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0" r:id="rId11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642" autoAdjust="0"/>
  </p:normalViewPr>
  <p:slideViewPr>
    <p:cSldViewPr snapToGrid="0" showGuides="1">
      <p:cViewPr varScale="1">
        <p:scale>
          <a:sx n="80" d="100"/>
          <a:sy n="80" d="100"/>
        </p:scale>
        <p:origin x="2050" y="62"/>
      </p:cViewPr>
      <p:guideLst>
        <p:guide pos="3840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1FC442-79DA-4C9F-836F-0CB1972FE134}" type="datetimeFigureOut">
              <a:rPr lang="de-DE"/>
              <a:t>30.09.2025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8EC0F0-6FEC-4115-A888-5C6E15144039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Diese Folie ist ausgeblendet und sollte es auch bleiben.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Sie ist nur für die Lehrkräfte gedacht, die den medienpädagogischen Elternabend  zum Thema „Chancen von KI-Anwendungen in der Schule“ durchführen.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Auf dieser Folie finden Sie Tipps, Hinweise und Hintergrundinformationen, die Ihnen die erfolgreiche Gestaltung dieses Elternabends erleichtern. 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de-DE"/>
              <a:t>Überblicksfolie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Ggf. Beispiele aus der Unterrichtspraxis zur Arbeit mit KI-Anwendungen nennen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0E543F-3721-55E1-20C2-710B891310B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Schule geht </a:t>
            </a:r>
            <a:r>
              <a:rPr lang="de-DE" b="1"/>
              <a:t>verantwortungsvoll</a:t>
            </a:r>
            <a:r>
              <a:rPr lang="de-DE"/>
              <a:t> mit KI um; Einsatz nur </a:t>
            </a:r>
            <a:r>
              <a:rPr lang="de-DE" b="1"/>
              <a:t>datenschutzkonformer</a:t>
            </a:r>
            <a:r>
              <a:rPr lang="de-DE"/>
              <a:t> Anwendungen.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</a:t>
            </a:r>
            <a:r>
              <a:rPr lang="de-DE" b="1"/>
              <a:t>ersetzt keine Lehrkraft</a:t>
            </a:r>
            <a:r>
              <a:rPr lang="de-DE"/>
              <a:t>; sie </a:t>
            </a:r>
            <a:r>
              <a:rPr lang="de-DE" b="1"/>
              <a:t>unterstützt Lernprozesse</a:t>
            </a:r>
            <a:r>
              <a:rPr lang="de-DE"/>
              <a:t>. Die LK bleibt </a:t>
            </a:r>
            <a:r>
              <a:rPr lang="de-DE" b="1"/>
              <a:t>pädagogische Entscheidungsinstanz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Sorgen der Erziehungsberechtigten</a:t>
            </a:r>
            <a:r>
              <a:rPr lang="de-DE"/>
              <a:t> aktiv einladen und ernst nehmen; Raum für Fragen schaffen.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Den Sorgen mit </a:t>
            </a:r>
            <a:r>
              <a:rPr lang="de-DE" b="1"/>
              <a:t>klaren Argumenten</a:t>
            </a:r>
            <a:r>
              <a:rPr lang="de-DE"/>
              <a:t> begegnen: Datenschutzmaßnahmen, begrenzter/zweckgebundener Einsatz, pädagogische Begleitung.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(Übergang) → „Es gibt klare Leitplanken, an die wir uns halten.“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Hintergrund (nur für Referierende)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Rahmenbedingungen</a:t>
            </a:r>
            <a:r>
              <a:rPr lang="de-DE"/>
              <a:t> für den KI-Einsatz: gemäß </a:t>
            </a:r>
            <a:r>
              <a:rPr lang="de-DE" b="1"/>
              <a:t>Handlungsleitfaden des StMUK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Prüfprinzipien: </a:t>
            </a:r>
            <a:r>
              <a:rPr lang="de-DE" b="1"/>
              <a:t>Zweckbindung</a:t>
            </a:r>
            <a:r>
              <a:rPr lang="de-DE"/>
              <a:t>, </a:t>
            </a:r>
            <a:r>
              <a:rPr lang="de-DE" b="1"/>
              <a:t>Datenminimierung</a:t>
            </a:r>
            <a:r>
              <a:rPr lang="de-DE"/>
              <a:t>, </a:t>
            </a:r>
            <a:r>
              <a:rPr lang="de-DE" b="1"/>
              <a:t>Speicherort/-dauer</a:t>
            </a:r>
            <a:r>
              <a:rPr lang="de-DE"/>
              <a:t>, vertragliche Absicherung.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Interne Abläufe: </a:t>
            </a:r>
            <a:r>
              <a:rPr lang="de-DE" b="1"/>
              <a:t>Transparente Kommunikation</a:t>
            </a:r>
            <a:r>
              <a:rPr lang="de-DE"/>
              <a:t> mit Eltern, </a:t>
            </a:r>
            <a:r>
              <a:rPr lang="de-DE" b="1"/>
              <a:t>Fortbildung</a:t>
            </a:r>
            <a:r>
              <a:rPr lang="de-DE"/>
              <a:t> des Kollegiums, </a:t>
            </a:r>
            <a:r>
              <a:rPr lang="de-DE" b="1"/>
              <a:t>Feedback-/Meldestelle</a:t>
            </a:r>
            <a:r>
              <a:rPr lang="de-DE"/>
              <a:t> bei Problemen.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(Publikumsfrage) „Welche Fragen oder Bedenken haben Sie persönlich zum KI-Einsatz an der Schule?“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Es handelt sich hier um </a:t>
            </a:r>
            <a:r>
              <a:rPr lang="de-DE" b="1"/>
              <a:t>Beispiele</a:t>
            </a:r>
            <a:r>
              <a:rPr lang="de-DE"/>
              <a:t>, keine Werbung/keine Vollständigkeit:</a:t>
            </a:r>
            <a:endParaRPr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Mathe – adaptive Lernsysteme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Diagnose + </a:t>
            </a:r>
            <a:r>
              <a:rPr lang="de-DE" b="1"/>
              <a:t>auf Niveau angepasste Übungen</a:t>
            </a:r>
            <a:r>
              <a:rPr lang="de-DE"/>
              <a:t> mit Schritt-für-Schritt-Hinweisen.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Bettermarks, Calcularis, Area9.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10–15 Min. Übungsphasen/Stationen; </a:t>
            </a:r>
            <a:r>
              <a:rPr lang="de-DE" b="1"/>
              <a:t>LK setzt Ziele</a:t>
            </a:r>
            <a:r>
              <a:rPr lang="de-DE"/>
              <a:t>, kontrolliert Lösungswege.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Nutzen:</a:t>
            </a:r>
            <a:r>
              <a:rPr lang="de-DE"/>
              <a:t> Tempo-Differenzierung, sofortiges </a:t>
            </a:r>
            <a:r>
              <a:rPr lang="de-DE" b="1"/>
              <a:t>prozessbezogenes Feedback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Lesen – Unterstützung &amp; Zugänge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Leseflüssigkeit &amp; -verständnis </a:t>
            </a:r>
            <a:r>
              <a:rPr lang="de-DE" b="1"/>
              <a:t>entlasten/aufbauen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LaLeTu, Microsoft Immersive Reader.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Funktionen:</a:t>
            </a:r>
            <a:r>
              <a:rPr lang="de-DE"/>
              <a:t> Vorlesen, Silbierung/Zeilenfokus, </a:t>
            </a:r>
            <a:r>
              <a:rPr lang="de-DE" b="1"/>
              <a:t>Textvereinfachung</a:t>
            </a:r>
            <a:r>
              <a:rPr lang="de-DE"/>
              <a:t>, Glossar, kurze Verständnisfragen.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Stillarbeits-Station, Hausaufgabe mit Elterninfo.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Schreibenlernen – Sensorik/Feedback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</a:t>
            </a:r>
            <a:r>
              <a:rPr lang="de-DE" b="1"/>
              <a:t>Schreibmotorik</a:t>
            </a:r>
            <a:r>
              <a:rPr lang="de-DE"/>
              <a:t> und Formtraining mit unmittelbarem Feedback.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Beispiel:</a:t>
            </a:r>
            <a:r>
              <a:rPr lang="de-DE"/>
              <a:t> Stabilo </a:t>
            </a:r>
            <a:r>
              <a:rPr lang="de-DE" b="1"/>
              <a:t>EduPen</a:t>
            </a:r>
            <a:r>
              <a:rPr lang="de-DE"/>
              <a:t> (Digitalstift + App).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Funktionen:</a:t>
            </a:r>
            <a:r>
              <a:rPr lang="de-DE"/>
              <a:t> Griff/Stiftdruck/Bewegung erfassen → </a:t>
            </a:r>
            <a:r>
              <a:rPr lang="de-DE" b="1"/>
              <a:t>Übungsvorschläge</a:t>
            </a:r>
            <a:r>
              <a:rPr lang="de-DE"/>
              <a:t>; </a:t>
            </a:r>
            <a:r>
              <a:rPr lang="de-DE" b="1"/>
              <a:t>LK sieht Auswertung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Erstdiagnose als </a:t>
            </a:r>
            <a:r>
              <a:rPr lang="de-DE" b="1"/>
              <a:t>Grundlage für Übungsplan</a:t>
            </a:r>
            <a:r>
              <a:rPr lang="de-DE"/>
              <a:t>, nicht als Note.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Beispiele, keine Empfehlungsliste</a:t>
            </a:r>
            <a:r>
              <a:rPr lang="de-DE"/>
              <a:t>; Auswahl richtet sich nach </a:t>
            </a:r>
            <a:r>
              <a:rPr lang="de-DE" b="1"/>
              <a:t>Schulvorgaben &amp; Datenschutz</a:t>
            </a:r>
            <a:r>
              <a:rPr lang="de-DE"/>
              <a:t>.</a:t>
            </a:r>
            <a:endParaRPr/>
          </a:p>
          <a:p>
            <a:pPr>
              <a:defRPr/>
            </a:pPr>
            <a:r>
              <a:rPr lang="de-DE" b="1"/>
              <a:t>Lehrkraft steuert</a:t>
            </a:r>
            <a:r>
              <a:rPr lang="de-DE"/>
              <a:t>, passt an und </a:t>
            </a:r>
            <a:r>
              <a:rPr lang="de-DE" b="1"/>
              <a:t>prüft Ergebnisse</a:t>
            </a:r>
            <a:r>
              <a:rPr lang="de-DE"/>
              <a:t>.</a:t>
            </a:r>
            <a:endParaRPr/>
          </a:p>
          <a:p>
            <a:pPr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Mathematik – adaptive Lernsysteme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Diagnose + </a:t>
            </a:r>
            <a:r>
              <a:rPr lang="de-DE" b="1"/>
              <a:t>auf Niveau angepasste Übungen</a:t>
            </a:r>
            <a:r>
              <a:rPr lang="de-DE"/>
              <a:t> mit Schritt-für-Schritt-Hinweisen.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bettermarks, Calcularis, Area9.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10–15 Min. Übungsphasen/Stationen; Lernpfade je nach </a:t>
            </a:r>
            <a:r>
              <a:rPr lang="de-DE" b="1"/>
              <a:t>Fehlermuster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LK-Rolle:</a:t>
            </a:r>
            <a:r>
              <a:rPr lang="de-DE"/>
              <a:t> Ziele setzen, Aufgaben freigeben, </a:t>
            </a:r>
            <a:r>
              <a:rPr lang="de-DE" b="1"/>
              <a:t>Lösungswege kontrollieren</a:t>
            </a:r>
            <a:r>
              <a:rPr lang="de-DE"/>
              <a:t>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Fremdsprachen – interaktive Anwendungen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Wortschatz, Hör-/Leseverstehen, Sprechen trainieren.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Duolingo (Drills/Spiel-Elemente), DeepL (verständliche Übersetzungen/Alternativen), LanguageTool (Stil-/Grammatik-Hinweise).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Warm-up, Hausaufgabe, Differenzierung im Stationenlernen.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</a:t>
            </a:r>
            <a:r>
              <a:rPr lang="de-DE" b="1"/>
              <a:t>Eigenleistung sichern</a:t>
            </a:r>
            <a:r>
              <a:rPr lang="de-DE"/>
              <a:t> (z. B. mündliche Checks, kurze Transfers).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Rechtschreibung &amp; Grammatik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</a:t>
            </a:r>
            <a:r>
              <a:rPr lang="de-DE" b="1"/>
              <a:t>gezielte Fehler-Rückmeldung</a:t>
            </a:r>
            <a:r>
              <a:rPr lang="de-DE"/>
              <a:t> und Überarbeitungsschleifen.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Orthografietrainer, LanguageTool, DeepL (Formulierungsvarianten).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Überarbeitung von Entwürfen mit </a:t>
            </a:r>
            <a:r>
              <a:rPr lang="de-DE" b="1"/>
              <a:t>klaren Kriterien</a:t>
            </a:r>
            <a:r>
              <a:rPr lang="de-DE"/>
              <a:t>; Reflexion: „Was habe ich verbessert?“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/>
          </a:p>
          <a:p>
            <a:pPr>
              <a:defRPr/>
            </a:pPr>
            <a:r>
              <a:rPr lang="de-DE" b="1"/>
              <a:t>Wenn an Ihrer Schule bereits im Einsatz:</a:t>
            </a:r>
            <a:endParaRPr/>
          </a:p>
          <a:p>
            <a:pPr>
              <a:defRPr/>
            </a:pPr>
            <a:r>
              <a:rPr lang="de-DE"/>
              <a:t>Kurzschema zur Vorstellung: </a:t>
            </a:r>
            <a:r>
              <a:rPr lang="de-DE" b="1"/>
              <a:t>Tool – Zweck – Jahrgang – Datenschutzrahmen – Rolle der LK</a:t>
            </a:r>
            <a:r>
              <a:rPr lang="de-DE"/>
              <a:t> (1–2 Min.).</a:t>
            </a:r>
            <a:endParaRPr/>
          </a:p>
          <a:p>
            <a:pPr>
              <a:defRPr/>
            </a:pPr>
            <a:endParaRPr lang="de-DE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KI eignet sich </a:t>
            </a:r>
            <a:r>
              <a:rPr lang="de-DE" b="1" dirty="0"/>
              <a:t>sehr gut</a:t>
            </a:r>
            <a:r>
              <a:rPr lang="de-DE" dirty="0"/>
              <a:t> zur Erstellung </a:t>
            </a:r>
            <a:r>
              <a:rPr lang="de-DE" b="1" dirty="0"/>
              <a:t>multimedialer Inhalte</a:t>
            </a:r>
            <a:r>
              <a:rPr lang="de-DE" dirty="0"/>
              <a:t> (Audio/Podcast/Hörspiel).</a:t>
            </a:r>
            <a:endParaRPr dirty="0"/>
          </a:p>
          <a:p>
            <a:pPr>
              <a:defRPr/>
            </a:pPr>
            <a:r>
              <a:rPr lang="de-DE" b="1" dirty="0"/>
              <a:t>Eltern</a:t>
            </a:r>
            <a:r>
              <a:rPr lang="de-DE" dirty="0"/>
              <a:t> </a:t>
            </a:r>
            <a:r>
              <a:rPr lang="de-DE"/>
              <a:t>können in den </a:t>
            </a:r>
            <a:r>
              <a:rPr lang="de-DE" dirty="0"/>
              <a:t>Podcast per </a:t>
            </a:r>
            <a:r>
              <a:rPr lang="de-DE" b="1" dirty="0"/>
              <a:t>QR-Code</a:t>
            </a:r>
            <a:r>
              <a:rPr lang="de-DE" dirty="0"/>
              <a:t> oder Link </a:t>
            </a:r>
            <a:r>
              <a:rPr lang="de-DE" b="1" dirty="0"/>
              <a:t>reinhören</a:t>
            </a:r>
            <a:r>
              <a:rPr lang="de-DE" dirty="0"/>
              <a:t>.</a:t>
            </a:r>
            <a:endParaRPr dirty="0"/>
          </a:p>
          <a:p>
            <a:pPr>
              <a:defRPr/>
            </a:pPr>
            <a:r>
              <a:rPr lang="de-DE" b="1" dirty="0"/>
              <a:t>Eigene Schulbeispiele</a:t>
            </a:r>
            <a:r>
              <a:rPr lang="de-DE" dirty="0"/>
              <a:t> wirken am stärksten – gern </a:t>
            </a:r>
            <a:r>
              <a:rPr lang="de-DE" b="1" dirty="0"/>
              <a:t>kurz live zeigen</a:t>
            </a:r>
            <a:endParaRPr dirty="0"/>
          </a:p>
          <a:p>
            <a:pPr marL="0" indent="0">
              <a:buFont typeface="Arial"/>
              <a:buNone/>
              <a:defRPr/>
            </a:pPr>
            <a:r>
              <a:rPr lang="de-DE" dirty="0"/>
              <a:t>KI = </a:t>
            </a:r>
            <a:r>
              <a:rPr lang="de-DE" b="1" dirty="0"/>
              <a:t>Impulsgeber/Assistent</a:t>
            </a:r>
            <a:r>
              <a:rPr lang="de-DE" dirty="0"/>
              <a:t>, die </a:t>
            </a:r>
            <a:r>
              <a:rPr lang="de-DE" b="1" dirty="0"/>
              <a:t>Gestaltung bleibt bei den </a:t>
            </a:r>
            <a:r>
              <a:rPr lang="de-DE" b="1" dirty="0" err="1"/>
              <a:t>SuS</a:t>
            </a:r>
            <a:r>
              <a:rPr lang="de-DE" dirty="0"/>
              <a:t>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de-DE" b="1" dirty="0"/>
          </a:p>
          <a:p>
            <a:pPr marL="0" indent="0">
              <a:buFont typeface="Arial"/>
              <a:buNone/>
              <a:defRPr/>
            </a:pPr>
            <a:r>
              <a:rPr lang="de-DE" b="1" dirty="0"/>
              <a:t>Beispiel „Podcast – Grundrechte“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Ziel: </a:t>
            </a:r>
            <a:r>
              <a:rPr lang="de-DE" b="1" dirty="0"/>
              <a:t>Wissen vertiefen</a:t>
            </a:r>
            <a:r>
              <a:rPr lang="de-DE" dirty="0"/>
              <a:t> und in </a:t>
            </a:r>
            <a:r>
              <a:rPr lang="de-DE" b="1" dirty="0"/>
              <a:t>Podcast-Form</a:t>
            </a:r>
            <a:r>
              <a:rPr lang="de-DE" dirty="0"/>
              <a:t> für eine Zielgruppe </a:t>
            </a:r>
            <a:r>
              <a:rPr lang="de-DE" b="1" dirty="0"/>
              <a:t>verständlich</a:t>
            </a:r>
            <a:r>
              <a:rPr lang="de-DE" dirty="0"/>
              <a:t> aufbereiten.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Kompetenzen: </a:t>
            </a:r>
            <a:r>
              <a:rPr lang="de-DE" b="1" dirty="0"/>
              <a:t>Medienkompetenz</a:t>
            </a:r>
            <a:r>
              <a:rPr lang="de-DE" dirty="0"/>
              <a:t> (KI-Tools bedienen, Formatunterschiede </a:t>
            </a:r>
            <a:r>
              <a:rPr lang="de-DE" b="1" dirty="0"/>
              <a:t>Sachtext ↔ Podcast</a:t>
            </a:r>
            <a:r>
              <a:rPr lang="de-DE" dirty="0"/>
              <a:t>, Regeln für gute Podcasts), </a:t>
            </a:r>
            <a:r>
              <a:rPr lang="de-DE" b="1" dirty="0"/>
              <a:t>reflektiertes</a:t>
            </a:r>
            <a:r>
              <a:rPr lang="de-DE" dirty="0"/>
              <a:t> Arbeiten mit digitalen Werkzeugen.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Fächerverbindung: </a:t>
            </a:r>
            <a:r>
              <a:rPr lang="de-DE" b="1" dirty="0"/>
              <a:t>Politik – Deutsch – Medienbildung</a:t>
            </a:r>
            <a:r>
              <a:rPr lang="de-DE" dirty="0"/>
              <a:t>; </a:t>
            </a:r>
            <a:r>
              <a:rPr lang="de-DE" b="1" dirty="0"/>
              <a:t>Lebensweltbezug</a:t>
            </a:r>
            <a:r>
              <a:rPr lang="de-DE" dirty="0"/>
              <a:t>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Möglich mit </a:t>
            </a:r>
            <a:r>
              <a:rPr lang="de-DE" b="1" dirty="0" err="1"/>
              <a:t>ByLKI</a:t>
            </a:r>
            <a:r>
              <a:rPr lang="de-DE" dirty="0"/>
              <a:t> / </a:t>
            </a:r>
            <a:r>
              <a:rPr lang="de-DE" b="1" dirty="0" err="1"/>
              <a:t>ByCS</a:t>
            </a:r>
            <a:r>
              <a:rPr lang="de-DE" b="1" dirty="0"/>
              <a:t>-KI.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de-DE" b="1" dirty="0"/>
          </a:p>
          <a:p>
            <a:pPr marL="0" indent="0">
              <a:buFont typeface="Arial"/>
              <a:buNone/>
              <a:defRPr/>
            </a:pPr>
            <a:r>
              <a:rPr lang="de-DE" b="1" dirty="0"/>
              <a:t>Beispiel „Hörspiel – Deutsch“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Mit KI </a:t>
            </a:r>
            <a:r>
              <a:rPr lang="de-DE" b="1" dirty="0"/>
              <a:t>Ideen/Handlungsgerüst/Dialogstrukturen/Sound-Hinweise</a:t>
            </a:r>
            <a:r>
              <a:rPr lang="de-DE" dirty="0"/>
              <a:t> generieren.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 err="1"/>
              <a:t>SuS</a:t>
            </a:r>
            <a:r>
              <a:rPr lang="de-DE" dirty="0"/>
              <a:t> </a:t>
            </a:r>
            <a:r>
              <a:rPr lang="de-DE" b="1" dirty="0"/>
              <a:t>verfeinern &amp; passen Sprache an</a:t>
            </a:r>
            <a:r>
              <a:rPr lang="de-DE" dirty="0"/>
              <a:t>, erstellen </a:t>
            </a:r>
            <a:r>
              <a:rPr lang="de-DE" b="1" dirty="0"/>
              <a:t>Skript mit Regieanweisungen</a:t>
            </a:r>
            <a:r>
              <a:rPr lang="de-DE" dirty="0"/>
              <a:t>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Produktion: </a:t>
            </a:r>
            <a:r>
              <a:rPr lang="de-DE" b="1" dirty="0"/>
              <a:t>Einsprechen</a:t>
            </a:r>
            <a:r>
              <a:rPr lang="de-DE" dirty="0"/>
              <a:t>, </a:t>
            </a:r>
            <a:r>
              <a:rPr lang="de-DE" b="1" dirty="0"/>
              <a:t>Geräusche/Musik</a:t>
            </a:r>
            <a:r>
              <a:rPr lang="de-DE" dirty="0"/>
              <a:t> aufnehmen, </a:t>
            </a:r>
            <a:r>
              <a:rPr lang="de-DE" b="1" dirty="0"/>
              <a:t>selbst abmischen</a:t>
            </a:r>
            <a:r>
              <a:rPr lang="de-DE" dirty="0"/>
              <a:t> (arbeitsteilig).</a:t>
            </a:r>
            <a:endParaRPr dirty="0"/>
          </a:p>
          <a:p>
            <a:pPr marL="171450" indent="-171450">
              <a:buFont typeface="Arial"/>
              <a:buChar char="•"/>
              <a:defRPr/>
            </a:pPr>
            <a:r>
              <a:rPr lang="de-DE" dirty="0"/>
              <a:t>Ergebnis: </a:t>
            </a:r>
            <a:r>
              <a:rPr lang="de-DE" b="1" dirty="0"/>
              <a:t>kreatives, authentisches Lernprodukt</a:t>
            </a:r>
            <a:r>
              <a:rPr lang="de-DE" dirty="0"/>
              <a:t>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KI = Impulsgeber</a:t>
            </a:r>
            <a:r>
              <a:rPr lang="de-DE" dirty="0"/>
              <a:t>, Gestaltung bleibt bei den </a:t>
            </a:r>
            <a:r>
              <a:rPr lang="de-DE" b="1" dirty="0" err="1"/>
              <a:t>SuS</a:t>
            </a:r>
            <a:r>
              <a:rPr lang="de-DE" dirty="0"/>
              <a:t>.</a:t>
            </a:r>
            <a:endParaRPr dirty="0"/>
          </a:p>
          <a:p>
            <a:pPr>
              <a:defRPr/>
            </a:pPr>
            <a:r>
              <a:rPr lang="de-DE" dirty="0"/>
              <a:t>Ergebnis: </a:t>
            </a:r>
            <a:r>
              <a:rPr lang="de-DE" b="1" dirty="0"/>
              <a:t>motivierende, authentische Lernprodukte</a:t>
            </a:r>
            <a:r>
              <a:rPr lang="de-DE" dirty="0"/>
              <a:t>.</a:t>
            </a:r>
            <a:endParaRPr dirty="0"/>
          </a:p>
          <a:p>
            <a:pPr>
              <a:defRPr/>
            </a:pPr>
            <a:r>
              <a:rPr lang="de-DE" dirty="0"/>
              <a:t>(Optional) Kurz die </a:t>
            </a:r>
            <a:r>
              <a:rPr lang="de-DE" b="1" dirty="0"/>
              <a:t>Erstellung live</a:t>
            </a:r>
            <a:r>
              <a:rPr lang="de-DE" dirty="0"/>
              <a:t> demonstrieren – Prompt → kurzer Clip.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QR-Codes scannen oder anklicken</a:t>
            </a:r>
            <a:r>
              <a:rPr lang="de-DE"/>
              <a:t> → Eltern hören/lesen direkt hinein.</a:t>
            </a:r>
            <a:endParaRPr/>
          </a:p>
          <a:p>
            <a:pPr>
              <a:defRPr/>
            </a:pPr>
            <a:r>
              <a:rPr lang="de-DE"/>
              <a:t>Auswahl = </a:t>
            </a:r>
            <a:r>
              <a:rPr lang="de-DE" b="1"/>
              <a:t>seriöse Einstiegsquellen</a:t>
            </a:r>
            <a:r>
              <a:rPr lang="de-DE"/>
              <a:t>; keine Werbung.</a:t>
            </a:r>
            <a:endParaRPr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Inhalt der Links (1 Satz je Kreis)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klicksafe:</a:t>
            </a:r>
            <a:r>
              <a:rPr lang="de-DE"/>
              <a:t> Tipps &amp; Materialien zu </a:t>
            </a:r>
            <a:r>
              <a:rPr lang="de-DE" b="1"/>
              <a:t>Medien-/KI-Kompetenz</a:t>
            </a:r>
            <a:r>
              <a:rPr lang="de-DE"/>
              <a:t> für Eltern &amp; Schule.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FragZebra:</a:t>
            </a:r>
            <a:r>
              <a:rPr lang="de-DE"/>
              <a:t> </a:t>
            </a:r>
            <a:r>
              <a:rPr lang="de-DE" b="1"/>
              <a:t>Niedrigschwellige Erklärungen</a:t>
            </a:r>
            <a:r>
              <a:rPr lang="de-DE"/>
              <a:t> und Praxisfragen rund um Digitalthemen.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Kultusministerium:</a:t>
            </a:r>
            <a:r>
              <a:rPr lang="de-DE"/>
              <a:t> </a:t>
            </a:r>
            <a:r>
              <a:rPr lang="de-DE" b="1"/>
              <a:t>Regelungen, Leitfäden, Hinweise</a:t>
            </a:r>
            <a:r>
              <a:rPr lang="de-DE"/>
              <a:t> zum KI-Einsatz an Schulen.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Der KI-Podcast:</a:t>
            </a:r>
            <a:r>
              <a:rPr lang="de-DE"/>
              <a:t> </a:t>
            </a:r>
            <a:r>
              <a:rPr lang="de-DE" b="1"/>
              <a:t>Verständliche Einordnung</a:t>
            </a:r>
            <a:r>
              <a:rPr lang="de-DE"/>
              <a:t> aktueller KI-Themen für den Alltag.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Moderationshinweise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1–2 Links kurz live öffnen</a:t>
            </a:r>
            <a:r>
              <a:rPr lang="de-DE"/>
              <a:t> (30–45 Sek. je Link).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Eltern ermutigen: </a:t>
            </a:r>
            <a:r>
              <a:rPr lang="de-DE" b="1"/>
              <a:t>zu Hause nachschauen</a:t>
            </a:r>
            <a:r>
              <a:rPr lang="de-DE"/>
              <a:t> und bei Fragen </a:t>
            </a:r>
            <a:r>
              <a:rPr lang="de-DE" b="1"/>
              <a:t>Kontakt</a:t>
            </a:r>
            <a:r>
              <a:rPr lang="de-DE"/>
              <a:t> aufnehmen.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4AC3F3-92E0-B354-E8F4-AAE046D193BA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02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61" y="5124852"/>
            <a:ext cx="554513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sit, consetetur </a:t>
            </a:r>
            <a:br>
              <a:rPr lang="de-DE"/>
            </a:br>
            <a:r>
              <a:rPr lang="de-DE"/>
              <a:t>sadipscing elitr, sed nonumy dolor </a:t>
            </a:r>
            <a:br>
              <a:rPr lang="de-DE"/>
            </a:br>
            <a:r>
              <a:rPr lang="de-DE"/>
              <a:t>eirmod tempor invidunt ut labore. 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0862" y="902151"/>
            <a:ext cx="673288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4800" b="1" i="0" cap="all" spc="100">
                <a:solidFill>
                  <a:srgbClr val="FFFCDC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 des Themenbereichs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7793182" y="112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0861" y="4259555"/>
            <a:ext cx="6732885" cy="437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ERGÄNZUNG ODER UNTERÜBERSCHRIFT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1" name="Textplatzhalter 10"/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2" name="Textplatzhalter 11"/>
          <p:cNvSpPr>
            <a:spLocks noGrp="1" noRot="1" noChangeAspect="1" noMove="1" noResize="1" noEditPoints="1" noAdjustHandles="1" noChangeArrowheads="1" noChangeShapeType="1"/>
          </p:cNvSpPr>
          <p:nvPr userDrawn="1"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Textplatzhalter 10"/>
          <p:cNvSpPr>
            <a:spLocks noGrp="1"/>
          </p:cNvSpPr>
          <p:nvPr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587" y="1587"/>
          <a:ext cx="122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15" imgW="7772400" imgH="10058400" progId="TCLayout.ActiveDocument.1">
                  <p:embed/>
                </p:oleObj>
              </mc:Choice>
              <mc:Fallback>
                <p:oleObj name="oleObj" r:id="rId15" imgW="7772400" imgH="1005840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6"/>
                      <a:stretch/>
                    </p:blipFill>
                    <p:spPr bwMode="auto">
                      <a:xfrm>
                        <a:off x="1587" y="1587"/>
                        <a:ext cx="122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22" name="Freihandform 21"/>
          <p:cNvSpPr/>
          <p:nvPr userDrawn="1"/>
        </p:nvSpPr>
        <p:spPr bwMode="auto">
          <a:xfrm rot="21289040">
            <a:off x="10722570" y="200240"/>
            <a:ext cx="1472723" cy="1020433"/>
          </a:xfrm>
          <a:custGeom>
            <a:avLst/>
            <a:gdLst>
              <a:gd name="connsiteX0" fmla="*/ 1012272 w 1559302"/>
              <a:gd name="connsiteY0" fmla="*/ 1420 h 1083206"/>
              <a:gd name="connsiteX1" fmla="*/ 1508010 w 1559302"/>
              <a:gd name="connsiteY1" fmla="*/ 389121 h 1083206"/>
              <a:gd name="connsiteX2" fmla="*/ 1559302 w 1559302"/>
              <a:gd name="connsiteY2" fmla="*/ 505984 h 1083206"/>
              <a:gd name="connsiteX3" fmla="*/ 1517685 w 1559302"/>
              <a:gd name="connsiteY3" fmla="*/ 964814 h 1083206"/>
              <a:gd name="connsiteX4" fmla="*/ 1441103 w 1559302"/>
              <a:gd name="connsiteY4" fmla="*/ 1018179 h 1083206"/>
              <a:gd name="connsiteX5" fmla="*/ 821443 w 1559302"/>
              <a:gd name="connsiteY5" fmla="*/ 1062436 h 1083206"/>
              <a:gd name="connsiteX6" fmla="*/ 5658 w 1559302"/>
              <a:gd name="connsiteY6" fmla="*/ 460105 h 1083206"/>
              <a:gd name="connsiteX7" fmla="*/ 1012272 w 1559302"/>
              <a:gd name="connsiteY7" fmla="*/ 1420 h 1083206"/>
              <a:gd name="connsiteX0" fmla="*/ 1028712 w 1575742"/>
              <a:gd name="connsiteY0" fmla="*/ 2514 h 1084300"/>
              <a:gd name="connsiteX1" fmla="*/ 1524450 w 1575742"/>
              <a:gd name="connsiteY1" fmla="*/ 390215 h 1084300"/>
              <a:gd name="connsiteX2" fmla="*/ 1575742 w 1575742"/>
              <a:gd name="connsiteY2" fmla="*/ 507078 h 1084300"/>
              <a:gd name="connsiteX3" fmla="*/ 1534125 w 1575742"/>
              <a:gd name="connsiteY3" fmla="*/ 965908 h 1084300"/>
              <a:gd name="connsiteX4" fmla="*/ 1457543 w 1575742"/>
              <a:gd name="connsiteY4" fmla="*/ 1019273 h 1084300"/>
              <a:gd name="connsiteX5" fmla="*/ 837883 w 1575742"/>
              <a:gd name="connsiteY5" fmla="*/ 1063530 h 1084300"/>
              <a:gd name="connsiteX6" fmla="*/ 22098 w 1575742"/>
              <a:gd name="connsiteY6" fmla="*/ 461199 h 1084300"/>
              <a:gd name="connsiteX7" fmla="*/ 1028712 w 1575742"/>
              <a:gd name="connsiteY7" fmla="*/ 2514 h 10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742" h="1084300" extrusionOk="0">
                <a:moveTo>
                  <a:pt x="1028712" y="2514"/>
                </a:moveTo>
                <a:cubicBezTo>
                  <a:pt x="1229932" y="17329"/>
                  <a:pt x="1416068" y="186100"/>
                  <a:pt x="1524450" y="390215"/>
                </a:cubicBezTo>
                <a:lnTo>
                  <a:pt x="1575742" y="507078"/>
                </a:lnTo>
                <a:lnTo>
                  <a:pt x="1534125" y="965908"/>
                </a:lnTo>
                <a:lnTo>
                  <a:pt x="1457543" y="1019273"/>
                </a:lnTo>
                <a:cubicBezTo>
                  <a:pt x="1297498" y="1099373"/>
                  <a:pt x="1048487" y="1094253"/>
                  <a:pt x="837883" y="1063530"/>
                </a:cubicBezTo>
                <a:cubicBezTo>
                  <a:pt x="404650" y="1019453"/>
                  <a:pt x="-113874" y="791618"/>
                  <a:pt x="22098" y="461199"/>
                </a:cubicBezTo>
                <a:cubicBezTo>
                  <a:pt x="158070" y="130780"/>
                  <a:pt x="520310" y="-21846"/>
                  <a:pt x="1028712" y="2514"/>
                </a:cubicBezTo>
                <a:close/>
              </a:path>
            </a:pathLst>
          </a:custGeom>
          <a:solidFill>
            <a:srgbClr val="DEC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ihandform: Form 2"/>
          <p:cNvSpPr/>
          <p:nvPr userDrawn="1"/>
        </p:nvSpPr>
        <p:spPr bwMode="auto">
          <a:xfrm>
            <a:off x="213350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 userDrawn="1"/>
        </p:nvSpPr>
        <p:spPr bwMode="auto">
          <a:xfrm>
            <a:off x="369376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 userDrawn="1"/>
        </p:nvSpPr>
        <p:spPr bwMode="auto">
          <a:xfrm>
            <a:off x="2652810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 userDrawn="1"/>
        </p:nvSpPr>
        <p:spPr bwMode="auto">
          <a:xfrm>
            <a:off x="1614194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8" name="Freihandform: Form 7"/>
          <p:cNvSpPr/>
          <p:nvPr userDrawn="1"/>
        </p:nvSpPr>
        <p:spPr bwMode="auto">
          <a:xfrm>
            <a:off x="3168146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9" name="Freihandform: Form 8"/>
          <p:cNvSpPr/>
          <p:nvPr userDrawn="1"/>
        </p:nvSpPr>
        <p:spPr bwMode="auto">
          <a:xfrm>
            <a:off x="1094886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4" name="Freihandform: Form 4"/>
          <p:cNvSpPr/>
          <p:nvPr userDrawn="1"/>
        </p:nvSpPr>
        <p:spPr bwMode="auto">
          <a:xfrm>
            <a:off x="575578" y="6480332"/>
            <a:ext cx="180000" cy="180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grpSp>
        <p:nvGrpSpPr>
          <p:cNvPr id="49" name="Gruppieren 48"/>
          <p:cNvGrpSpPr/>
          <p:nvPr userDrawn="1"/>
        </p:nvGrpSpPr>
        <p:grpSpPr bwMode="auto">
          <a:xfrm>
            <a:off x="0" y="-141789"/>
            <a:ext cx="7948338" cy="4202173"/>
            <a:chOff x="0" y="-141789"/>
            <a:chExt cx="7948338" cy="4202173"/>
          </a:xfrm>
        </p:grpSpPr>
        <p:sp>
          <p:nvSpPr>
            <p:cNvPr id="43" name="Freihandform 42"/>
            <p:cNvSpPr/>
            <p:nvPr userDrawn="1"/>
          </p:nvSpPr>
          <p:spPr bwMode="auto">
            <a:xfrm rot="13735889">
              <a:off x="2308096" y="351702"/>
              <a:ext cx="4202173" cy="3215192"/>
            </a:xfrm>
            <a:custGeom>
              <a:avLst/>
              <a:gdLst>
                <a:gd name="connsiteX0" fmla="*/ 4201782 w 4202173"/>
                <a:gd name="connsiteY0" fmla="*/ 2179218 h 3215192"/>
                <a:gd name="connsiteX1" fmla="*/ 3332553 w 4202173"/>
                <a:gd name="connsiteY1" fmla="*/ 3176739 h 3215192"/>
                <a:gd name="connsiteX2" fmla="*/ 3213375 w 4202173"/>
                <a:gd name="connsiteY2" fmla="*/ 3196508 h 3215192"/>
                <a:gd name="connsiteX3" fmla="*/ 2220165 w 4202173"/>
                <a:gd name="connsiteY3" fmla="*/ 3150484 h 3215192"/>
                <a:gd name="connsiteX4" fmla="*/ 88068 w 4202173"/>
                <a:gd name="connsiteY4" fmla="*/ 1265960 h 3215192"/>
                <a:gd name="connsiteX5" fmla="*/ 3011345 w 4202173"/>
                <a:gd name="connsiteY5" fmla="*/ 11538 h 3215192"/>
                <a:gd name="connsiteX6" fmla="*/ 4202173 w 4202173"/>
                <a:gd name="connsiteY6" fmla="*/ 2044941 h 321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2173" h="3215192" extrusionOk="0">
                  <a:moveTo>
                    <a:pt x="4201782" y="2179218"/>
                  </a:moveTo>
                  <a:lnTo>
                    <a:pt x="3332553" y="3176739"/>
                  </a:lnTo>
                  <a:lnTo>
                    <a:pt x="3213375" y="3196508"/>
                  </a:lnTo>
                  <a:cubicBezTo>
                    <a:pt x="2893715" y="3236628"/>
                    <a:pt x="2539471" y="3207914"/>
                    <a:pt x="2220165" y="3150484"/>
                  </a:cubicBezTo>
                  <a:cubicBezTo>
                    <a:pt x="1376361" y="2997170"/>
                    <a:pt x="-416724" y="2378467"/>
                    <a:pt x="88068" y="1265960"/>
                  </a:cubicBezTo>
                  <a:cubicBezTo>
                    <a:pt x="592860" y="153452"/>
                    <a:pt x="2190126" y="-56526"/>
                    <a:pt x="3011345" y="11538"/>
                  </a:cubicBezTo>
                  <a:cubicBezTo>
                    <a:pt x="3774038" y="80772"/>
                    <a:pt x="4179417" y="1082780"/>
                    <a:pt x="4202173" y="2044941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Freihandform 44"/>
            <p:cNvSpPr/>
            <p:nvPr userDrawn="1"/>
          </p:nvSpPr>
          <p:spPr bwMode="auto">
            <a:xfrm>
              <a:off x="4243774" y="0"/>
              <a:ext cx="3704564" cy="3289426"/>
            </a:xfrm>
            <a:custGeom>
              <a:avLst/>
              <a:gdLst>
                <a:gd name="connsiteX0" fmla="*/ 2119791 w 3704564"/>
                <a:gd name="connsiteY0" fmla="*/ 0 h 3289426"/>
                <a:gd name="connsiteX1" fmla="*/ 2697650 w 3704564"/>
                <a:gd name="connsiteY1" fmla="*/ 0 h 3289426"/>
                <a:gd name="connsiteX2" fmla="*/ 2785686 w 3704564"/>
                <a:gd name="connsiteY2" fmla="*/ 29039 h 3289426"/>
                <a:gd name="connsiteX3" fmla="*/ 3703591 w 3704564"/>
                <a:gd name="connsiteY3" fmla="*/ 1953641 h 3289426"/>
                <a:gd name="connsiteX4" fmla="*/ 1451079 w 3704564"/>
                <a:gd name="connsiteY4" fmla="*/ 3255494 h 3289426"/>
                <a:gd name="connsiteX5" fmla="*/ 23745 w 3704564"/>
                <a:gd name="connsiteY5" fmla="*/ 1274993 h 3289426"/>
                <a:gd name="connsiteX6" fmla="*/ 2055769 w 3704564"/>
                <a:gd name="connsiteY6" fmla="*/ 12473 h 328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4564" h="3289426" extrusionOk="0">
                  <a:moveTo>
                    <a:pt x="2119791" y="0"/>
                  </a:moveTo>
                  <a:lnTo>
                    <a:pt x="2697650" y="0"/>
                  </a:lnTo>
                  <a:lnTo>
                    <a:pt x="2785686" y="29039"/>
                  </a:lnTo>
                  <a:cubicBezTo>
                    <a:pt x="3348473" y="258001"/>
                    <a:pt x="3726330" y="1025209"/>
                    <a:pt x="3703591" y="1953641"/>
                  </a:cubicBezTo>
                  <a:cubicBezTo>
                    <a:pt x="3677799" y="3014706"/>
                    <a:pt x="2182200" y="3415426"/>
                    <a:pt x="1451079" y="3255494"/>
                  </a:cubicBezTo>
                  <a:cubicBezTo>
                    <a:pt x="726552" y="3095383"/>
                    <a:pt x="-156612" y="1823384"/>
                    <a:pt x="23745" y="1274993"/>
                  </a:cubicBezTo>
                  <a:cubicBezTo>
                    <a:pt x="170284" y="829424"/>
                    <a:pt x="1270226" y="196157"/>
                    <a:pt x="2055769" y="12473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" name="Freihandform 39"/>
            <p:cNvSpPr/>
            <p:nvPr userDrawn="1"/>
          </p:nvSpPr>
          <p:spPr bwMode="auto">
            <a:xfrm>
              <a:off x="0" y="0"/>
              <a:ext cx="3759048" cy="3427376"/>
            </a:xfrm>
            <a:custGeom>
              <a:avLst/>
              <a:gdLst>
                <a:gd name="connsiteX0" fmla="*/ 1533802 w 3759048"/>
                <a:gd name="connsiteY0" fmla="*/ 0 h 3427376"/>
                <a:gd name="connsiteX1" fmla="*/ 2608111 w 3759048"/>
                <a:gd name="connsiteY1" fmla="*/ 0 h 3427376"/>
                <a:gd name="connsiteX2" fmla="*/ 2620438 w 3759048"/>
                <a:gd name="connsiteY2" fmla="*/ 1407 h 3427376"/>
                <a:gd name="connsiteX3" fmla="*/ 2781319 w 3759048"/>
                <a:gd name="connsiteY3" fmla="*/ 27924 h 3427376"/>
                <a:gd name="connsiteX4" fmla="*/ 3724377 w 3759048"/>
                <a:gd name="connsiteY4" fmla="*/ 2509186 h 3427376"/>
                <a:gd name="connsiteX5" fmla="*/ 1652306 w 3759048"/>
                <a:gd name="connsiteY5" fmla="*/ 3276202 h 3427376"/>
                <a:gd name="connsiteX6" fmla="*/ 150832 w 3759048"/>
                <a:gd name="connsiteY6" fmla="*/ 2497914 h 3427376"/>
                <a:gd name="connsiteX7" fmla="*/ 0 w 3759048"/>
                <a:gd name="connsiteY7" fmla="*/ 2359105 h 3427376"/>
                <a:gd name="connsiteX8" fmla="*/ 0 w 3759048"/>
                <a:gd name="connsiteY8" fmla="*/ 698508 h 3427376"/>
                <a:gd name="connsiteX9" fmla="*/ 11267 w 3759048"/>
                <a:gd name="connsiteY9" fmla="*/ 685208 h 3427376"/>
                <a:gd name="connsiteX10" fmla="*/ 1516571 w 3759048"/>
                <a:gd name="connsiteY10" fmla="*/ 1754 h 342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9048" h="3427376" extrusionOk="0">
                  <a:moveTo>
                    <a:pt x="1533802" y="0"/>
                  </a:moveTo>
                  <a:lnTo>
                    <a:pt x="2608111" y="0"/>
                  </a:lnTo>
                  <a:lnTo>
                    <a:pt x="2620438" y="1407"/>
                  </a:lnTo>
                  <a:cubicBezTo>
                    <a:pt x="2676910" y="9265"/>
                    <a:pt x="2730683" y="18173"/>
                    <a:pt x="2781319" y="27924"/>
                  </a:cubicBezTo>
                  <a:cubicBezTo>
                    <a:pt x="3583231" y="189290"/>
                    <a:pt x="3864992" y="1434718"/>
                    <a:pt x="3724377" y="2509186"/>
                  </a:cubicBezTo>
                  <a:cubicBezTo>
                    <a:pt x="3583988" y="3583677"/>
                    <a:pt x="2483372" y="3525538"/>
                    <a:pt x="1652306" y="3276202"/>
                  </a:cubicBezTo>
                  <a:cubicBezTo>
                    <a:pt x="1240605" y="3151836"/>
                    <a:pt x="605285" y="2879851"/>
                    <a:pt x="150832" y="2497914"/>
                  </a:cubicBezTo>
                  <a:lnTo>
                    <a:pt x="0" y="2359105"/>
                  </a:lnTo>
                  <a:lnTo>
                    <a:pt x="0" y="698508"/>
                  </a:lnTo>
                  <a:lnTo>
                    <a:pt x="11267" y="685208"/>
                  </a:lnTo>
                  <a:cubicBezTo>
                    <a:pt x="406379" y="275284"/>
                    <a:pt x="969683" y="76753"/>
                    <a:pt x="1516571" y="1754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bis.bycs.de/beitrag/ki-in-der-schule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mebis.bycs.de/kategorien/medienerziehung/medienpaedagogische-elternarbe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ebis.bycs.de/kategorien/medienerziehung/themen-im-fokus-me/kuenstliche-intelligenz" TargetMode="External"/><Relationship Id="rId5" Type="http://schemas.openxmlformats.org/officeDocument/2006/relationships/hyperlink" Target="https://www.km.bayern.de/gestalten/digitalisierung/kuenstliche-intelligenz" TargetMode="External"/><Relationship Id="rId4" Type="http://schemas.openxmlformats.org/officeDocument/2006/relationships/hyperlink" Target="https://fibs.alp.dillingen.de/lehrgangssuche?container_id=4109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9177.drive.bycs.de/s/yxqWUkfrkOMajAj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klicksafe.de/kuenstliche-intelligenz" TargetMode="External"/><Relationship Id="rId7" Type="http://schemas.openxmlformats.org/officeDocument/2006/relationships/hyperlink" Target="https://www.fragzebra.de/themenwelt/k%C3%BCnstliche-intelligenz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km.bayern.de/gestalten/digitalisierung/kuenstliche-intelligenz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hyperlink" Target="https://www.ardaudiothek.de/sendung/der-ki-podcast/94632864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861774"/>
          </a:xfrm>
        </p:spPr>
        <p:txBody>
          <a:bodyPr/>
          <a:lstStyle/>
          <a:p>
            <a:pPr>
              <a:defRPr/>
            </a:pPr>
            <a:r>
              <a:rPr lang="de-DE"/>
              <a:t>Bevor sie diese Präsentation auf ihrem elternabend zeigen wollen …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</a:t>
            </a:fld>
            <a:endParaRPr lang="de-DE"/>
          </a:p>
        </p:txBody>
      </p:sp>
      <p:pic>
        <p:nvPicPr>
          <p:cNvPr id="6" name="Grafik 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863" y="1779342"/>
            <a:ext cx="1029384" cy="1029384"/>
          </a:xfrm>
          <a:prstGeom prst="rect">
            <a:avLst/>
          </a:prstGeom>
        </p:spPr>
      </p:pic>
      <p:sp>
        <p:nvSpPr>
          <p:cNvPr id="7" name="Textplatzhalter 1"/>
          <p:cNvSpPr txBox="1"/>
          <p:nvPr/>
        </p:nvSpPr>
        <p:spPr bwMode="auto">
          <a:xfrm>
            <a:off x="1580247" y="1687988"/>
            <a:ext cx="9877426" cy="5004895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>
            <a:normAutofit fontScale="92500"/>
          </a:bodyPr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/>
              <a:t>… noch einige wichtige Hinweise: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Informieren Sie sich über die Grundlagen der Arbeit mit KI-Anwendungen, indem Sie den entsprechenden </a:t>
            </a:r>
            <a:r>
              <a:rPr lang="de-DE" u="sng">
                <a:hlinkClick r:id="rId4" tooltip="https://fibs.alp.dillingen.de/lehrgangssuche?container_id=410953"/>
              </a:rPr>
              <a:t>Selbstlernkurs</a:t>
            </a:r>
            <a:r>
              <a:rPr lang="de-DE"/>
              <a:t> der ALP Dillingen bearbeiten.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Beachten Sie die Hinweise des </a:t>
            </a:r>
            <a:r>
              <a:rPr lang="de-DE" u="sng">
                <a:hlinkClick r:id="rId5" tooltip="https://www.km.bayern.de/gestalten/digitalisierung/kuenstliche-intelligenz"/>
              </a:rPr>
              <a:t>StMUK</a:t>
            </a:r>
            <a:r>
              <a:rPr lang="de-DE"/>
              <a:t> zu Künstlicher Intelligenz in Schule und Unterricht.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Weitere Hinweise zum Thema „Künstliche Intelligenz“ finden Sie auch im </a:t>
            </a:r>
            <a:r>
              <a:rPr lang="de-DE" u="sng">
                <a:hlinkClick r:id="rId6" tooltip="https://mebis.bycs.de/kategorien/medienerziehung/themen-im-fokus-me/kuenstliche-intelligenz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Holen Sie sich Tipps zur Durchführung eines medienpädagogischen Elternabends ebenfalls im </a:t>
            </a:r>
            <a:r>
              <a:rPr lang="de-DE" u="sng">
                <a:hlinkClick r:id="rId7" tooltip="https://mebis.bycs.de/kategorien/medienerziehung/medienpaedagogische-elternarbeit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Eine Sammlung mit Argumentationshilfen bei kritischen Elternfragen finden Sie </a:t>
            </a:r>
            <a:r>
              <a:rPr lang="de-DE" u="sng">
                <a:hlinkClick r:id="rId8" tooltip="https://mebis.bycs.de/beitrag/ki-in-der-schule"/>
              </a:rPr>
              <a:t>hier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0860" y="5124852"/>
            <a:ext cx="5545854" cy="603863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Herzlich willkommen </a:t>
            </a:r>
            <a:b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</a:b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zum Elternabend am XX.XX.XXXX </a:t>
            </a:r>
            <a:endParaRPr lang="de-DE" spc="100">
              <a:solidFill>
                <a:schemeClr val="tx1">
                  <a:lumMod val="75000"/>
                  <a:lumOff val="25000"/>
                </a:schemeClr>
              </a:solidFill>
              <a:cs typeface="Segoe UI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rcRect t="1719" b="1718"/>
          <a:stretch/>
        </p:blipFill>
        <p:spPr bwMode="auto">
          <a:xfrm>
            <a:off x="7667825" y="1923775"/>
            <a:ext cx="4524175" cy="4368639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 bwMode="auto">
          <a:xfrm>
            <a:off x="7667825" y="6352222"/>
            <a:ext cx="3969848" cy="123111"/>
            <a:chOff x="7667825" y="6352222"/>
            <a:chExt cx="3969848" cy="123111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7667825" y="6352222"/>
              <a:ext cx="1510030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  <a:latin typeface="Aptos"/>
                </a:rPr>
                <a:t>Erstellt am 06.06.2025 mit GPT-4o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>
          <a:xfrm>
            <a:off x="550861" y="337165"/>
            <a:ext cx="7436367" cy="2472472"/>
          </a:xfrm>
        </p:spPr>
        <p:txBody>
          <a:bodyPr/>
          <a:lstStyle/>
          <a:p>
            <a:pPr>
              <a:defRPr/>
            </a:pPr>
            <a:r>
              <a:rPr lang="de-DE"/>
              <a:t>Chancen von </a:t>
            </a:r>
            <a:endParaRPr/>
          </a:p>
          <a:p>
            <a:pPr>
              <a:defRPr/>
            </a:pPr>
            <a:r>
              <a:rPr lang="de-DE"/>
              <a:t>KI-Anwendungen</a:t>
            </a:r>
            <a:endParaRPr/>
          </a:p>
          <a:p>
            <a:pPr>
              <a:defRPr/>
            </a:pPr>
            <a:r>
              <a:rPr lang="de-DE"/>
              <a:t>in der Schule</a:t>
            </a:r>
            <a:endParaRPr/>
          </a:p>
        </p:txBody>
      </p:sp>
      <p:sp>
        <p:nvSpPr>
          <p:cNvPr id="2" name="Foliennummernplatzhalter 5"/>
          <p:cNvSpPr txBox="1"/>
          <p:nvPr/>
        </p:nvSpPr>
        <p:spPr bwMode="auto">
          <a:xfrm>
            <a:off x="550861" y="5832738"/>
            <a:ext cx="3528209" cy="246221"/>
          </a:xfrm>
          <a:prstGeom prst="rect">
            <a:avLst/>
          </a:prstGeom>
          <a:grpFill/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>
                <a:solidFill>
                  <a:schemeClr val="tx1"/>
                </a:solidFill>
                <a:latin typeface="Aptos"/>
              </a:rPr>
              <a:t>Alle nicht gesondert gekennzeichneten Grafiken in dieser Präsentation sind von: </a:t>
            </a:r>
            <a:endParaRPr/>
          </a:p>
          <a:p>
            <a:pPr>
              <a:defRPr/>
            </a:pPr>
            <a:r>
              <a:rPr lang="de-DE">
                <a:solidFill>
                  <a:schemeClr val="tx1"/>
                </a:solidFill>
                <a:latin typeface="Aptos"/>
              </a:rPr>
              <a:t>BLM Stiftung Medienpädagogik Bayern, CC-BY-NC-4.0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455674" y="952885"/>
            <a:ext cx="10617754" cy="853799"/>
          </a:xfrm>
        </p:spPr>
        <p:txBody>
          <a:bodyPr/>
          <a:lstStyle/>
          <a:p>
            <a:pPr>
              <a:defRPr/>
            </a:pPr>
            <a:r>
              <a:rPr lang="de-DE"/>
              <a:t>Welche Chancen bieten KI-Anwendungen im Unterricht?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618444" y="2943416"/>
            <a:ext cx="10743873" cy="3000353"/>
          </a:xfrm>
        </p:spPr>
        <p:txBody>
          <a:bodyPr/>
          <a:lstStyle/>
          <a:p>
            <a:pPr>
              <a:defRPr/>
            </a:pPr>
            <a:r>
              <a:rPr lang="de-DE" sz="2400"/>
              <a:t>zur Lernunterstützung durch gestufte Hilfen</a:t>
            </a:r>
            <a:endParaRPr/>
          </a:p>
          <a:p>
            <a:pPr>
              <a:defRPr/>
            </a:pPr>
            <a:r>
              <a:rPr lang="de-DE" sz="2400"/>
              <a:t>zur gezielten Förderung/Differenzierung</a:t>
            </a:r>
            <a:endParaRPr/>
          </a:p>
          <a:p>
            <a:pPr>
              <a:defRPr/>
            </a:pPr>
            <a:r>
              <a:rPr lang="de-DE" sz="2400"/>
              <a:t>für Hilfestellungen in kreativen Aufgaben</a:t>
            </a:r>
            <a:endParaRPr/>
          </a:p>
          <a:p>
            <a:pPr>
              <a:defRPr/>
            </a:pPr>
            <a:r>
              <a:rPr lang="de-DE" sz="2400"/>
              <a:t>zur Erstellung von multimedialen Inhalten (Podcast, Hörspiel)</a:t>
            </a:r>
            <a:endParaRPr/>
          </a:p>
          <a:p>
            <a:pPr>
              <a:defRPr/>
            </a:pPr>
            <a:r>
              <a:rPr lang="de-DE" sz="2400"/>
              <a:t>als Unterstützung bei der Erstellung von Unterrichtsmaterialien</a:t>
            </a:r>
            <a:endParaRPr/>
          </a:p>
          <a:p>
            <a:pPr>
              <a:defRPr/>
            </a:pPr>
            <a:r>
              <a:rPr lang="de-DE" sz="2400"/>
              <a:t>als organisatorische Hilfe (Planung, Formulierung, etc.)</a:t>
            </a:r>
            <a:endParaRPr lang="de-DE"/>
          </a:p>
          <a:p>
            <a:pPr marL="0" indent="0">
              <a:buNone/>
              <a:defRPr/>
            </a:pPr>
            <a:endParaRPr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3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6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0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1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18" name="Textfeld 17"/>
          <p:cNvSpPr txBox="1"/>
          <p:nvPr/>
        </p:nvSpPr>
        <p:spPr bwMode="auto">
          <a:xfrm>
            <a:off x="455674" y="2116377"/>
            <a:ext cx="6470066" cy="457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>
                <a:latin typeface="Aptos"/>
              </a:rPr>
              <a:t>KI-Anwendungen können eingesetzt werden…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>
          <a:xfrm>
            <a:off x="556034" y="1231092"/>
            <a:ext cx="9211612" cy="427079"/>
          </a:xfrm>
        </p:spPr>
        <p:txBody>
          <a:bodyPr/>
          <a:lstStyle/>
          <a:p>
            <a:pPr>
              <a:defRPr/>
            </a:pPr>
            <a:r>
              <a:rPr lang="de-DE"/>
              <a:t>Ganz besonders wichtig ist uns:</a:t>
            </a:r>
            <a:endParaRPr/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4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8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9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1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4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29" name="Textplatzhalter 3"/>
          <p:cNvSpPr txBox="1"/>
          <p:nvPr/>
        </p:nvSpPr>
        <p:spPr bwMode="auto">
          <a:xfrm>
            <a:off x="3458817" y="2377551"/>
            <a:ext cx="7344299" cy="3249357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>
                <a:solidFill>
                  <a:srgbClr val="C00000"/>
                </a:solidFill>
              </a:rPr>
              <a:t>In der Schule werden nur KI-Anwendungen eingesetzt, die </a:t>
            </a:r>
            <a:r>
              <a:rPr lang="de-DE" sz="2400" b="1">
                <a:solidFill>
                  <a:srgbClr val="C00000"/>
                </a:solidFill>
              </a:rPr>
              <a:t>geprüft </a:t>
            </a:r>
            <a:r>
              <a:rPr lang="de-DE" sz="2400">
                <a:solidFill>
                  <a:srgbClr val="C00000"/>
                </a:solidFill>
              </a:rPr>
              <a:t>und für den Einsatz in der Schule </a:t>
            </a:r>
            <a:r>
              <a:rPr lang="de-DE" sz="2400" b="1">
                <a:solidFill>
                  <a:srgbClr val="C00000"/>
                </a:solidFill>
              </a:rPr>
              <a:t>freigegeben </a:t>
            </a:r>
            <a:r>
              <a:rPr lang="de-DE" sz="2400">
                <a:solidFill>
                  <a:srgbClr val="C00000"/>
                </a:solidFill>
              </a:rPr>
              <a:t>sind.</a:t>
            </a:r>
            <a:endParaRPr sz="2400"/>
          </a:p>
          <a:p>
            <a:pPr>
              <a:defRPr/>
            </a:pPr>
            <a:r>
              <a:rPr lang="de-DE" sz="2400">
                <a:solidFill>
                  <a:srgbClr val="C00000"/>
                </a:solidFill>
              </a:rPr>
              <a:t>Die </a:t>
            </a:r>
            <a:r>
              <a:rPr lang="de-DE" sz="2400" b="1">
                <a:solidFill>
                  <a:srgbClr val="C00000"/>
                </a:solidFill>
              </a:rPr>
              <a:t>Lehrkraft </a:t>
            </a:r>
            <a:r>
              <a:rPr lang="de-DE" sz="2400">
                <a:solidFill>
                  <a:srgbClr val="C00000"/>
                </a:solidFill>
              </a:rPr>
              <a:t>hat weiterhin die zentrale Rolle bei der Förderung der Schülerinnen und Schüler. KI-Anwendungen werden zur </a:t>
            </a:r>
            <a:r>
              <a:rPr lang="de-DE" sz="2400" b="1">
                <a:solidFill>
                  <a:srgbClr val="C00000"/>
                </a:solidFill>
              </a:rPr>
              <a:t>Unterstützung </a:t>
            </a:r>
            <a:r>
              <a:rPr lang="de-DE" sz="2400">
                <a:solidFill>
                  <a:srgbClr val="C00000"/>
                </a:solidFill>
              </a:rPr>
              <a:t>des Lernens eingesetzt.</a:t>
            </a:r>
            <a:endParaRPr sz="2400"/>
          </a:p>
          <a:p>
            <a:pPr>
              <a:defRPr/>
            </a:pPr>
            <a:endParaRPr lang="de-DE" sz="2400">
              <a:solidFill>
                <a:srgbClr val="C00000"/>
              </a:solidFill>
            </a:endParaRPr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</p:txBody>
      </p:sp>
      <p:pic>
        <p:nvPicPr>
          <p:cNvPr id="30" name="Grafik 29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88882" y="2656984"/>
            <a:ext cx="1711145" cy="17111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6" y="731606"/>
            <a:ext cx="9548173" cy="853799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gezielten Förderung (Grundschule)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613466" y="3714285"/>
            <a:ext cx="2975566" cy="2611588"/>
          </a:xfrm>
        </p:spPr>
        <p:txBody>
          <a:bodyPr lIns="180000" tIns="216000" rIns="180000" bIns="180000"/>
          <a:lstStyle/>
          <a:p>
            <a:pPr marL="0" indent="0">
              <a:buNone/>
              <a:defRPr/>
            </a:pPr>
            <a:r>
              <a:rPr lang="de-DE" sz="1600"/>
              <a:t>Adaptives Lernsystem für Mathematik: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Schülerinnen und Schüler lösen in kleinen Schritten die Aufgaben, bekommen Hilfe zu den Lösungsschritten und direktes Feedback. 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5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9898414" y="6475333"/>
            <a:ext cx="1739259" cy="200685"/>
            <a:chOff x="9898414" y="6475333"/>
            <a:chExt cx="1739259" cy="200685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9898414" y="6552907"/>
              <a:ext cx="173925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erstellt am 05.06.2025 mit ChatGPT 4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rcRect t="7647" b="4430"/>
          <a:stretch/>
        </p:blipFill>
        <p:spPr bwMode="auto">
          <a:xfrm>
            <a:off x="1179075" y="1640363"/>
            <a:ext cx="1703663" cy="2246803"/>
          </a:xfrm>
          <a:prstGeom prst="flowChartAlternateProcess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 rot="11660252">
            <a:off x="1454567" y="3257545"/>
            <a:ext cx="510219" cy="3229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600"/>
              <a:t>336:8=42</a:t>
            </a:r>
            <a:endParaRPr/>
          </a:p>
          <a:p>
            <a:pPr>
              <a:defRPr/>
            </a:pPr>
            <a:r>
              <a:rPr sz="600"/>
              <a:t>320:8=40</a:t>
            </a:r>
            <a:endParaRPr/>
          </a:p>
          <a:p>
            <a:pPr>
              <a:defRPr/>
            </a:pPr>
            <a:r>
              <a:rPr sz="600"/>
              <a:t>  16:8=  2</a:t>
            </a:r>
            <a:endParaRPr/>
          </a:p>
        </p:txBody>
      </p:sp>
      <p:sp>
        <p:nvSpPr>
          <p:cNvPr id="16" name="Textfeld 15"/>
          <p:cNvSpPr txBox="1"/>
          <p:nvPr/>
        </p:nvSpPr>
        <p:spPr bwMode="auto">
          <a:xfrm rot="11718693">
            <a:off x="1906790" y="3312243"/>
            <a:ext cx="444125" cy="32291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600"/>
              <a:t>378:7=54</a:t>
            </a:r>
            <a:endParaRPr/>
          </a:p>
          <a:p>
            <a:pPr>
              <a:defRPr/>
            </a:pPr>
            <a:r>
              <a:rPr sz="600"/>
              <a:t>350:7=50</a:t>
            </a:r>
            <a:endParaRPr/>
          </a:p>
          <a:p>
            <a:pPr>
              <a:defRPr/>
            </a:pPr>
            <a:r>
              <a:rPr sz="600"/>
              <a:t>  28:7=  4</a:t>
            </a:r>
            <a:endParaRPr sz="2400"/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7981920" y="3768043"/>
            <a:ext cx="3655753" cy="2611589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KI-Werkzeuge können die Schülerinnen und Schüler beim Schreibenlernen unterstützen durch Auswahl geeigneter Übungsformen und direktes Feedback. 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de-DE" sz="1600"/>
              <a:t>Spezielle KI-gestützte Stifte helfen beim Erlernen einer  entspannten Stifthaltung.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4154641" y="3750233"/>
            <a:ext cx="3198267" cy="2611588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KI-Anwendungen können die Schülerinnen und Schüler beim Lesenlernen unterstützen durch Hilfestellungen und Training der Leseflüssigkeit.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85004" y="1675081"/>
            <a:ext cx="1510344" cy="2265517"/>
          </a:xfrm>
          <a:prstGeom prst="flowChartAlternateProcess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95909" y="1640363"/>
            <a:ext cx="1558159" cy="2337237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7" y="751043"/>
            <a:ext cx="10288559" cy="861774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gezielten Förderung (Sekundarstufe)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734327" y="3730891"/>
            <a:ext cx="3240000" cy="2915281"/>
          </a:xfrm>
        </p:spPr>
        <p:txBody>
          <a:bodyPr lIns="180000" tIns="216000" rIns="180000" bIns="180000"/>
          <a:lstStyle/>
          <a:p>
            <a:pPr marL="0" indent="0">
              <a:buNone/>
              <a:defRPr/>
            </a:pPr>
            <a:r>
              <a:rPr lang="de-DE" sz="1600"/>
              <a:t>Adaptives Lernsystem für Mathematik: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Schülerinnen und Schüler können in kleinen Schritten die Aufgaben lösen, bekommen Hilfe zu den Lösungsschritten und direktes Feedback. 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6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10775219" y="3329848"/>
            <a:ext cx="1027524" cy="262240"/>
            <a:chOff x="10610149" y="6475333"/>
            <a:chExt cx="1027524" cy="262240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10610149" y="6491352"/>
              <a:ext cx="1027524" cy="24622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erstellt am 06.06.2025 </a:t>
              </a:r>
              <a:endParaRPr/>
            </a:p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mit ChatGPT 4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3"/>
          <p:cNvSpPr txBox="1"/>
          <p:nvPr/>
        </p:nvSpPr>
        <p:spPr bwMode="auto">
          <a:xfrm>
            <a:off x="7955884" y="3760736"/>
            <a:ext cx="3240000" cy="2915282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600"/>
              <a:t>Die Lernenden können selbst verfasste Texte  mit KI-Anwendungen hinsichtlich Rechtschreibung, Grammatik, Satzbau und Ausdruck verbessern.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Durch das  personalisierte  Feedback verbessern sie ihre Schreibkompetenzen. 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4324612" y="3733083"/>
            <a:ext cx="3240000" cy="2915282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Interaktive KI-Anwendungen unterstützen Schülerinnen und Schüler beim Erlernen von Fremdsprachen.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Durch das KI-System werden die Inhalte an den Lernstand, das Interesse und den Zeitplan des Lernenden angepasst.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pic>
        <p:nvPicPr>
          <p:cNvPr id="9" name="Grafik 8" descr="Ein Bild, das Zeichnung, Menschliches Gesicht, Entwurf,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08213" y="1656697"/>
            <a:ext cx="1492228" cy="2238341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8" name="Grafik 17" descr="Ein Bild, das Entwurf, Zeichnung, Kinderkunst, Darstellung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76319" y="1640364"/>
            <a:ext cx="1492227" cy="223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Grafik 20" descr="Ein Bild, das Büroausstattung, Schreibwaren, Werkzeug, Bürobedarf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3350465">
            <a:off x="10127223" y="3371396"/>
            <a:ext cx="282832" cy="424249"/>
          </a:xfrm>
          <a:prstGeom prst="rect">
            <a:avLst/>
          </a:prstGeom>
        </p:spPr>
      </p:pic>
      <p:pic>
        <p:nvPicPr>
          <p:cNvPr id="37" name="Grafik 36" descr="Ein Bild, das Zeichnung, Computer, Cartoon, computer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806292" y="1640364"/>
            <a:ext cx="2238340" cy="223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7" y="809348"/>
            <a:ext cx="9850885" cy="861774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Erstellung von multimedialen Inhalten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560514" y="1671122"/>
            <a:ext cx="5183581" cy="4637603"/>
          </a:xfrm>
        </p:spPr>
        <p:txBody>
          <a:bodyPr lIns="180000" tIns="180000" rIns="180000" bIns="180000"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de-DE" b="1" dirty="0"/>
              <a:t>Podcast: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/>
              <a:t>Die Schülerinnen und Schüler erstellen im Rahmen der Verfassungsviertelstunde kurze Texte zu den im Grundgesetz verankerten Grundrechten und ihrer Bedeutung für den Alltag in der Schule …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/>
              <a:t>Die Schülerinnen und Schüler oder die Lehrkraft erstellen daraus mit Hilfe eines passenden KI-Werkzeugs einen Podcast …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dirty="0"/>
              <a:t>Hier ein Beispiel …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7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fik 12" descr="Ein Bild, das Muster, Quadrat, Pixel, Kreuzworträtsel enthält.&#10;&#10;KI-generierte Inhalte können fehlerhaft sein.">
            <a:hlinkClick r:id="rId4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89819" y="4993677"/>
            <a:ext cx="1054975" cy="1054975"/>
          </a:xfrm>
          <a:prstGeom prst="rect">
            <a:avLst/>
          </a:prstGeom>
        </p:spPr>
      </p:pic>
      <p:sp>
        <p:nvSpPr>
          <p:cNvPr id="15" name="Textplatzhalter 3"/>
          <p:cNvSpPr txBox="1"/>
          <p:nvPr/>
        </p:nvSpPr>
        <p:spPr bwMode="auto">
          <a:xfrm>
            <a:off x="6274092" y="1671122"/>
            <a:ext cx="5183581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  <a:defRPr/>
            </a:pPr>
            <a:r>
              <a:rPr lang="de-DE" b="1" dirty="0"/>
              <a:t>Hörspiel: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de-DE" dirty="0"/>
              <a:t>Die Schülerinnen und Schüler erstellen im Deutschunterricht mit Hilfe von KI ein Drehbuch für ein Hörspiel mit genauen Angaben zu den Dialogen, Geräuschen und Musikeinspielungen …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de-DE" dirty="0"/>
              <a:t>Dann sprechen die Schülerinnen und Schüler die Dialoge ein, nehmen die Geräusche und die Musik auf und mischen ihr Hörspiel ab. </a:t>
            </a:r>
            <a:endParaRPr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spcBef>
                <a:spcPts val="0"/>
              </a:spcBef>
              <a:buFont typeface="Arial"/>
              <a:buNone/>
              <a:defRPr/>
            </a:pPr>
            <a:endParaRPr lang="de-DE" dirty="0"/>
          </a:p>
          <a:p>
            <a:pPr marL="0" indent="0">
              <a:buFont typeface="Arial"/>
              <a:buNone/>
              <a:defRPr/>
            </a:pPr>
            <a:endParaRPr lang="de-DE" dirty="0"/>
          </a:p>
        </p:txBody>
      </p:sp>
      <p:sp>
        <p:nvSpPr>
          <p:cNvPr id="5" name="Foliennummernplatzhalter 5"/>
          <p:cNvSpPr txBox="1"/>
          <p:nvPr/>
        </p:nvSpPr>
        <p:spPr bwMode="auto">
          <a:xfrm>
            <a:off x="3248666" y="6109187"/>
            <a:ext cx="1537280" cy="123111"/>
          </a:xfrm>
          <a:prstGeom prst="rect">
            <a:avLst/>
          </a:prstGeom>
          <a:grpFill/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>
                <a:solidFill>
                  <a:schemeClr val="tx1"/>
                </a:solidFill>
              </a:rPr>
              <a:t>erstellt am 04.06.2025 mit FOBIZZ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weitere Materialien</a:t>
            </a:r>
            <a:endParaRPr/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8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8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9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1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4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grpSp>
        <p:nvGrpSpPr>
          <p:cNvPr id="2" name="Gruppieren 1"/>
          <p:cNvGrpSpPr/>
          <p:nvPr/>
        </p:nvGrpSpPr>
        <p:grpSpPr bwMode="auto">
          <a:xfrm>
            <a:off x="610194" y="1666874"/>
            <a:ext cx="2578982" cy="2182812"/>
            <a:chOff x="0" y="0"/>
            <a:chExt cx="2578982" cy="2182812"/>
          </a:xfrm>
        </p:grpSpPr>
        <p:sp>
          <p:nvSpPr>
            <p:cNvPr id="5" name="Oval 4"/>
            <p:cNvSpPr/>
            <p:nvPr/>
          </p:nvSpPr>
          <p:spPr bwMode="auto">
            <a:xfrm>
              <a:off x="0" y="0"/>
              <a:ext cx="2182812" cy="218281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521913" y="218280"/>
              <a:ext cx="2057068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u="sng">
                  <a:hlinkClick r:id="rId3" tooltip="https://www.klicksafe.de/kuenstliche-intelligenz"/>
                </a:rPr>
                <a:t>Klicksafe</a:t>
              </a:r>
              <a:endParaRPr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61367" y="634999"/>
              <a:ext cx="1260078" cy="1260078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 bwMode="auto">
          <a:xfrm>
            <a:off x="2839223" y="3695656"/>
            <a:ext cx="2321718" cy="2321718"/>
            <a:chOff x="0" y="0"/>
            <a:chExt cx="2321718" cy="2321718"/>
          </a:xfrm>
        </p:grpSpPr>
        <p:sp>
          <p:nvSpPr>
            <p:cNvPr id="15" name="Oval 14"/>
            <p:cNvSpPr/>
            <p:nvPr/>
          </p:nvSpPr>
          <p:spPr bwMode="auto">
            <a:xfrm>
              <a:off x="0" y="0"/>
              <a:ext cx="2321718" cy="232171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257618" y="327422"/>
              <a:ext cx="1995016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sz="1600" u="sng">
                  <a:hlinkClick r:id="rId5" tooltip="https://www.km.bayern.de/gestalten/digitalisierung/kuenstliche-intelligenz"/>
                </a:rPr>
                <a:t>Kultusministerium</a:t>
              </a:r>
              <a:endParaRPr sz="1600"/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6171" y="693541"/>
              <a:ext cx="1349374" cy="1349374"/>
            </a:xfrm>
            <a:prstGeom prst="rect">
              <a:avLst/>
            </a:prstGeom>
          </p:spPr>
        </p:pic>
      </p:grpSp>
      <p:grpSp>
        <p:nvGrpSpPr>
          <p:cNvPr id="21" name="Gruppieren 20"/>
          <p:cNvGrpSpPr/>
          <p:nvPr/>
        </p:nvGrpSpPr>
        <p:grpSpPr bwMode="auto">
          <a:xfrm>
            <a:off x="5391985" y="1330139"/>
            <a:ext cx="2311796" cy="2311796"/>
            <a:chOff x="0" y="0"/>
            <a:chExt cx="2311796" cy="2311796"/>
          </a:xfrm>
        </p:grpSpPr>
        <p:sp>
          <p:nvSpPr>
            <p:cNvPr id="22" name="Oval 21"/>
            <p:cNvSpPr/>
            <p:nvPr/>
          </p:nvSpPr>
          <p:spPr bwMode="auto">
            <a:xfrm>
              <a:off x="0" y="0"/>
              <a:ext cx="2311796" cy="231179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 bwMode="auto">
            <a:xfrm>
              <a:off x="496093" y="282773"/>
              <a:ext cx="1351623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u="sng">
                  <a:hlinkClick r:id="rId7" tooltip="https://www.fragzebra.de/themenwelt/k%C3%BCnstliche-intelligenz"/>
                </a:rPr>
                <a:t>FragZebra</a:t>
              </a:r>
              <a:endParaRPr/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496093" y="669726"/>
              <a:ext cx="1319609" cy="1319609"/>
            </a:xfrm>
            <a:prstGeom prst="rect">
              <a:avLst/>
            </a:prstGeom>
          </p:spPr>
        </p:pic>
      </p:grpSp>
      <p:grpSp>
        <p:nvGrpSpPr>
          <p:cNvPr id="25" name="Gruppieren 24"/>
          <p:cNvGrpSpPr/>
          <p:nvPr/>
        </p:nvGrpSpPr>
        <p:grpSpPr bwMode="auto">
          <a:xfrm>
            <a:off x="7952933" y="2823026"/>
            <a:ext cx="2450702" cy="2450702"/>
            <a:chOff x="0" y="0"/>
            <a:chExt cx="2450702" cy="2450702"/>
          </a:xfrm>
        </p:grpSpPr>
        <p:sp>
          <p:nvSpPr>
            <p:cNvPr id="26" name="Oval 25"/>
            <p:cNvSpPr/>
            <p:nvPr/>
          </p:nvSpPr>
          <p:spPr bwMode="auto">
            <a:xfrm>
              <a:off x="0" y="0"/>
              <a:ext cx="2450702" cy="245070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 bwMode="auto">
            <a:xfrm>
              <a:off x="355722" y="307577"/>
              <a:ext cx="1845828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lang="de-DE" sz="1800" b="0" i="0" u="sng" strike="noStrike" cap="none" spc="0">
                  <a:solidFill>
                    <a:schemeClr val="tx1"/>
                  </a:solidFill>
                  <a:latin typeface="Arial"/>
                  <a:ea typeface="Arial"/>
                  <a:cs typeface="Arial"/>
                  <a:hlinkClick r:id="rId9" tooltip="https://www.ardaudiothek.de/sendung/der-ki-podcast/94632864/"/>
                </a:rPr>
                <a:t>Der KI-Podcast</a:t>
              </a:r>
              <a:endParaRPr/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572988" y="728763"/>
              <a:ext cx="1304726" cy="1304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441690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4" y="515520"/>
            <a:ext cx="9220972" cy="213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299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 sz="1400" b="0" i="0" u="none" strike="noStrike" cap="none" spc="299">
                <a:solidFill>
                  <a:schemeClr val="bg1">
                    <a:lumMod val="75000"/>
                  </a:schemeClr>
                </a:solidFill>
                <a:latin typeface="Aptos"/>
                <a:ea typeface="Aptos"/>
                <a:cs typeface="Aptos"/>
              </a:rPr>
              <a:t>Künstliche Intelligenz – eine Einführung</a:t>
            </a:r>
            <a:endParaRPr/>
          </a:p>
        </p:txBody>
      </p:sp>
      <p:sp>
        <p:nvSpPr>
          <p:cNvPr id="724725953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7"/>
            <a:ext cx="9218812" cy="42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99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r>
              <a:t>Quellenangaben:</a:t>
            </a:r>
          </a:p>
        </p:txBody>
      </p:sp>
      <p:sp>
        <p:nvSpPr>
          <p:cNvPr id="97710562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6" y="6552906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33499573-600D-A13C-4129-D899F7DF7906}" type="slidenum">
              <a:rPr lang="de-DE"/>
              <a:t>9</a:t>
            </a:fld>
            <a:endParaRPr lang="de-DE"/>
          </a:p>
        </p:txBody>
      </p:sp>
      <p:sp>
        <p:nvSpPr>
          <p:cNvPr id="964512437" name="Textfeld 964512436"/>
          <p:cNvSpPr txBox="1"/>
          <p:nvPr/>
        </p:nvSpPr>
        <p:spPr bwMode="auto">
          <a:xfrm>
            <a:off x="498333" y="1379992"/>
            <a:ext cx="8410764" cy="97193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buNone/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Soweit nicht anders gekennzeichnet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BLM Stiftung Medienpädagogik Bayern, CC-BY-NC-4.0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Bilder KI-generiert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15046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01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1466</Words>
  <Application>Microsoft Office PowerPoint</Application>
  <DocSecurity>0</DocSecurity>
  <PresentationFormat>Breitbild</PresentationFormat>
  <Paragraphs>212</Paragraphs>
  <Slides>9</Slides>
  <Notes>9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Helvetica</vt:lpstr>
      <vt:lpstr>Segoe UI</vt:lpstr>
      <vt:lpstr>Inhalt </vt:lpstr>
      <vt:lpstr>Cover 01</vt:lpstr>
      <vt:lpstr>oleObj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AK Medienerziehung, ISB</dc:creator>
  <cp:keywords/>
  <dc:description/>
  <cp:lastModifiedBy>Teubner, Markus</cp:lastModifiedBy>
  <cp:revision>166</cp:revision>
  <dcterms:created xsi:type="dcterms:W3CDTF">2024-05-08T06:34:22Z</dcterms:created>
  <dcterms:modified xsi:type="dcterms:W3CDTF">2025-09-30T12:00:25Z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0x010100369674CF57E09B4787B28BA164A64369</vt:lpwstr>
  </property>
</Properties>
</file>