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50" r:id="rId2"/>
    <p:sldMasterId id="2147483664" r:id="rId3"/>
  </p:sldMasterIdLst>
  <p:notesMasterIdLst>
    <p:notesMasterId r:id="rId39"/>
  </p:notesMasterIdLst>
  <p:sldIdLst>
    <p:sldId id="268" r:id="rId4"/>
    <p:sldId id="256" r:id="rId5"/>
    <p:sldId id="257" r:id="rId6"/>
    <p:sldId id="258" r:id="rId7"/>
    <p:sldId id="259" r:id="rId8"/>
    <p:sldId id="260" r:id="rId9"/>
    <p:sldId id="261" r:id="rId10"/>
    <p:sldId id="262" r:id="rId11"/>
    <p:sldId id="263" r:id="rId12"/>
    <p:sldId id="264" r:id="rId13"/>
    <p:sldId id="265" r:id="rId14"/>
    <p:sldId id="272" r:id="rId15"/>
    <p:sldId id="270" r:id="rId16"/>
    <p:sldId id="271" r:id="rId17"/>
    <p:sldId id="274" r:id="rId18"/>
    <p:sldId id="273" r:id="rId19"/>
    <p:sldId id="275" r:id="rId20"/>
    <p:sldId id="276" r:id="rId21"/>
    <p:sldId id="277" r:id="rId22"/>
    <p:sldId id="278" r:id="rId23"/>
    <p:sldId id="279" r:id="rId24"/>
    <p:sldId id="291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66" r:id="rId37"/>
    <p:sldId id="267" r:id="rId38"/>
  </p:sldIdLst>
  <p:sldSz cx="12192000" cy="6858000"/>
  <p:notesSz cx="6858000" cy="9144000"/>
  <p:defaultTextStyle>
    <a:defPPr>
      <a:defRPr lang="de-DE"/>
    </a:defPPr>
    <a:lvl1pPr marL="0" algn="l" defTabSz="914400">
      <a:defRPr sz="18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>
      <a:defRPr sz="18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>
      <a:defRPr sz="18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>
      <a:defRPr sz="18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>
      <a:defRPr sz="18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>
      <a:defRPr sz="18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>
      <a:defRPr sz="18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>
      <a:defRPr sz="18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>
      <a:defRPr sz="18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pos="3840">
          <p15:clr>
            <a:srgbClr val="A4A3A4"/>
          </p15:clr>
        </p15:guide>
        <p15:guide id="2" orient="horz" pos="107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56687" autoAdjust="0"/>
  </p:normalViewPr>
  <p:slideViewPr>
    <p:cSldViewPr snapToGrid="0" showGuides="1">
      <p:cViewPr varScale="1">
        <p:scale>
          <a:sx n="97" d="100"/>
          <a:sy n="97" d="100"/>
        </p:scale>
        <p:origin x="2694" y="96"/>
      </p:cViewPr>
      <p:guideLst>
        <p:guide pos="3840"/>
        <p:guide orient="horz" pos="1071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notesMaster" Target="notesMasters/notesMaster1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theme" Target="theme/theme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tableStyles" Target="tableStyles.xml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AB469428-3EB0-4A7D-A4C3-105F04356751}" type="doc">
      <dgm:prSet loTypeId="urn:microsoft.com/office/officeart/2008/layout/VerticalCurvedList" loCatId="list" qsTypeId="urn:microsoft.com/office/officeart/2005/8/quickstyle/simple1" qsCatId="simple" csTypeId="urn:microsoft.com/office/officeart/2005/8/colors/accent1_2" csCatId="accent1" phldr="1"/>
      <dgm:spPr bwMode="auto"/>
      <dgm:t>
        <a:bodyPr/>
        <a:lstStyle/>
        <a:p>
          <a:pPr>
            <a:defRPr/>
          </a:pPr>
          <a:endParaRPr lang="de-DE"/>
        </a:p>
      </dgm:t>
    </dgm:pt>
    <dgm:pt modelId="{763CDE82-0520-4605-8D14-72F9E5AFD0AB}">
      <dgm:prSet phldrT="[Text]"/>
      <dgm:spPr bwMode="auto">
        <a:solidFill>
          <a:srgbClr val="DEC628"/>
        </a:solidFill>
      </dgm:spPr>
      <dgm:t>
        <a:bodyPr/>
        <a:lstStyle/>
        <a:p>
          <a:pPr>
            <a:defRPr/>
          </a:pPr>
          <a:r>
            <a:rPr lang="de-DE" b="1"/>
            <a:t>Individualisiertes und differenziertes Lernen</a:t>
          </a:r>
          <a:endParaRPr lang="de-DE"/>
        </a:p>
      </dgm:t>
    </dgm:pt>
    <dgm:pt modelId="{CA7FD0A2-2989-45BE-AAA7-A013EE4792CC}" type="parTrans" cxnId="{FE2CF023-821F-40F4-B6E2-BBB07DADF0A1}">
      <dgm:prSet/>
      <dgm:spPr bwMode="auto"/>
      <dgm:t>
        <a:bodyPr/>
        <a:lstStyle/>
        <a:p>
          <a:pPr>
            <a:defRPr/>
          </a:pPr>
          <a:endParaRPr lang="de-DE"/>
        </a:p>
      </dgm:t>
    </dgm:pt>
    <dgm:pt modelId="{87E78405-EF28-4535-BA3E-FEA6FAFAFEC9}" type="sibTrans" cxnId="{FE2CF023-821F-40F4-B6E2-BBB07DADF0A1}">
      <dgm:prSet/>
      <dgm:spPr bwMode="auto"/>
      <dgm:t>
        <a:bodyPr/>
        <a:lstStyle/>
        <a:p>
          <a:pPr>
            <a:defRPr/>
          </a:pPr>
          <a:endParaRPr lang="de-DE"/>
        </a:p>
      </dgm:t>
    </dgm:pt>
    <dgm:pt modelId="{1D0A4298-8FF2-43F4-8D81-8A7A158B07F5}">
      <dgm:prSet phldrT="[Text]"/>
      <dgm:spPr bwMode="auto">
        <a:solidFill>
          <a:schemeClr val="accent4">
            <a:lumMod val="60000"/>
            <a:lumOff val="40000"/>
          </a:schemeClr>
        </a:solidFill>
      </dgm:spPr>
      <dgm:t>
        <a:bodyPr/>
        <a:lstStyle/>
        <a:p>
          <a:pPr>
            <a:defRPr/>
          </a:pPr>
          <a:r>
            <a:rPr lang="de-DE" b="1"/>
            <a:t>Unterstützung bei Routineaufgaben</a:t>
          </a:r>
          <a:endParaRPr lang="de-DE"/>
        </a:p>
      </dgm:t>
    </dgm:pt>
    <dgm:pt modelId="{4E9A9390-6B94-4C8E-96FD-028E887B13C6}" type="parTrans" cxnId="{142A41C2-EDA4-4114-A399-04B111950160}">
      <dgm:prSet/>
      <dgm:spPr bwMode="auto"/>
      <dgm:t>
        <a:bodyPr/>
        <a:lstStyle/>
        <a:p>
          <a:pPr>
            <a:defRPr/>
          </a:pPr>
          <a:endParaRPr lang="de-DE"/>
        </a:p>
      </dgm:t>
    </dgm:pt>
    <dgm:pt modelId="{C92FE0D9-90CD-4782-A987-EE2F298F043B}" type="sibTrans" cxnId="{142A41C2-EDA4-4114-A399-04B111950160}">
      <dgm:prSet/>
      <dgm:spPr bwMode="auto"/>
      <dgm:t>
        <a:bodyPr/>
        <a:lstStyle/>
        <a:p>
          <a:pPr>
            <a:defRPr/>
          </a:pPr>
          <a:endParaRPr lang="de-DE"/>
        </a:p>
      </dgm:t>
    </dgm:pt>
    <dgm:pt modelId="{0C82D2DA-F89C-493B-9397-65997336A7D5}">
      <dgm:prSet phldrT="[Text]"/>
      <dgm:spPr bwMode="auto">
        <a:solidFill>
          <a:schemeClr val="accent2">
            <a:lumMod val="60000"/>
            <a:lumOff val="40000"/>
          </a:schemeClr>
        </a:solidFill>
      </dgm:spPr>
      <dgm:t>
        <a:bodyPr/>
        <a:lstStyle/>
        <a:p>
          <a:pPr>
            <a:defRPr/>
          </a:pPr>
          <a:r>
            <a:rPr lang="de-DE" b="1"/>
            <a:t>Förderung digitaler Kompetenzen</a:t>
          </a:r>
          <a:endParaRPr lang="de-DE"/>
        </a:p>
      </dgm:t>
    </dgm:pt>
    <dgm:pt modelId="{F7962206-81B0-4FEC-9BF3-208F2F4A6168}" type="parTrans" cxnId="{8E34B423-14DC-44BD-83C0-1BC4484DA31D}">
      <dgm:prSet/>
      <dgm:spPr bwMode="auto"/>
      <dgm:t>
        <a:bodyPr/>
        <a:lstStyle/>
        <a:p>
          <a:pPr>
            <a:defRPr/>
          </a:pPr>
          <a:endParaRPr lang="de-DE"/>
        </a:p>
      </dgm:t>
    </dgm:pt>
    <dgm:pt modelId="{5B4C363F-A0E5-49CD-8CB4-44DE311633E4}" type="sibTrans" cxnId="{8E34B423-14DC-44BD-83C0-1BC4484DA31D}">
      <dgm:prSet/>
      <dgm:spPr bwMode="auto"/>
      <dgm:t>
        <a:bodyPr/>
        <a:lstStyle/>
        <a:p>
          <a:pPr>
            <a:defRPr/>
          </a:pPr>
          <a:endParaRPr lang="de-DE"/>
        </a:p>
      </dgm:t>
    </dgm:pt>
    <dgm:pt modelId="{C44FA973-CA96-4F50-82A1-6CD343D1D08D}">
      <dgm:prSet phldrT="[Text]"/>
      <dgm:spPr bwMode="auto">
        <a:solidFill>
          <a:schemeClr val="accent5">
            <a:lumMod val="60000"/>
            <a:lumOff val="40000"/>
          </a:schemeClr>
        </a:solidFill>
      </dgm:spPr>
      <dgm:t>
        <a:bodyPr/>
        <a:lstStyle/>
        <a:p>
          <a:pPr>
            <a:defRPr/>
          </a:pPr>
          <a:r>
            <a:rPr lang="de-DE" b="1"/>
            <a:t>Zugang zu neuen Lernformen</a:t>
          </a:r>
          <a:endParaRPr lang="de-DE"/>
        </a:p>
      </dgm:t>
    </dgm:pt>
    <dgm:pt modelId="{89CC44F2-DF70-434A-9B1C-2EBD0E091AA3}" type="parTrans" cxnId="{FE150E0D-A298-47B0-96AD-B4889721308F}">
      <dgm:prSet/>
      <dgm:spPr bwMode="auto"/>
      <dgm:t>
        <a:bodyPr/>
        <a:lstStyle/>
        <a:p>
          <a:pPr>
            <a:defRPr/>
          </a:pPr>
          <a:endParaRPr lang="de-DE"/>
        </a:p>
      </dgm:t>
    </dgm:pt>
    <dgm:pt modelId="{A26A5381-137C-47FC-BEA8-BAF405D607E2}" type="sibTrans" cxnId="{FE150E0D-A298-47B0-96AD-B4889721308F}">
      <dgm:prSet/>
      <dgm:spPr bwMode="auto"/>
      <dgm:t>
        <a:bodyPr/>
        <a:lstStyle/>
        <a:p>
          <a:pPr>
            <a:defRPr/>
          </a:pPr>
          <a:endParaRPr lang="de-DE"/>
        </a:p>
      </dgm:t>
    </dgm:pt>
    <dgm:pt modelId="{4795AB35-2F18-4E0F-B4E1-B2B22647BF0D}" type="pres">
      <dgm:prSet presAssocID="{AB469428-3EB0-4A7D-A4C3-105F04356751}" presName="Name0" presStyleCnt="0">
        <dgm:presLayoutVars>
          <dgm:chMax val="7"/>
          <dgm:chPref val="7"/>
          <dgm:dir/>
        </dgm:presLayoutVars>
      </dgm:prSet>
      <dgm:spPr bwMode="auto"/>
    </dgm:pt>
    <dgm:pt modelId="{B3CDF451-ABCF-43B9-8C2C-729B9B15F099}" type="pres">
      <dgm:prSet presAssocID="{AB469428-3EB0-4A7D-A4C3-105F04356751}" presName="Name1" presStyleCnt="0"/>
      <dgm:spPr bwMode="auto"/>
    </dgm:pt>
    <dgm:pt modelId="{56779EDD-1221-4303-B41F-3E5C384C9BFB}" type="pres">
      <dgm:prSet presAssocID="{AB469428-3EB0-4A7D-A4C3-105F04356751}" presName="cycle" presStyleCnt="0"/>
      <dgm:spPr bwMode="auto"/>
    </dgm:pt>
    <dgm:pt modelId="{B7EEC69E-8022-4A64-A912-F5F8369EF086}" type="pres">
      <dgm:prSet presAssocID="{AB469428-3EB0-4A7D-A4C3-105F04356751}" presName="srcNode" presStyleLbl="node1" presStyleIdx="0" presStyleCnt="4"/>
      <dgm:spPr bwMode="auto"/>
    </dgm:pt>
    <dgm:pt modelId="{0B893AD0-0A1C-4ADF-9718-A14AC0683237}" type="pres">
      <dgm:prSet presAssocID="{AB469428-3EB0-4A7D-A4C3-105F04356751}" presName="conn" presStyleLbl="parChTrans1D2" presStyleIdx="0" presStyleCnt="1"/>
      <dgm:spPr bwMode="auto"/>
    </dgm:pt>
    <dgm:pt modelId="{BE45C8A5-1D26-46FF-A10C-8B82359B90E4}" type="pres">
      <dgm:prSet presAssocID="{AB469428-3EB0-4A7D-A4C3-105F04356751}" presName="extraNode" presStyleLbl="node1" presStyleIdx="0" presStyleCnt="4"/>
      <dgm:spPr bwMode="auto"/>
    </dgm:pt>
    <dgm:pt modelId="{848E226B-ADBB-42EA-A806-5A4B9EDE1566}" type="pres">
      <dgm:prSet presAssocID="{AB469428-3EB0-4A7D-A4C3-105F04356751}" presName="dstNode" presStyleLbl="node1" presStyleIdx="0" presStyleCnt="4"/>
      <dgm:spPr bwMode="auto"/>
    </dgm:pt>
    <dgm:pt modelId="{505B6D5A-154B-4BE6-A3A7-88F7CAAC9756}" type="pres">
      <dgm:prSet presAssocID="{763CDE82-0520-4605-8D14-72F9E5AFD0AB}" presName="text_1" presStyleLbl="node1" presStyleIdx="0" presStyleCnt="4">
        <dgm:presLayoutVars>
          <dgm:bulletEnabled val="1"/>
        </dgm:presLayoutVars>
      </dgm:prSet>
      <dgm:spPr bwMode="auto"/>
    </dgm:pt>
    <dgm:pt modelId="{2A6A0ECB-24FC-48C0-AA20-1AAFA76FAB54}" type="pres">
      <dgm:prSet presAssocID="{763CDE82-0520-4605-8D14-72F9E5AFD0AB}" presName="accent_1" presStyleCnt="0"/>
      <dgm:spPr bwMode="auto"/>
    </dgm:pt>
    <dgm:pt modelId="{E7A6BDE6-E41D-4E3A-9BD8-6D83ACC0BD68}" type="pres">
      <dgm:prSet presAssocID="{763CDE82-0520-4605-8D14-72F9E5AFD0AB}" presName="accentRepeatNode" presStyleLbl="solidFgAcc1" presStyleIdx="0" presStyleCnt="4"/>
      <dgm:spPr bwMode="auto"/>
    </dgm:pt>
    <dgm:pt modelId="{C50AFA46-5CCF-4B41-B1F2-2C82A678FF55}" type="pres">
      <dgm:prSet presAssocID="{1D0A4298-8FF2-43F4-8D81-8A7A158B07F5}" presName="text_2" presStyleLbl="node1" presStyleIdx="1" presStyleCnt="4">
        <dgm:presLayoutVars>
          <dgm:bulletEnabled val="1"/>
        </dgm:presLayoutVars>
      </dgm:prSet>
      <dgm:spPr bwMode="auto"/>
    </dgm:pt>
    <dgm:pt modelId="{04D01961-C3B6-464C-9361-109E04C0E126}" type="pres">
      <dgm:prSet presAssocID="{1D0A4298-8FF2-43F4-8D81-8A7A158B07F5}" presName="accent_2" presStyleCnt="0"/>
      <dgm:spPr bwMode="auto"/>
    </dgm:pt>
    <dgm:pt modelId="{E3FADB66-1A74-4BB3-AC5A-EAE2BF244DFF}" type="pres">
      <dgm:prSet presAssocID="{1D0A4298-8FF2-43F4-8D81-8A7A158B07F5}" presName="accentRepeatNode" presStyleLbl="solidFgAcc1" presStyleIdx="1" presStyleCnt="4"/>
      <dgm:spPr bwMode="auto"/>
    </dgm:pt>
    <dgm:pt modelId="{B193DB50-272A-4D4C-A921-5105FA66BD06}" type="pres">
      <dgm:prSet presAssocID="{0C82D2DA-F89C-493B-9397-65997336A7D5}" presName="text_3" presStyleLbl="node1" presStyleIdx="2" presStyleCnt="4">
        <dgm:presLayoutVars>
          <dgm:bulletEnabled val="1"/>
        </dgm:presLayoutVars>
      </dgm:prSet>
      <dgm:spPr bwMode="auto"/>
    </dgm:pt>
    <dgm:pt modelId="{B1703733-CC5C-434D-94C9-7E45BA2BC244}" type="pres">
      <dgm:prSet presAssocID="{0C82D2DA-F89C-493B-9397-65997336A7D5}" presName="accent_3" presStyleCnt="0"/>
      <dgm:spPr bwMode="auto"/>
    </dgm:pt>
    <dgm:pt modelId="{FC8907A0-78FE-4A60-B009-D6682E021638}" type="pres">
      <dgm:prSet presAssocID="{0C82D2DA-F89C-493B-9397-65997336A7D5}" presName="accentRepeatNode" presStyleLbl="solidFgAcc1" presStyleIdx="2" presStyleCnt="4"/>
      <dgm:spPr bwMode="auto"/>
    </dgm:pt>
    <dgm:pt modelId="{E439456E-D7F8-4CCC-8AAF-509C7B533D01}" type="pres">
      <dgm:prSet presAssocID="{C44FA973-CA96-4F50-82A1-6CD343D1D08D}" presName="text_4" presStyleLbl="node1" presStyleIdx="3" presStyleCnt="4">
        <dgm:presLayoutVars>
          <dgm:bulletEnabled val="1"/>
        </dgm:presLayoutVars>
      </dgm:prSet>
      <dgm:spPr bwMode="auto"/>
    </dgm:pt>
    <dgm:pt modelId="{2442D057-F4FA-44D5-A9C7-A184B33B3C70}" type="pres">
      <dgm:prSet presAssocID="{C44FA973-CA96-4F50-82A1-6CD343D1D08D}" presName="accent_4" presStyleCnt="0"/>
      <dgm:spPr bwMode="auto"/>
    </dgm:pt>
    <dgm:pt modelId="{3A2CD447-01DD-4BFE-87AF-B7378F0F7786}" type="pres">
      <dgm:prSet presAssocID="{C44FA973-CA96-4F50-82A1-6CD343D1D08D}" presName="accentRepeatNode" presStyleLbl="solidFgAcc1" presStyleIdx="3" presStyleCnt="4"/>
      <dgm:spPr bwMode="auto"/>
    </dgm:pt>
  </dgm:ptLst>
  <dgm:cxnLst>
    <dgm:cxn modelId="{FE150E0D-A298-47B0-96AD-B4889721308F}" srcId="{AB469428-3EB0-4A7D-A4C3-105F04356751}" destId="{C44FA973-CA96-4F50-82A1-6CD343D1D08D}" srcOrd="3" destOrd="0" parTransId="{89CC44F2-DF70-434A-9B1C-2EBD0E091AA3}" sibTransId="{A26A5381-137C-47FC-BEA8-BAF405D607E2}"/>
    <dgm:cxn modelId="{FCB86022-F2EE-4B16-BB3C-BC95CB909412}" type="presOf" srcId="{87E78405-EF28-4535-BA3E-FEA6FAFAFEC9}" destId="{0B893AD0-0A1C-4ADF-9718-A14AC0683237}" srcOrd="0" destOrd="0" presId="urn:microsoft.com/office/officeart/2008/layout/VerticalCurvedList"/>
    <dgm:cxn modelId="{8E34B423-14DC-44BD-83C0-1BC4484DA31D}" srcId="{AB469428-3EB0-4A7D-A4C3-105F04356751}" destId="{0C82D2DA-F89C-493B-9397-65997336A7D5}" srcOrd="2" destOrd="0" parTransId="{F7962206-81B0-4FEC-9BF3-208F2F4A6168}" sibTransId="{5B4C363F-A0E5-49CD-8CB4-44DE311633E4}"/>
    <dgm:cxn modelId="{FE2CF023-821F-40F4-B6E2-BBB07DADF0A1}" srcId="{AB469428-3EB0-4A7D-A4C3-105F04356751}" destId="{763CDE82-0520-4605-8D14-72F9E5AFD0AB}" srcOrd="0" destOrd="0" parTransId="{CA7FD0A2-2989-45BE-AAA7-A013EE4792CC}" sibTransId="{87E78405-EF28-4535-BA3E-FEA6FAFAFEC9}"/>
    <dgm:cxn modelId="{A73B8F4F-503E-4376-BEE9-E9D2CABFDBE4}" type="presOf" srcId="{C44FA973-CA96-4F50-82A1-6CD343D1D08D}" destId="{E439456E-D7F8-4CCC-8AAF-509C7B533D01}" srcOrd="0" destOrd="0" presId="urn:microsoft.com/office/officeart/2008/layout/VerticalCurvedList"/>
    <dgm:cxn modelId="{A86CE6B0-553C-4B40-BB2E-54C818F0DC1B}" type="presOf" srcId="{AB469428-3EB0-4A7D-A4C3-105F04356751}" destId="{4795AB35-2F18-4E0F-B4E1-B2B22647BF0D}" srcOrd="0" destOrd="0" presId="urn:microsoft.com/office/officeart/2008/layout/VerticalCurvedList"/>
    <dgm:cxn modelId="{42989DBA-ED67-4681-B11A-070B2208342A}" type="presOf" srcId="{1D0A4298-8FF2-43F4-8D81-8A7A158B07F5}" destId="{C50AFA46-5CCF-4B41-B1F2-2C82A678FF55}" srcOrd="0" destOrd="0" presId="urn:microsoft.com/office/officeart/2008/layout/VerticalCurvedList"/>
    <dgm:cxn modelId="{D57BD4C1-1CDF-4B52-967B-6AED92FEAF83}" type="presOf" srcId="{0C82D2DA-F89C-493B-9397-65997336A7D5}" destId="{B193DB50-272A-4D4C-A921-5105FA66BD06}" srcOrd="0" destOrd="0" presId="urn:microsoft.com/office/officeart/2008/layout/VerticalCurvedList"/>
    <dgm:cxn modelId="{142A41C2-EDA4-4114-A399-04B111950160}" srcId="{AB469428-3EB0-4A7D-A4C3-105F04356751}" destId="{1D0A4298-8FF2-43F4-8D81-8A7A158B07F5}" srcOrd="1" destOrd="0" parTransId="{4E9A9390-6B94-4C8E-96FD-028E887B13C6}" sibTransId="{C92FE0D9-90CD-4782-A987-EE2F298F043B}"/>
    <dgm:cxn modelId="{28B09EC3-01BE-4FD0-B783-495EAABF9E52}" type="presOf" srcId="{763CDE82-0520-4605-8D14-72F9E5AFD0AB}" destId="{505B6D5A-154B-4BE6-A3A7-88F7CAAC9756}" srcOrd="0" destOrd="0" presId="urn:microsoft.com/office/officeart/2008/layout/VerticalCurvedList"/>
    <dgm:cxn modelId="{33985C14-CDE2-4796-83C8-052E2BC58C56}" type="presParOf" srcId="{4795AB35-2F18-4E0F-B4E1-B2B22647BF0D}" destId="{B3CDF451-ABCF-43B9-8C2C-729B9B15F099}" srcOrd="0" destOrd="0" presId="urn:microsoft.com/office/officeart/2008/layout/VerticalCurvedList"/>
    <dgm:cxn modelId="{FA16CF52-4D3C-493B-A711-2E5FE9C8FF9C}" type="presParOf" srcId="{B3CDF451-ABCF-43B9-8C2C-729B9B15F099}" destId="{56779EDD-1221-4303-B41F-3E5C384C9BFB}" srcOrd="0" destOrd="0" presId="urn:microsoft.com/office/officeart/2008/layout/VerticalCurvedList"/>
    <dgm:cxn modelId="{4F84503B-F300-4BA6-9E92-FE22B3C0B413}" type="presParOf" srcId="{56779EDD-1221-4303-B41F-3E5C384C9BFB}" destId="{B7EEC69E-8022-4A64-A912-F5F8369EF086}" srcOrd="0" destOrd="0" presId="urn:microsoft.com/office/officeart/2008/layout/VerticalCurvedList"/>
    <dgm:cxn modelId="{B6469A10-8E9D-4EB3-9B16-87873C34AA63}" type="presParOf" srcId="{56779EDD-1221-4303-B41F-3E5C384C9BFB}" destId="{0B893AD0-0A1C-4ADF-9718-A14AC0683237}" srcOrd="1" destOrd="0" presId="urn:microsoft.com/office/officeart/2008/layout/VerticalCurvedList"/>
    <dgm:cxn modelId="{8490E46C-3C05-4860-9F0C-9E40EE9131AC}" type="presParOf" srcId="{56779EDD-1221-4303-B41F-3E5C384C9BFB}" destId="{BE45C8A5-1D26-46FF-A10C-8B82359B90E4}" srcOrd="2" destOrd="0" presId="urn:microsoft.com/office/officeart/2008/layout/VerticalCurvedList"/>
    <dgm:cxn modelId="{126D8F57-9A2B-4E79-B6B5-CFA7974DE160}" type="presParOf" srcId="{56779EDD-1221-4303-B41F-3E5C384C9BFB}" destId="{848E226B-ADBB-42EA-A806-5A4B9EDE1566}" srcOrd="3" destOrd="0" presId="urn:microsoft.com/office/officeart/2008/layout/VerticalCurvedList"/>
    <dgm:cxn modelId="{D3B781AB-53D2-4F4D-8DBC-C4CAD7D9E54E}" type="presParOf" srcId="{B3CDF451-ABCF-43B9-8C2C-729B9B15F099}" destId="{505B6D5A-154B-4BE6-A3A7-88F7CAAC9756}" srcOrd="1" destOrd="0" presId="urn:microsoft.com/office/officeart/2008/layout/VerticalCurvedList"/>
    <dgm:cxn modelId="{0DFCA9CF-D350-4199-954B-123D9D262058}" type="presParOf" srcId="{B3CDF451-ABCF-43B9-8C2C-729B9B15F099}" destId="{2A6A0ECB-24FC-48C0-AA20-1AAFA76FAB54}" srcOrd="2" destOrd="0" presId="urn:microsoft.com/office/officeart/2008/layout/VerticalCurvedList"/>
    <dgm:cxn modelId="{9393A668-C8BD-42E8-9E57-EF87BDBB404A}" type="presParOf" srcId="{2A6A0ECB-24FC-48C0-AA20-1AAFA76FAB54}" destId="{E7A6BDE6-E41D-4E3A-9BD8-6D83ACC0BD68}" srcOrd="0" destOrd="0" presId="urn:microsoft.com/office/officeart/2008/layout/VerticalCurvedList"/>
    <dgm:cxn modelId="{218A50BD-A94F-4B35-BBE8-F16EE7EA99B3}" type="presParOf" srcId="{B3CDF451-ABCF-43B9-8C2C-729B9B15F099}" destId="{C50AFA46-5CCF-4B41-B1F2-2C82A678FF55}" srcOrd="3" destOrd="0" presId="urn:microsoft.com/office/officeart/2008/layout/VerticalCurvedList"/>
    <dgm:cxn modelId="{C8275B1A-6507-4ADF-81AC-6BB17BB74CB5}" type="presParOf" srcId="{B3CDF451-ABCF-43B9-8C2C-729B9B15F099}" destId="{04D01961-C3B6-464C-9361-109E04C0E126}" srcOrd="4" destOrd="0" presId="urn:microsoft.com/office/officeart/2008/layout/VerticalCurvedList"/>
    <dgm:cxn modelId="{E68B11B2-73F4-4D71-A822-ADCAEE2FBD48}" type="presParOf" srcId="{04D01961-C3B6-464C-9361-109E04C0E126}" destId="{E3FADB66-1A74-4BB3-AC5A-EAE2BF244DFF}" srcOrd="0" destOrd="0" presId="urn:microsoft.com/office/officeart/2008/layout/VerticalCurvedList"/>
    <dgm:cxn modelId="{7C2F18E9-03D4-458A-867B-6648C6FFE0C3}" type="presParOf" srcId="{B3CDF451-ABCF-43B9-8C2C-729B9B15F099}" destId="{B193DB50-272A-4D4C-A921-5105FA66BD06}" srcOrd="5" destOrd="0" presId="urn:microsoft.com/office/officeart/2008/layout/VerticalCurvedList"/>
    <dgm:cxn modelId="{D4011F87-99DD-4953-AFB5-9B2029B7F42E}" type="presParOf" srcId="{B3CDF451-ABCF-43B9-8C2C-729B9B15F099}" destId="{B1703733-CC5C-434D-94C9-7E45BA2BC244}" srcOrd="6" destOrd="0" presId="urn:microsoft.com/office/officeart/2008/layout/VerticalCurvedList"/>
    <dgm:cxn modelId="{5CE3C5F5-0D6E-4AC9-B7B7-F9613D1A95BF}" type="presParOf" srcId="{B1703733-CC5C-434D-94C9-7E45BA2BC244}" destId="{FC8907A0-78FE-4A60-B009-D6682E021638}" srcOrd="0" destOrd="0" presId="urn:microsoft.com/office/officeart/2008/layout/VerticalCurvedList"/>
    <dgm:cxn modelId="{B432FF7E-B0C1-4DBD-9DAE-EC9C74F284A9}" type="presParOf" srcId="{B3CDF451-ABCF-43B9-8C2C-729B9B15F099}" destId="{E439456E-D7F8-4CCC-8AAF-509C7B533D01}" srcOrd="7" destOrd="0" presId="urn:microsoft.com/office/officeart/2008/layout/VerticalCurvedList"/>
    <dgm:cxn modelId="{83DEC977-7192-49D4-B9B9-9DCD5A7CDC56}" type="presParOf" srcId="{B3CDF451-ABCF-43B9-8C2C-729B9B15F099}" destId="{2442D057-F4FA-44D5-A9C7-A184B33B3C70}" srcOrd="8" destOrd="0" presId="urn:microsoft.com/office/officeart/2008/layout/VerticalCurvedList"/>
    <dgm:cxn modelId="{20D861AB-10CB-47C8-89BC-5A0B25180585}" type="presParOf" srcId="{2442D057-F4FA-44D5-A9C7-A184B33B3C70}" destId="{3A2CD447-01DD-4BFE-87AF-B7378F0F7786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B893AD0-0A1C-4ADF-9718-A14AC0683237}">
      <dsp:nvSpPr>
        <dsp:cNvPr id="0" name=""/>
        <dsp:cNvSpPr/>
      </dsp:nvSpPr>
      <dsp:spPr bwMode="auto">
        <a:xfrm>
          <a:off x="-5348460" y="-819054"/>
          <a:ext cx="6368661" cy="6368661"/>
        </a:xfrm>
        <a:prstGeom prst="blockArc">
          <a:avLst>
            <a:gd name="adj1" fmla="val 18900000"/>
            <a:gd name="adj2" fmla="val 2700000"/>
            <a:gd name="adj3" fmla="val 339"/>
          </a:avLst>
        </a:prstGeom>
        <a:noFill/>
        <a:ln w="1905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505B6D5A-154B-4BE6-A3A7-88F7CAAC9756}">
      <dsp:nvSpPr>
        <dsp:cNvPr id="0" name=""/>
        <dsp:cNvSpPr/>
      </dsp:nvSpPr>
      <dsp:spPr bwMode="auto">
        <a:xfrm>
          <a:off x="534119" y="363684"/>
          <a:ext cx="6571372" cy="727748"/>
        </a:xfrm>
        <a:prstGeom prst="rect">
          <a:avLst/>
        </a:prstGeom>
        <a:solidFill>
          <a:srgbClr val="DEC628"/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7650" tIns="55880" rIns="55880" bIns="5588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/>
          </a:pPr>
          <a:r>
            <a:rPr lang="de-DE" sz="2200" b="1" kern="1200"/>
            <a:t>Individualisiertes und differenziertes Lernen</a:t>
          </a:r>
          <a:endParaRPr lang="de-DE" sz="2200" kern="1200"/>
        </a:p>
      </dsp:txBody>
      <dsp:txXfrm>
        <a:off x="534119" y="363684"/>
        <a:ext cx="6571372" cy="727748"/>
      </dsp:txXfrm>
    </dsp:sp>
    <dsp:sp modelId="{E7A6BDE6-E41D-4E3A-9BD8-6D83ACC0BD68}">
      <dsp:nvSpPr>
        <dsp:cNvPr id="0" name=""/>
        <dsp:cNvSpPr/>
      </dsp:nvSpPr>
      <dsp:spPr bwMode="auto">
        <a:xfrm>
          <a:off x="79277" y="272716"/>
          <a:ext cx="909685" cy="909685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50AFA46-5CCF-4B41-B1F2-2C82A678FF55}">
      <dsp:nvSpPr>
        <dsp:cNvPr id="0" name=""/>
        <dsp:cNvSpPr/>
      </dsp:nvSpPr>
      <dsp:spPr bwMode="auto">
        <a:xfrm>
          <a:off x="951354" y="1455496"/>
          <a:ext cx="6154137" cy="727748"/>
        </a:xfrm>
        <a:prstGeom prst="rect">
          <a:avLst/>
        </a:prstGeom>
        <a:solidFill>
          <a:schemeClr val="accent4">
            <a:lumMod val="60000"/>
            <a:lumOff val="4000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7650" tIns="55880" rIns="55880" bIns="5588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/>
          </a:pPr>
          <a:r>
            <a:rPr lang="de-DE" sz="2200" b="1" kern="1200"/>
            <a:t>Unterstützung bei Routineaufgaben</a:t>
          </a:r>
          <a:endParaRPr lang="de-DE" sz="2200" kern="1200"/>
        </a:p>
      </dsp:txBody>
      <dsp:txXfrm>
        <a:off x="951354" y="1455496"/>
        <a:ext cx="6154137" cy="727748"/>
      </dsp:txXfrm>
    </dsp:sp>
    <dsp:sp modelId="{E3FADB66-1A74-4BB3-AC5A-EAE2BF244DFF}">
      <dsp:nvSpPr>
        <dsp:cNvPr id="0" name=""/>
        <dsp:cNvSpPr/>
      </dsp:nvSpPr>
      <dsp:spPr bwMode="auto">
        <a:xfrm>
          <a:off x="496512" y="1364527"/>
          <a:ext cx="909685" cy="909685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193DB50-272A-4D4C-A921-5105FA66BD06}">
      <dsp:nvSpPr>
        <dsp:cNvPr id="0" name=""/>
        <dsp:cNvSpPr/>
      </dsp:nvSpPr>
      <dsp:spPr bwMode="auto">
        <a:xfrm>
          <a:off x="951354" y="2547307"/>
          <a:ext cx="6154137" cy="727748"/>
        </a:xfrm>
        <a:prstGeom prst="rect">
          <a:avLst/>
        </a:prstGeom>
        <a:solidFill>
          <a:schemeClr val="accent2">
            <a:lumMod val="60000"/>
            <a:lumOff val="4000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7650" tIns="55880" rIns="55880" bIns="5588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/>
          </a:pPr>
          <a:r>
            <a:rPr lang="de-DE" sz="2200" b="1" kern="1200"/>
            <a:t>Förderung digitaler Kompetenzen</a:t>
          </a:r>
          <a:endParaRPr lang="de-DE" sz="2200" kern="1200"/>
        </a:p>
      </dsp:txBody>
      <dsp:txXfrm>
        <a:off x="951354" y="2547307"/>
        <a:ext cx="6154137" cy="727748"/>
      </dsp:txXfrm>
    </dsp:sp>
    <dsp:sp modelId="{FC8907A0-78FE-4A60-B009-D6682E021638}">
      <dsp:nvSpPr>
        <dsp:cNvPr id="0" name=""/>
        <dsp:cNvSpPr/>
      </dsp:nvSpPr>
      <dsp:spPr bwMode="auto">
        <a:xfrm>
          <a:off x="496512" y="2456339"/>
          <a:ext cx="909685" cy="909685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E439456E-D7F8-4CCC-8AAF-509C7B533D01}">
      <dsp:nvSpPr>
        <dsp:cNvPr id="0" name=""/>
        <dsp:cNvSpPr/>
      </dsp:nvSpPr>
      <dsp:spPr bwMode="auto">
        <a:xfrm>
          <a:off x="534119" y="3639119"/>
          <a:ext cx="6571372" cy="727748"/>
        </a:xfrm>
        <a:prstGeom prst="rect">
          <a:avLst/>
        </a:prstGeom>
        <a:solidFill>
          <a:schemeClr val="accent5">
            <a:lumMod val="60000"/>
            <a:lumOff val="4000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7650" tIns="55880" rIns="55880" bIns="5588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/>
          </a:pPr>
          <a:r>
            <a:rPr lang="de-DE" sz="2200" b="1" kern="1200"/>
            <a:t>Zugang zu neuen Lernformen</a:t>
          </a:r>
          <a:endParaRPr lang="de-DE" sz="2200" kern="1200"/>
        </a:p>
      </dsp:txBody>
      <dsp:txXfrm>
        <a:off x="534119" y="3639119"/>
        <a:ext cx="6571372" cy="727748"/>
      </dsp:txXfrm>
    </dsp:sp>
    <dsp:sp modelId="{3A2CD447-01DD-4BFE-87AF-B7378F0F7786}">
      <dsp:nvSpPr>
        <dsp:cNvPr id="0" name=""/>
        <dsp:cNvSpPr/>
      </dsp:nvSpPr>
      <dsp:spPr bwMode="auto">
        <a:xfrm>
          <a:off x="79277" y="3548150"/>
          <a:ext cx="909685" cy="909685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 bwMode="auto"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 bwMode="auto"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>
              <a:defRPr/>
            </a:pPr>
            <a:fld id="{AD1FC442-79DA-4C9F-836F-0CB1972FE134}" type="datetimeFigureOut">
              <a:rPr lang="de-DE"/>
              <a:t>30.09.2025</a:t>
            </a:fld>
            <a:endParaRPr lang="de-DE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 bwMode="auto"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>
              <a:defRPr/>
            </a:pPr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 bwMode="auto"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>
              <a:defRPr/>
            </a:pPr>
            <a:r>
              <a:rPr lang="de-DE"/>
              <a:t>Mastertextformat bearbeiten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  <a:p>
            <a:pPr lvl="3">
              <a:defRPr/>
            </a:pPr>
            <a:r>
              <a:rPr lang="de-DE"/>
              <a:t>Vierte Ebene</a:t>
            </a:r>
            <a:endParaRPr/>
          </a:p>
          <a:p>
            <a:pPr lvl="4">
              <a:defRPr/>
            </a:pPr>
            <a:r>
              <a:rPr lang="de-DE"/>
              <a:t>Fünfte Ebene</a:t>
            </a:r>
            <a:endParaRPr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 bwMode="auto"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 bwMode="auto"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>
              <a:defRPr/>
            </a:pPr>
            <a:fld id="{008EC0F0-6FEC-4115-A888-5C6E15144039}" type="slidenum">
              <a:rPr lang="de-DE"/>
              <a:t>‹Nr.›</a:t>
            </a:fld>
            <a:endParaRPr lang="de-D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>
      <a:defRPr sz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>
      <a:defRPr sz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>
      <a:defRPr sz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>
      <a:defRPr sz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>
      <a:defRPr sz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>
      <a:defRPr sz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>
      <a:defRPr sz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>
      <a:defRPr sz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>
      <a:defRPr sz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Diese Folie ist ausgeblendet und sollte es auch bleiben. </a:t>
            </a:r>
            <a:endParaRPr/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de-DE"/>
              <a:t>Sie ist nur für die Lehrkräfte gedacht, die den medienpädagogischen Elternabend  zum Thema „Chancen von KI-Anwendungen in der Schule“ durchführen.</a:t>
            </a:r>
            <a:endParaRPr/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de-DE"/>
              <a:t>Auf dieser Folie finden Sie Tipps, Hinweise und Hintergrundinformationen, die Ihnen die erfolgreiche Gestaltung dieses Elternabends erleichtern. 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</a:t>
            </a:fld>
            <a:endParaRPr lang="de-DE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Kurz sagen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 nur verantwortet und </a:t>
            </a:r>
            <a:r>
              <a:rPr lang="de-DE" b="1"/>
              <a:t>rechtskonform</a:t>
            </a:r>
            <a:r>
              <a:rPr lang="de-DE"/>
              <a:t> einsetzen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Vier Bausteine: </a:t>
            </a:r>
            <a:r>
              <a:rPr lang="de-DE" b="1"/>
              <a:t>Datenschutz</a:t>
            </a:r>
            <a:r>
              <a:rPr lang="de-DE"/>
              <a:t>, </a:t>
            </a:r>
            <a:r>
              <a:rPr lang="de-DE" b="1"/>
              <a:t>Transparenz</a:t>
            </a:r>
            <a:r>
              <a:rPr lang="de-DE"/>
              <a:t>, </a:t>
            </a:r>
            <a:r>
              <a:rPr lang="de-DE" b="1"/>
              <a:t>Einverständnis</a:t>
            </a:r>
            <a:r>
              <a:rPr lang="de-DE"/>
              <a:t>, </a:t>
            </a:r>
            <a:r>
              <a:rPr lang="de-DE" b="1"/>
              <a:t>Ethik</a:t>
            </a:r>
            <a:endParaRPr lang="de-DE"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Datenschutz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Nutzung nur mit </a:t>
            </a:r>
            <a:r>
              <a:rPr lang="de-DE" b="1"/>
              <a:t>DSGVO-konformen</a:t>
            </a:r>
            <a:r>
              <a:rPr lang="de-DE"/>
              <a:t>, schulisch freigegebenen Tools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Datenminimierung</a:t>
            </a:r>
            <a:r>
              <a:rPr lang="de-DE"/>
              <a:t>: nur nötige Daten, kein Upload sensibler Schülerdaten in offene KI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Verträge/Speicherort klären, Training mit Schuldaten ausschließen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Transparenz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Offenlegen: </a:t>
            </a:r>
            <a:r>
              <a:rPr lang="de-DE" b="1"/>
              <a:t>welches Tool, wofür, welche Daten, wie lange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Dokumentieren und für SuS/Eltern verständlich erklären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KI-Unterstützung bei Produkten </a:t>
            </a:r>
            <a:r>
              <a:rPr lang="de-DE" b="1"/>
              <a:t>kennzeichnen</a:t>
            </a:r>
            <a:endParaRPr lang="de-DE"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Einverständnis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Transparenz immer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Einwilligung nur, wenn keine andere Rechtsgrundlage</a:t>
            </a:r>
            <a:r>
              <a:rPr lang="de-DE"/>
              <a:t> besteht</a:t>
            </a:r>
            <a:br>
              <a:rPr lang="de-DE"/>
            </a:br>
            <a:r>
              <a:rPr lang="de-DE"/>
              <a:t>– regelmäßig schulischer Auftrag/Schulrecht</a:t>
            </a:r>
            <a:br>
              <a:rPr lang="de-DE"/>
            </a:br>
            <a:r>
              <a:rPr lang="de-DE"/>
              <a:t>– </a:t>
            </a:r>
            <a:r>
              <a:rPr lang="de-DE" b="1"/>
              <a:t>Einwilligung nötig</a:t>
            </a:r>
            <a:r>
              <a:rPr lang="de-DE"/>
              <a:t> bei freiwilligen Angeboten, Veröffentlichungen, Bild/Ton von Kindern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Ethik (schulrelevante Beispiele)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Fairness/Bias</a:t>
            </a:r>
            <a:r>
              <a:rPr lang="de-DE"/>
              <a:t>: Texte/Bilder können Vorurteile verstärken → gemeinsam prüfen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Urheberrecht</a:t>
            </a:r>
            <a:r>
              <a:rPr lang="de-DE"/>
              <a:t> und </a:t>
            </a:r>
            <a:r>
              <a:rPr lang="de-DE" b="1"/>
              <a:t>Autorschaft</a:t>
            </a:r>
            <a:r>
              <a:rPr lang="de-DE"/>
              <a:t>: Quellen nennen, KI-Anteil kenntlich machen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Bewertung</a:t>
            </a:r>
            <a:r>
              <a:rPr lang="de-DE"/>
              <a:t> bei der Lehrkraft, nicht bei der KI-Anwendung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Verantwortungsvoller Umgang</a:t>
            </a:r>
            <a:r>
              <a:rPr lang="de-DE"/>
              <a:t>: Was kann KI, was nicht – Grenzen thematisieren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Wichtig: Lehrkraft führt – transparent, datensparsam, fair</a:t>
            </a:r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10</a:t>
            </a:fld>
            <a:endParaRPr lang="de-DE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Kernbotschaft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 ist </a:t>
            </a:r>
            <a:r>
              <a:rPr lang="de-DE" b="1"/>
              <a:t>Werkzeug und Hilfsmittel</a:t>
            </a:r>
            <a:r>
              <a:rPr lang="de-DE"/>
              <a:t>, kein Ersatz für Lehrkräfte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Entscheidend ist </a:t>
            </a:r>
            <a:r>
              <a:rPr lang="de-DE" b="1"/>
              <a:t>verantwortungsvoller, reflektierter Einsatz</a:t>
            </a:r>
            <a:endParaRPr lang="de-DE"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KI als Werkzeug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Erklärung:</a:t>
            </a:r>
            <a:r>
              <a:rPr lang="de-DE"/>
              <a:t> entlastet Routinen, hilft bei Differenzierung und Ideenfindung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Praxis:</a:t>
            </a:r>
            <a:r>
              <a:rPr lang="de-DE"/>
              <a:t> Arbeitsblatt-Entwürfe, Lesetexte in Niveaus, adaptive Übungen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Leitplanke:</a:t>
            </a:r>
            <a:r>
              <a:rPr lang="de-DE"/>
              <a:t> Lehrkraft entscheidet, begleitet, bewertet; KI-Feedbacks sind nur Orientierung für SuS</a:t>
            </a:r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Medienkompetenz fördern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Erklärung:</a:t>
            </a:r>
            <a:r>
              <a:rPr lang="de-DE"/>
              <a:t> Kinder lernen KI-Ergebnisse einzuordnen und zu prüfen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Praxis:</a:t>
            </a:r>
            <a:r>
              <a:rPr lang="de-DE"/>
              <a:t> Quellen-Check, KI-Anteil kennzeichnen, Bias und Urheberrecht thematisieren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Ziel:</a:t>
            </a:r>
            <a:r>
              <a:rPr lang="de-DE"/>
              <a:t> kritisches Denken und digitales Verantwortungsbewusstsein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Dialog gestalten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Erklärung:</a:t>
            </a:r>
            <a:r>
              <a:rPr lang="de-DE"/>
              <a:t> Transparente Absprachen zwischen Schule, Eltern, Lernenden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Praxis:</a:t>
            </a:r>
            <a:r>
              <a:rPr lang="de-DE"/>
              <a:t> Klassenregeln zu KI, Infoangebote, fester Rückmeldekanal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Ziel:</a:t>
            </a:r>
            <a:r>
              <a:rPr lang="de-DE"/>
              <a:t> Vertrauen, Klarheit, gemeinsame Leitlinien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11</a:t>
            </a:fld>
            <a:endParaRPr lang="de-DE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1100">
                <a:latin typeface="Arial"/>
                <a:cs typeface="Arial"/>
              </a:rPr>
              <a:t>Hinweis: Um feststehende Elemente auf einer Folie zu löschen, wählen Sie Ansicht  Master  Folienmaster oder wählen Sie dem Folienmaster im Suchfeld aus.</a:t>
            </a:r>
            <a:br>
              <a:rPr lang="de-DE" sz="1100">
                <a:latin typeface="Arial"/>
                <a:cs typeface="Arial"/>
              </a:rPr>
            </a:br>
            <a:br>
              <a:rPr lang="de-DE" sz="1100">
                <a:latin typeface="Arial"/>
                <a:cs typeface="Arial"/>
              </a:rPr>
            </a:br>
            <a:endParaRPr lang="de-DE" sz="1100">
              <a:latin typeface="Arial"/>
              <a:cs typeface="Arial"/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12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23750416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 panose="020B0604020202020204" pitchFamily="34" charset="0"/>
              <a:buNone/>
            </a:pPr>
            <a:r>
              <a:rPr lang="de-DE" b="1" dirty="0"/>
              <a:t>Kurz sagen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dirty="0"/>
              <a:t>Ziel: sicherer, klar geregelter KI-Einsatz an unserer Schule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dirty="0"/>
              <a:t>Wir nutzen nur freigegebene, datenschutzkonforme Tools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de-DE" b="1" dirty="0"/>
          </a:p>
          <a:p>
            <a:pPr marL="0" indent="0">
              <a:buFont typeface="Arial" panose="020B0604020202020204" pitchFamily="34" charset="0"/>
              <a:buNone/>
            </a:pPr>
            <a:endParaRPr lang="de-DE" b="1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b="1" dirty="0"/>
              <a:t>Grundkenntnisse</a:t>
            </a:r>
            <a:r>
              <a:rPr lang="de-DE" dirty="0"/>
              <a:t>: LK über ALP/</a:t>
            </a:r>
            <a:r>
              <a:rPr lang="de-DE" dirty="0" err="1"/>
              <a:t>ByLKI</a:t>
            </a:r>
            <a:r>
              <a:rPr lang="de-DE" dirty="0"/>
              <a:t>, </a:t>
            </a:r>
            <a:r>
              <a:rPr lang="de-DE" dirty="0" err="1"/>
              <a:t>SuS</a:t>
            </a:r>
            <a:r>
              <a:rPr lang="de-DE" dirty="0"/>
              <a:t> im Unterricht mit dem KI-Kompass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b="1" dirty="0"/>
              <a:t>Datenschutzkonform</a:t>
            </a:r>
            <a:r>
              <a:rPr lang="de-DE" dirty="0"/>
              <a:t>: nur Systeme, die DSGVO und Datenschutzrichtlinien der EU entsprechen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b="1" dirty="0"/>
              <a:t>Keine personenbezogenen Daten</a:t>
            </a:r>
            <a:r>
              <a:rPr lang="de-DE" dirty="0"/>
              <a:t>: keine Namen, Fotos, Klassenlisten, Leistungsdaten in KI-Anwendungen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b="1" dirty="0"/>
              <a:t>Kein Training mit Schülerdaten</a:t>
            </a:r>
            <a:r>
              <a:rPr lang="de-DE" dirty="0"/>
              <a:t>: Eingaben der </a:t>
            </a:r>
            <a:r>
              <a:rPr lang="de-DE" dirty="0" err="1"/>
              <a:t>SuS</a:t>
            </a:r>
            <a:r>
              <a:rPr lang="de-DE" dirty="0"/>
              <a:t> werden nicht zur Modellweiterentwicklung genutzt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b="1" dirty="0"/>
              <a:t>Kennzeichnung</a:t>
            </a:r>
            <a:r>
              <a:rPr lang="de-DE" dirty="0"/>
              <a:t>: KI-Anteile in Abgaben und Produkten sichtbar machen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b="1" dirty="0"/>
              <a:t>Prüfung</a:t>
            </a:r>
            <a:r>
              <a:rPr lang="de-DE" dirty="0"/>
              <a:t>: Inhalte auf Richtigkeit, Quellen und mögliche Verzerrungen prüfen – KI gibt Feedback, Lehrkraft bewertet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de-DE" b="1" dirty="0"/>
          </a:p>
          <a:p>
            <a:pPr marL="0" indent="0">
              <a:buFont typeface="Arial" panose="020B0604020202020204" pitchFamily="34" charset="0"/>
              <a:buNone/>
            </a:pPr>
            <a:r>
              <a:rPr lang="de-DE" b="1" dirty="0"/>
              <a:t>Hinweis für Eltern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dirty="0"/>
              <a:t>Transparenz immer, Einwilligung nur wo erforderlich (z. B. Veröffentlichung, freiwillige Angebote)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55FABF95-4DB6-EBED-AE99-F3261B414290}" type="slidenum">
              <a:rPr/>
              <a:t>13</a:t>
            </a:fld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 panose="020B0604020202020204" pitchFamily="34" charset="0"/>
              <a:buNone/>
            </a:pPr>
            <a:r>
              <a:rPr lang="de-DE" sz="1100" b="1" dirty="0"/>
              <a:t>Einstieg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Impulsfrage: Wie lernen </a:t>
            </a:r>
            <a:r>
              <a:rPr lang="de-DE" sz="1100" dirty="0" err="1"/>
              <a:t>SuS</a:t>
            </a:r>
            <a:r>
              <a:rPr lang="de-DE" sz="1100" dirty="0"/>
              <a:t> den Umgang mit KI an der Schule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Antwort: angeleitetes Ausprobieren </a:t>
            </a:r>
            <a:r>
              <a:rPr lang="de-DE" sz="1100" b="1" dirty="0"/>
              <a:t>im geschützten Rahmen</a:t>
            </a:r>
            <a:r>
              <a:rPr lang="de-DE" sz="1100" dirty="0"/>
              <a:t> und nach klaren Regeln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de-DE" sz="1100" b="1" dirty="0"/>
          </a:p>
          <a:p>
            <a:pPr marL="0" indent="0">
              <a:buFont typeface="Arial" panose="020B0604020202020204" pitchFamily="34" charset="0"/>
              <a:buNone/>
            </a:pPr>
            <a:r>
              <a:rPr lang="de-DE" sz="1100" b="1" dirty="0"/>
              <a:t>Rechtliche Rahmenbedingungen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Nur</a:t>
            </a:r>
            <a:r>
              <a:rPr lang="de-DE" sz="1100" b="1" dirty="0"/>
              <a:t> DSGVO-konforme</a:t>
            </a:r>
            <a:r>
              <a:rPr lang="de-DE" sz="1100" dirty="0"/>
              <a:t> Tools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Keine personenbezogenen Daten in offene Systeme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Urheberrecht, Altersgrenzen, Jugendschutz beachten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Einwilligung nur wo nötig, Transparenz immer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de-DE" sz="1100" b="1" dirty="0"/>
          </a:p>
          <a:p>
            <a:pPr marL="0" indent="0">
              <a:buFont typeface="Arial" panose="020B0604020202020204" pitchFamily="34" charset="0"/>
              <a:buNone/>
            </a:pPr>
            <a:r>
              <a:rPr lang="de-DE" sz="1100" b="1" dirty="0"/>
              <a:t>Schulische Rahmenbedingungen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Orientierung am </a:t>
            </a:r>
            <a:r>
              <a:rPr lang="de-DE" sz="1100" b="1" dirty="0" err="1"/>
              <a:t>LehrplanPlus</a:t>
            </a:r>
            <a:r>
              <a:rPr lang="de-DE" sz="1100" dirty="0"/>
              <a:t> und an Zielen der Medienbildung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Lehrkraft wählt Aufgaben, reduziert didaktisch, passt das Niveau an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Nutzung zur </a:t>
            </a:r>
            <a:r>
              <a:rPr lang="de-DE" sz="1100" b="1" dirty="0"/>
              <a:t>Übung, Differenzierung, Feedback</a:t>
            </a:r>
            <a:r>
              <a:rPr lang="de-DE" sz="1100" dirty="0"/>
              <a:t>, nicht zur Bewertung durch KI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de-DE" sz="1100" b="1" dirty="0"/>
          </a:p>
          <a:p>
            <a:pPr marL="0" indent="0">
              <a:buFont typeface="Arial" panose="020B0604020202020204" pitchFamily="34" charset="0"/>
              <a:buNone/>
            </a:pPr>
            <a:r>
              <a:rPr lang="de-DE" sz="1100" b="1" dirty="0"/>
              <a:t>Kritisches Hinterfragen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Inhalte prüfen: </a:t>
            </a:r>
            <a:r>
              <a:rPr lang="de-DE" sz="1100" b="1" dirty="0"/>
              <a:t>Quellen öffnen, Datum, Bias </a:t>
            </a:r>
            <a:r>
              <a:rPr lang="de-DE" sz="1100" b="0" dirty="0"/>
              <a:t>(Vorurteile)</a:t>
            </a:r>
            <a:endParaRPr lang="de-DE" sz="11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KI-Anteil kennzeichnen, Eigenleistung sichern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Ethische Fragen thematisieren: Was darf KI, wo sind Grenzen?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14</a:t>
            </a:fld>
            <a:endParaRPr lang="de-DE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1100">
                <a:latin typeface="Arial"/>
                <a:cs typeface="Arial"/>
              </a:rPr>
              <a:t>Hinweis: Um feststehende Elemente auf einer Folie zu löschen, wählen Sie Ansicht  Master  Folienmaster oder wählen Sie dem Folienmaster im Suchfeld aus.</a:t>
            </a:r>
            <a:br>
              <a:rPr lang="de-DE" sz="1100">
                <a:latin typeface="Arial"/>
                <a:cs typeface="Arial"/>
              </a:rPr>
            </a:br>
            <a:br>
              <a:rPr lang="de-DE" sz="1100">
                <a:latin typeface="Arial"/>
                <a:cs typeface="Arial"/>
              </a:rPr>
            </a:br>
            <a:endParaRPr lang="de-DE" sz="1100">
              <a:latin typeface="Arial"/>
              <a:cs typeface="Arial"/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15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40522400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/>
              <a:t>Überblicksfolie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Ggf. Beispiele aus der Unterrichtspraxis zur Arbeit mit KI-Anwendungen nennen</a:t>
            </a:r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2B0E543F-3721-55E1-20C2-710B891310B7}" type="slidenum">
              <a:rPr/>
              <a:t>16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5232284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Kernbotschaften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Schule geht </a:t>
            </a:r>
            <a:r>
              <a:rPr lang="de-DE" b="1"/>
              <a:t>verantwortungsvoll</a:t>
            </a:r>
            <a:r>
              <a:rPr lang="de-DE"/>
              <a:t> mit KI um; Einsatz nur </a:t>
            </a:r>
            <a:r>
              <a:rPr lang="de-DE" b="1"/>
              <a:t>datenschutzkonformer</a:t>
            </a:r>
            <a:r>
              <a:rPr lang="de-DE"/>
              <a:t> Anwendungen.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 </a:t>
            </a:r>
            <a:r>
              <a:rPr lang="de-DE" b="1"/>
              <a:t>ersetzt keine Lehrkraft</a:t>
            </a:r>
            <a:r>
              <a:rPr lang="de-DE"/>
              <a:t>; sie </a:t>
            </a:r>
            <a:r>
              <a:rPr lang="de-DE" b="1"/>
              <a:t>unterstützt Lernprozesse</a:t>
            </a:r>
            <a:r>
              <a:rPr lang="de-DE"/>
              <a:t>. Die LK bleibt </a:t>
            </a:r>
            <a:r>
              <a:rPr lang="de-DE" b="1"/>
              <a:t>pädagogische Entscheidungsinstanz</a:t>
            </a:r>
            <a:r>
              <a:rPr lang="de-DE"/>
              <a:t>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Sorgen der Erziehungsberechtigten</a:t>
            </a:r>
            <a:r>
              <a:rPr lang="de-DE"/>
              <a:t> aktiv einladen und ernst nehmen; Raum für Fragen schaffen.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Den Sorgen mit </a:t>
            </a:r>
            <a:r>
              <a:rPr lang="de-DE" b="1"/>
              <a:t>klaren Argumenten</a:t>
            </a:r>
            <a:r>
              <a:rPr lang="de-DE"/>
              <a:t> begegnen: Datenschutzmaßnahmen, begrenzter/zweckgebundener Einsatz, pädagogische Begleitung.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(Übergang) → „Es gibt klare Leitplanken, an die wir uns halten.“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endParaRPr lang="de-DE" b="1"/>
          </a:p>
          <a:p>
            <a:pPr marL="171450" indent="-171450">
              <a:buFont typeface="Arial"/>
              <a:buChar char="•"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Hintergrund (nur für Referierende)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Rahmenbedingungen</a:t>
            </a:r>
            <a:r>
              <a:rPr lang="de-DE"/>
              <a:t> für den KI-Einsatz: gemäß </a:t>
            </a:r>
            <a:r>
              <a:rPr lang="de-DE" b="1"/>
              <a:t>Handlungsleitfaden des StMUK</a:t>
            </a:r>
            <a:r>
              <a:rPr lang="de-DE"/>
              <a:t>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Prüfprinzipien: </a:t>
            </a:r>
            <a:r>
              <a:rPr lang="de-DE" b="1"/>
              <a:t>Zweckbindung</a:t>
            </a:r>
            <a:r>
              <a:rPr lang="de-DE"/>
              <a:t>, </a:t>
            </a:r>
            <a:r>
              <a:rPr lang="de-DE" b="1"/>
              <a:t>Datenminimierung</a:t>
            </a:r>
            <a:r>
              <a:rPr lang="de-DE"/>
              <a:t>, </a:t>
            </a:r>
            <a:r>
              <a:rPr lang="de-DE" b="1"/>
              <a:t>Speicherort/-dauer</a:t>
            </a:r>
            <a:r>
              <a:rPr lang="de-DE"/>
              <a:t>, vertragliche Absicherung.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Interne Abläufe: </a:t>
            </a:r>
            <a:r>
              <a:rPr lang="de-DE" b="1"/>
              <a:t>Transparente Kommunikation</a:t>
            </a:r>
            <a:r>
              <a:rPr lang="de-DE"/>
              <a:t> mit Eltern, </a:t>
            </a:r>
            <a:r>
              <a:rPr lang="de-DE" b="1"/>
              <a:t>Fortbildung</a:t>
            </a:r>
            <a:r>
              <a:rPr lang="de-DE"/>
              <a:t> des Kollegiums, </a:t>
            </a:r>
            <a:r>
              <a:rPr lang="de-DE" b="1"/>
              <a:t>Feedback-/Meldestelle</a:t>
            </a:r>
            <a:r>
              <a:rPr lang="de-DE"/>
              <a:t> bei Problemen.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(Publikumsfrage) „Welche Fragen oder Bedenken haben Sie persönlich zum KI-Einsatz an der Schule?“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17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95981131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Es handelt sich hier um </a:t>
            </a:r>
            <a:r>
              <a:rPr lang="de-DE" b="1"/>
              <a:t>Beispiele</a:t>
            </a:r>
            <a:r>
              <a:rPr lang="de-DE"/>
              <a:t>, keine Werbung/keine Vollständigkeit:</a:t>
            </a:r>
            <a:endParaRPr/>
          </a:p>
          <a:p>
            <a:pPr>
              <a:defRPr/>
            </a:pPr>
            <a:endParaRPr lang="de-DE" b="1"/>
          </a:p>
          <a:p>
            <a:pPr>
              <a:defRPr/>
            </a:pPr>
            <a:r>
              <a:rPr lang="de-DE" b="1"/>
              <a:t>Mathe – adaptive Lernsysteme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Zweck:</a:t>
            </a:r>
            <a:r>
              <a:rPr lang="de-DE"/>
              <a:t> Diagnose + </a:t>
            </a:r>
            <a:r>
              <a:rPr lang="de-DE" b="1"/>
              <a:t>auf Niveau angepasste Übungen</a:t>
            </a:r>
            <a:r>
              <a:rPr lang="de-DE"/>
              <a:t> mit Schritt-für-Schritt-Hinweisen.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Beispiele:</a:t>
            </a:r>
            <a:r>
              <a:rPr lang="de-DE"/>
              <a:t> Bettermarks, Calcularis, Area9.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Einsatz:</a:t>
            </a:r>
            <a:r>
              <a:rPr lang="de-DE"/>
              <a:t> 10–15 Min. Übungsphasen/Stationen; </a:t>
            </a:r>
            <a:r>
              <a:rPr lang="de-DE" b="1"/>
              <a:t>LK setzt Ziele</a:t>
            </a:r>
            <a:r>
              <a:rPr lang="de-DE"/>
              <a:t>, kontrolliert Lösungswege.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Nutzen:</a:t>
            </a:r>
            <a:r>
              <a:rPr lang="de-DE"/>
              <a:t> Tempo-Differenzierung, sofortiges </a:t>
            </a:r>
            <a:r>
              <a:rPr lang="de-DE" b="1"/>
              <a:t>prozessbezogenes Feedback</a:t>
            </a:r>
            <a:r>
              <a:rPr lang="de-DE"/>
              <a:t>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Lesen – Unterstützung &amp; Zugänge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Zweck:</a:t>
            </a:r>
            <a:r>
              <a:rPr lang="de-DE"/>
              <a:t> Leseflüssigkeit &amp; -verständnis </a:t>
            </a:r>
            <a:r>
              <a:rPr lang="de-DE" b="1"/>
              <a:t>entlasten/aufbauen</a:t>
            </a:r>
            <a:r>
              <a:rPr lang="de-DE"/>
              <a:t>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Beispiele:</a:t>
            </a:r>
            <a:r>
              <a:rPr lang="de-DE"/>
              <a:t> LaLeTu, Microsoft Immersive Reader.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Funktionen:</a:t>
            </a:r>
            <a:r>
              <a:rPr lang="de-DE"/>
              <a:t> Vorlesen, Silbierung/Zeilenfokus, </a:t>
            </a:r>
            <a:r>
              <a:rPr lang="de-DE" b="1"/>
              <a:t>Textvereinfachung</a:t>
            </a:r>
            <a:r>
              <a:rPr lang="de-DE"/>
              <a:t>, Glossar, kurze Verständnisfragen.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Einsatz:</a:t>
            </a:r>
            <a:r>
              <a:rPr lang="de-DE"/>
              <a:t> Stillarbeits-Station, Hausaufgabe mit Elterninfo.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Schreibenlernen – Sensorik/Feedback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Zweck:</a:t>
            </a:r>
            <a:r>
              <a:rPr lang="de-DE"/>
              <a:t> </a:t>
            </a:r>
            <a:r>
              <a:rPr lang="de-DE" b="1"/>
              <a:t>Schreibmotorik</a:t>
            </a:r>
            <a:r>
              <a:rPr lang="de-DE"/>
              <a:t> und Formtraining mit unmittelbarem Feedback.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Beispiel:</a:t>
            </a:r>
            <a:r>
              <a:rPr lang="de-DE"/>
              <a:t> Stabilo </a:t>
            </a:r>
            <a:r>
              <a:rPr lang="de-DE" b="1"/>
              <a:t>EduPen</a:t>
            </a:r>
            <a:r>
              <a:rPr lang="de-DE"/>
              <a:t> (Digitalstift + App).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Funktionen:</a:t>
            </a:r>
            <a:r>
              <a:rPr lang="de-DE"/>
              <a:t> Griff/Stiftdruck/Bewegung erfassen → </a:t>
            </a:r>
            <a:r>
              <a:rPr lang="de-DE" b="1"/>
              <a:t>Übungsvorschläge</a:t>
            </a:r>
            <a:r>
              <a:rPr lang="de-DE"/>
              <a:t>; </a:t>
            </a:r>
            <a:r>
              <a:rPr lang="de-DE" b="1"/>
              <a:t>LK sieht Auswertung</a:t>
            </a:r>
            <a:r>
              <a:rPr lang="de-DE"/>
              <a:t>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Hinweis:</a:t>
            </a:r>
            <a:r>
              <a:rPr lang="de-DE"/>
              <a:t> Erstdiagnose als </a:t>
            </a:r>
            <a:r>
              <a:rPr lang="de-DE" b="1"/>
              <a:t>Grundlage für Übungsplan</a:t>
            </a:r>
            <a:r>
              <a:rPr lang="de-DE"/>
              <a:t>, nicht als Note.</a:t>
            </a:r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D0556990-3CA1-E35A-54C8-4A51BB5A10A9}" type="slidenum">
              <a:rPr/>
              <a:t>18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21982297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b="1"/>
              <a:t>Beispiele, keine Empfehlungsliste</a:t>
            </a:r>
            <a:r>
              <a:rPr lang="de-DE"/>
              <a:t>; Auswahl richtet sich nach </a:t>
            </a:r>
            <a:r>
              <a:rPr lang="de-DE" b="1"/>
              <a:t>Schulvorgaben &amp; Datenschutz</a:t>
            </a:r>
            <a:r>
              <a:rPr lang="de-DE"/>
              <a:t>.</a:t>
            </a:r>
            <a:endParaRPr/>
          </a:p>
          <a:p>
            <a:pPr>
              <a:defRPr/>
            </a:pPr>
            <a:r>
              <a:rPr lang="de-DE" b="1"/>
              <a:t>Lehrkraft steuert</a:t>
            </a:r>
            <a:r>
              <a:rPr lang="de-DE"/>
              <a:t>, passt an und </a:t>
            </a:r>
            <a:r>
              <a:rPr lang="de-DE" b="1"/>
              <a:t>prüft Ergebnisse</a:t>
            </a:r>
            <a:r>
              <a:rPr lang="de-DE"/>
              <a:t>.</a:t>
            </a:r>
            <a:endParaRPr/>
          </a:p>
          <a:p>
            <a:pPr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Mathematik – adaptive Lernsysteme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Zweck:</a:t>
            </a:r>
            <a:r>
              <a:rPr lang="de-DE"/>
              <a:t> Diagnose + </a:t>
            </a:r>
            <a:r>
              <a:rPr lang="de-DE" b="1"/>
              <a:t>auf Niveau angepasste Übungen</a:t>
            </a:r>
            <a:r>
              <a:rPr lang="de-DE"/>
              <a:t> mit Schritt-für-Schritt-Hinweisen.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Beispiele:</a:t>
            </a:r>
            <a:r>
              <a:rPr lang="de-DE"/>
              <a:t> bettermarks, Calcularis, Area9.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Einsatz:</a:t>
            </a:r>
            <a:r>
              <a:rPr lang="de-DE"/>
              <a:t> 10–15 Min. Übungsphasen/Stationen; Lernpfade je nach </a:t>
            </a:r>
            <a:r>
              <a:rPr lang="de-DE" b="1"/>
              <a:t>Fehlermuster</a:t>
            </a:r>
            <a:r>
              <a:rPr lang="de-DE"/>
              <a:t>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LK-Rolle:</a:t>
            </a:r>
            <a:r>
              <a:rPr lang="de-DE"/>
              <a:t> Ziele setzen, Aufgaben freigeben, </a:t>
            </a:r>
            <a:r>
              <a:rPr lang="de-DE" b="1"/>
              <a:t>Lösungswege kontrollieren</a:t>
            </a:r>
            <a:r>
              <a:rPr lang="de-DE"/>
              <a:t>.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Fremdsprachen – interaktive Anwendungen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Zweck:</a:t>
            </a:r>
            <a:r>
              <a:rPr lang="de-DE"/>
              <a:t> Wortschatz, Hör-/Leseverstehen, Sprechen trainieren.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Beispiele:</a:t>
            </a:r>
            <a:r>
              <a:rPr lang="de-DE"/>
              <a:t> Duolingo (Drills/Spiel-Elemente), DeepL (verständliche Übersetzungen/Alternativen), LanguageTool (Stil-/Grammatik-Hinweise).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Einsatz:</a:t>
            </a:r>
            <a:r>
              <a:rPr lang="de-DE"/>
              <a:t> Warm-up, Hausaufgabe, Differenzierung im Stationenlernen.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Hinweis:</a:t>
            </a:r>
            <a:r>
              <a:rPr lang="de-DE"/>
              <a:t> </a:t>
            </a:r>
            <a:r>
              <a:rPr lang="de-DE" b="1"/>
              <a:t>Eigenleistung sichern</a:t>
            </a:r>
            <a:r>
              <a:rPr lang="de-DE"/>
              <a:t> (z. B. mündliche Checks, kurze Transfers).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Rechtschreibung &amp; Grammatik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Zweck:</a:t>
            </a:r>
            <a:r>
              <a:rPr lang="de-DE"/>
              <a:t> </a:t>
            </a:r>
            <a:r>
              <a:rPr lang="de-DE" b="1"/>
              <a:t>gezielte Fehler-Rückmeldung</a:t>
            </a:r>
            <a:r>
              <a:rPr lang="de-DE"/>
              <a:t> und Überarbeitungsschleifen.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Beispiele:</a:t>
            </a:r>
            <a:r>
              <a:rPr lang="de-DE"/>
              <a:t> Orthografietrainer, LanguageTool, DeepL (Formulierungsvarianten).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Einsatz:</a:t>
            </a:r>
            <a:r>
              <a:rPr lang="de-DE"/>
              <a:t> Überarbeitung von Entwürfen mit </a:t>
            </a:r>
            <a:r>
              <a:rPr lang="de-DE" b="1"/>
              <a:t>klaren Kriterien</a:t>
            </a:r>
            <a:r>
              <a:rPr lang="de-DE"/>
              <a:t>; Reflexion: „Was habe ich verbessert?“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endParaRPr lang="de-DE"/>
          </a:p>
          <a:p>
            <a:pPr>
              <a:defRPr/>
            </a:pPr>
            <a:r>
              <a:rPr lang="de-DE" b="1"/>
              <a:t>Wenn an Ihrer Schule bereits im Einsatz:</a:t>
            </a:r>
            <a:endParaRPr/>
          </a:p>
          <a:p>
            <a:pPr>
              <a:defRPr/>
            </a:pPr>
            <a:r>
              <a:rPr lang="de-DE"/>
              <a:t>Kurzschema zur Vorstellung: </a:t>
            </a:r>
            <a:r>
              <a:rPr lang="de-DE" b="1"/>
              <a:t>Tool – Zweck – Jahrgang – Datenschutzrahmen – Rolle der LK</a:t>
            </a:r>
            <a:r>
              <a:rPr lang="de-DE"/>
              <a:t> (1–2 Min.).</a:t>
            </a:r>
            <a:endParaRPr/>
          </a:p>
          <a:p>
            <a:pPr>
              <a:defRPr/>
            </a:pPr>
            <a:endParaRPr lang="de-DE" u="sng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D0556990-3CA1-E35A-54C8-4A51BB5A10A9}" type="slidenum">
              <a:rPr/>
              <a:t>19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3365974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1100">
                <a:latin typeface="Arial"/>
                <a:cs typeface="Arial"/>
              </a:rPr>
              <a:t>Hinweis: Um feststehende Elemente auf einer Folie zu löschen, wählen Sie Ansicht  Master  Folienmaster oder wählen Sie dem Folienmaster im Suchfeld aus.</a:t>
            </a:r>
            <a:br>
              <a:rPr lang="de-DE" sz="1100">
                <a:latin typeface="Arial"/>
                <a:cs typeface="Arial"/>
              </a:rPr>
            </a:br>
            <a:br>
              <a:rPr lang="de-DE" sz="1100">
                <a:latin typeface="Arial"/>
                <a:cs typeface="Arial"/>
              </a:rPr>
            </a:br>
            <a:endParaRPr lang="de-DE" sz="1100">
              <a:latin typeface="Arial"/>
              <a:cs typeface="Arial"/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2</a:t>
            </a:fld>
            <a:endParaRPr lang="de-DE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dirty="0"/>
              <a:t>KI eignet sich </a:t>
            </a:r>
            <a:r>
              <a:rPr lang="de-DE" b="1" dirty="0"/>
              <a:t>sehr gut</a:t>
            </a:r>
            <a:r>
              <a:rPr lang="de-DE" dirty="0"/>
              <a:t> zur Erstellung </a:t>
            </a:r>
            <a:r>
              <a:rPr lang="de-DE" b="1" dirty="0"/>
              <a:t>multimedialer Inhalte</a:t>
            </a:r>
            <a:r>
              <a:rPr lang="de-DE" dirty="0"/>
              <a:t> (Audio/Podcast/Hörspiel).</a:t>
            </a:r>
            <a:endParaRPr dirty="0"/>
          </a:p>
          <a:p>
            <a:pPr>
              <a:defRPr/>
            </a:pPr>
            <a:r>
              <a:rPr lang="de-DE" b="1" dirty="0"/>
              <a:t>Eltern</a:t>
            </a:r>
            <a:r>
              <a:rPr lang="de-DE" dirty="0"/>
              <a:t> können in den Podcast per </a:t>
            </a:r>
            <a:r>
              <a:rPr lang="de-DE" b="1" dirty="0"/>
              <a:t>QR-Code</a:t>
            </a:r>
            <a:r>
              <a:rPr lang="de-DE" dirty="0"/>
              <a:t> oder Link </a:t>
            </a:r>
            <a:r>
              <a:rPr lang="de-DE" b="1" dirty="0"/>
              <a:t>reinhören</a:t>
            </a:r>
            <a:r>
              <a:rPr lang="de-DE" dirty="0"/>
              <a:t>.</a:t>
            </a:r>
            <a:endParaRPr dirty="0"/>
          </a:p>
          <a:p>
            <a:pPr>
              <a:defRPr/>
            </a:pPr>
            <a:r>
              <a:rPr lang="de-DE" b="1" dirty="0"/>
              <a:t>Eigene Schulbeispiele</a:t>
            </a:r>
            <a:r>
              <a:rPr lang="de-DE" dirty="0"/>
              <a:t> wirken am stärksten – gern </a:t>
            </a:r>
            <a:r>
              <a:rPr lang="de-DE" b="1" dirty="0"/>
              <a:t>kurz </a:t>
            </a:r>
            <a:r>
              <a:rPr lang="de-DE" b="1"/>
              <a:t>live zeigen</a:t>
            </a:r>
            <a:r>
              <a:rPr lang="de-DE"/>
              <a:t>.</a:t>
            </a:r>
            <a:endParaRPr dirty="0"/>
          </a:p>
          <a:p>
            <a:pPr marL="0" indent="0">
              <a:buFont typeface="Arial"/>
              <a:buNone/>
              <a:defRPr/>
            </a:pPr>
            <a:r>
              <a:rPr lang="de-DE" dirty="0"/>
              <a:t>KI = </a:t>
            </a:r>
            <a:r>
              <a:rPr lang="de-DE" b="1" dirty="0"/>
              <a:t>Impulsgeber/Assistent</a:t>
            </a:r>
            <a:r>
              <a:rPr lang="de-DE" dirty="0"/>
              <a:t>, die </a:t>
            </a:r>
            <a:r>
              <a:rPr lang="de-DE" b="1" dirty="0"/>
              <a:t>Gestaltung bleibt bei den </a:t>
            </a:r>
            <a:r>
              <a:rPr lang="de-DE" b="1" dirty="0" err="1"/>
              <a:t>SuS</a:t>
            </a:r>
            <a:r>
              <a:rPr lang="de-DE" dirty="0"/>
              <a:t>.</a:t>
            </a:r>
            <a:endParaRPr dirty="0"/>
          </a:p>
          <a:p>
            <a:pPr marL="0" indent="0">
              <a:buFont typeface="Arial"/>
              <a:buNone/>
              <a:defRPr/>
            </a:pPr>
            <a:endParaRPr lang="de-DE" b="1" dirty="0"/>
          </a:p>
          <a:p>
            <a:pPr marL="0" indent="0">
              <a:buFont typeface="Arial"/>
              <a:buNone/>
              <a:defRPr/>
            </a:pPr>
            <a:r>
              <a:rPr lang="de-DE" b="1" dirty="0"/>
              <a:t>Beispiel „Podcast – Grundrechte“</a:t>
            </a:r>
            <a:endParaRPr dirty="0"/>
          </a:p>
          <a:p>
            <a:pPr marL="171450" indent="-171450">
              <a:buFont typeface="Arial"/>
              <a:buChar char="•"/>
              <a:defRPr/>
            </a:pPr>
            <a:r>
              <a:rPr lang="de-DE" dirty="0"/>
              <a:t>Ziel: </a:t>
            </a:r>
            <a:r>
              <a:rPr lang="de-DE" b="1" dirty="0"/>
              <a:t>Wissen vertiefen</a:t>
            </a:r>
            <a:r>
              <a:rPr lang="de-DE" dirty="0"/>
              <a:t> und in </a:t>
            </a:r>
            <a:r>
              <a:rPr lang="de-DE" b="1" dirty="0"/>
              <a:t>Podcast-Form</a:t>
            </a:r>
            <a:r>
              <a:rPr lang="de-DE" dirty="0"/>
              <a:t> für eine Zielgruppe </a:t>
            </a:r>
            <a:r>
              <a:rPr lang="de-DE" b="1" dirty="0"/>
              <a:t>verständlich</a:t>
            </a:r>
            <a:r>
              <a:rPr lang="de-DE" dirty="0"/>
              <a:t> aufbereiten.</a:t>
            </a:r>
            <a:endParaRPr dirty="0"/>
          </a:p>
          <a:p>
            <a:pPr marL="171450" indent="-171450">
              <a:buFont typeface="Arial"/>
              <a:buChar char="•"/>
              <a:defRPr/>
            </a:pPr>
            <a:r>
              <a:rPr lang="de-DE" dirty="0"/>
              <a:t>Kompetenzen: </a:t>
            </a:r>
            <a:r>
              <a:rPr lang="de-DE" b="1" dirty="0"/>
              <a:t>Medienkompetenz</a:t>
            </a:r>
            <a:r>
              <a:rPr lang="de-DE" dirty="0"/>
              <a:t> (KI-Tools bedienen, Formatunterschiede </a:t>
            </a:r>
            <a:r>
              <a:rPr lang="de-DE" b="1" dirty="0"/>
              <a:t>Sachtext ↔ Podcast</a:t>
            </a:r>
            <a:r>
              <a:rPr lang="de-DE" dirty="0"/>
              <a:t>, Regeln für gute Podcasts), </a:t>
            </a:r>
            <a:r>
              <a:rPr lang="de-DE" b="1" dirty="0"/>
              <a:t>reflektiertes</a:t>
            </a:r>
            <a:r>
              <a:rPr lang="de-DE" dirty="0"/>
              <a:t> Arbeiten mit digitalen Werkzeugen.</a:t>
            </a:r>
            <a:endParaRPr dirty="0"/>
          </a:p>
          <a:p>
            <a:pPr marL="171450" indent="-171450">
              <a:buFont typeface="Arial"/>
              <a:buChar char="•"/>
              <a:defRPr/>
            </a:pPr>
            <a:r>
              <a:rPr lang="de-DE" dirty="0"/>
              <a:t>Fächerverbindung: </a:t>
            </a:r>
            <a:r>
              <a:rPr lang="de-DE" b="1" dirty="0"/>
              <a:t>Politik – Deutsch – Medienbildung</a:t>
            </a:r>
            <a:r>
              <a:rPr lang="de-DE" dirty="0"/>
              <a:t>; </a:t>
            </a:r>
            <a:r>
              <a:rPr lang="de-DE" b="1" dirty="0"/>
              <a:t>Lebensweltbezug</a:t>
            </a:r>
            <a:r>
              <a:rPr lang="de-DE" dirty="0"/>
              <a:t>.</a:t>
            </a:r>
            <a:endParaRPr dirty="0"/>
          </a:p>
          <a:p>
            <a:pPr marL="171450" indent="-171450">
              <a:buFont typeface="Arial"/>
              <a:buChar char="•"/>
              <a:defRPr/>
            </a:pPr>
            <a:r>
              <a:rPr lang="de-DE" dirty="0"/>
              <a:t>Möglich mit </a:t>
            </a:r>
            <a:r>
              <a:rPr lang="de-DE" b="1" dirty="0" err="1"/>
              <a:t>ByLKI</a:t>
            </a:r>
            <a:r>
              <a:rPr lang="de-DE" dirty="0"/>
              <a:t> / </a:t>
            </a:r>
            <a:r>
              <a:rPr lang="de-DE" b="1" dirty="0" err="1"/>
              <a:t>ByCS</a:t>
            </a:r>
            <a:r>
              <a:rPr lang="de-DE" b="1" dirty="0"/>
              <a:t>-KI.</a:t>
            </a:r>
            <a:endParaRPr dirty="0"/>
          </a:p>
          <a:p>
            <a:pPr marL="0" indent="0">
              <a:buFont typeface="Arial"/>
              <a:buNone/>
              <a:defRPr/>
            </a:pPr>
            <a:endParaRPr lang="de-DE" b="1" dirty="0"/>
          </a:p>
          <a:p>
            <a:pPr marL="0" indent="0">
              <a:buFont typeface="Arial"/>
              <a:buNone/>
              <a:defRPr/>
            </a:pPr>
            <a:r>
              <a:rPr lang="de-DE" b="1" dirty="0"/>
              <a:t>Beispiel „Hörspiel – Deutsch“</a:t>
            </a:r>
            <a:endParaRPr dirty="0"/>
          </a:p>
          <a:p>
            <a:pPr marL="171450" indent="-171450">
              <a:buFont typeface="Arial"/>
              <a:buChar char="•"/>
              <a:defRPr/>
            </a:pPr>
            <a:r>
              <a:rPr lang="de-DE" dirty="0"/>
              <a:t>Mit KI </a:t>
            </a:r>
            <a:r>
              <a:rPr lang="de-DE" b="1" dirty="0"/>
              <a:t>Ideen/Handlungsgerüst/Dialogstrukturen/Sound-Hinweise</a:t>
            </a:r>
            <a:r>
              <a:rPr lang="de-DE" dirty="0"/>
              <a:t> generieren.</a:t>
            </a:r>
            <a:endParaRPr dirty="0"/>
          </a:p>
          <a:p>
            <a:pPr marL="171450" indent="-171450">
              <a:buFont typeface="Arial"/>
              <a:buChar char="•"/>
              <a:defRPr/>
            </a:pPr>
            <a:r>
              <a:rPr lang="de-DE" dirty="0" err="1"/>
              <a:t>SuS</a:t>
            </a:r>
            <a:r>
              <a:rPr lang="de-DE" dirty="0"/>
              <a:t> </a:t>
            </a:r>
            <a:r>
              <a:rPr lang="de-DE" b="1" dirty="0"/>
              <a:t>verfeinern &amp; passen Sprache an</a:t>
            </a:r>
            <a:r>
              <a:rPr lang="de-DE" dirty="0"/>
              <a:t>, erstellen </a:t>
            </a:r>
            <a:r>
              <a:rPr lang="de-DE" b="1" dirty="0"/>
              <a:t>Skript mit Regieanweisungen</a:t>
            </a:r>
            <a:r>
              <a:rPr lang="de-DE" dirty="0"/>
              <a:t>.</a:t>
            </a:r>
            <a:endParaRPr dirty="0"/>
          </a:p>
          <a:p>
            <a:pPr marL="171450" indent="-171450">
              <a:buFont typeface="Arial"/>
              <a:buChar char="•"/>
              <a:defRPr/>
            </a:pPr>
            <a:r>
              <a:rPr lang="de-DE" dirty="0"/>
              <a:t>Produktion: </a:t>
            </a:r>
            <a:r>
              <a:rPr lang="de-DE" b="1" dirty="0"/>
              <a:t>Einsprechen</a:t>
            </a:r>
            <a:r>
              <a:rPr lang="de-DE" dirty="0"/>
              <a:t>, </a:t>
            </a:r>
            <a:r>
              <a:rPr lang="de-DE" b="1" dirty="0"/>
              <a:t>Geräusche/Musik</a:t>
            </a:r>
            <a:r>
              <a:rPr lang="de-DE" dirty="0"/>
              <a:t> aufnehmen, </a:t>
            </a:r>
            <a:r>
              <a:rPr lang="de-DE" b="1" dirty="0"/>
              <a:t>selbst abmischen</a:t>
            </a:r>
            <a:r>
              <a:rPr lang="de-DE" dirty="0"/>
              <a:t> (arbeitsteilig).</a:t>
            </a:r>
            <a:endParaRPr dirty="0"/>
          </a:p>
          <a:p>
            <a:pPr marL="171450" indent="-171450">
              <a:buFont typeface="Arial"/>
              <a:buChar char="•"/>
              <a:defRPr/>
            </a:pPr>
            <a:r>
              <a:rPr lang="de-DE" dirty="0"/>
              <a:t>Ergebnis: </a:t>
            </a:r>
            <a:r>
              <a:rPr lang="de-DE" b="1" dirty="0"/>
              <a:t>kreatives, authentisches Lernprodukt</a:t>
            </a:r>
            <a:r>
              <a:rPr lang="de-DE" dirty="0"/>
              <a:t>.</a:t>
            </a:r>
            <a:endParaRPr dirty="0"/>
          </a:p>
          <a:p>
            <a:pPr marL="0" indent="0">
              <a:buFont typeface="Arial"/>
              <a:buNone/>
              <a:defRPr/>
            </a:pPr>
            <a:endParaRPr lang="de-DE" b="1" dirty="0"/>
          </a:p>
          <a:p>
            <a:pPr>
              <a:defRPr/>
            </a:pPr>
            <a:r>
              <a:rPr lang="de-DE" b="1" dirty="0"/>
              <a:t>KI = Impulsgeber</a:t>
            </a:r>
            <a:r>
              <a:rPr lang="de-DE" dirty="0"/>
              <a:t>, Gestaltung bleibt bei den </a:t>
            </a:r>
            <a:r>
              <a:rPr lang="de-DE" b="1" dirty="0" err="1"/>
              <a:t>SuS</a:t>
            </a:r>
            <a:r>
              <a:rPr lang="de-DE" dirty="0"/>
              <a:t>.</a:t>
            </a:r>
            <a:endParaRPr dirty="0"/>
          </a:p>
          <a:p>
            <a:pPr>
              <a:defRPr/>
            </a:pPr>
            <a:r>
              <a:rPr lang="de-DE" dirty="0"/>
              <a:t>Ergebnis: </a:t>
            </a:r>
            <a:r>
              <a:rPr lang="de-DE" b="1" dirty="0"/>
              <a:t>motivierende, authentische Lernprodukte</a:t>
            </a:r>
            <a:r>
              <a:rPr lang="de-DE" dirty="0"/>
              <a:t>.</a:t>
            </a:r>
            <a:endParaRPr dirty="0"/>
          </a:p>
          <a:p>
            <a:pPr>
              <a:defRPr/>
            </a:pPr>
            <a:r>
              <a:rPr lang="de-DE" dirty="0"/>
              <a:t>(Optional) Kurz die </a:t>
            </a:r>
            <a:r>
              <a:rPr lang="de-DE" b="1" dirty="0"/>
              <a:t>Erstellung live</a:t>
            </a:r>
            <a:r>
              <a:rPr lang="de-DE" dirty="0"/>
              <a:t> demonstrieren – Prompt → kurzer Clip.</a:t>
            </a:r>
            <a:endParaRPr dirty="0"/>
          </a:p>
          <a:p>
            <a:pPr>
              <a:defRPr/>
            </a:pPr>
            <a:endParaRPr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D0556990-3CA1-E35A-54C8-4A51BB5A10A9}" type="slidenum">
              <a:rPr/>
              <a:t>20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45341374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b="1"/>
              <a:t>QR-Codes scannen oder anklicken</a:t>
            </a:r>
            <a:r>
              <a:rPr lang="de-DE"/>
              <a:t> → Eltern hören/lesen direkt hinein.</a:t>
            </a:r>
            <a:endParaRPr/>
          </a:p>
          <a:p>
            <a:pPr>
              <a:defRPr/>
            </a:pPr>
            <a:r>
              <a:rPr lang="de-DE"/>
              <a:t>Auswahl = </a:t>
            </a:r>
            <a:r>
              <a:rPr lang="de-DE" b="1"/>
              <a:t>seriöse Einstiegsquellen</a:t>
            </a:r>
            <a:r>
              <a:rPr lang="de-DE"/>
              <a:t>; keine Werbung.</a:t>
            </a:r>
            <a:endParaRPr/>
          </a:p>
          <a:p>
            <a:pPr>
              <a:defRPr/>
            </a:pPr>
            <a:endParaRPr lang="de-DE" b="1"/>
          </a:p>
          <a:p>
            <a:pPr>
              <a:defRPr/>
            </a:pPr>
            <a:r>
              <a:rPr lang="de-DE" b="1"/>
              <a:t>Inhalt der Links (1 Satz je Kreis)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klicksafe:</a:t>
            </a:r>
            <a:r>
              <a:rPr lang="de-DE"/>
              <a:t> Tipps &amp; Materialien zu </a:t>
            </a:r>
            <a:r>
              <a:rPr lang="de-DE" b="1"/>
              <a:t>Medien-/KI-Kompetenz</a:t>
            </a:r>
            <a:r>
              <a:rPr lang="de-DE"/>
              <a:t> für Eltern &amp; Schule.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FragZebra:</a:t>
            </a:r>
            <a:r>
              <a:rPr lang="de-DE"/>
              <a:t> </a:t>
            </a:r>
            <a:r>
              <a:rPr lang="de-DE" b="1"/>
              <a:t>Niedrigschwellige Erklärungen</a:t>
            </a:r>
            <a:r>
              <a:rPr lang="de-DE"/>
              <a:t> und Praxisfragen rund um Digitalthemen.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Kultusministerium:</a:t>
            </a:r>
            <a:r>
              <a:rPr lang="de-DE"/>
              <a:t> </a:t>
            </a:r>
            <a:r>
              <a:rPr lang="de-DE" b="1"/>
              <a:t>Regelungen, Leitfäden, Hinweise</a:t>
            </a:r>
            <a:r>
              <a:rPr lang="de-DE"/>
              <a:t> zum KI-Einsatz an Schulen.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Der KI-Podcast:</a:t>
            </a:r>
            <a:r>
              <a:rPr lang="de-DE"/>
              <a:t> </a:t>
            </a:r>
            <a:r>
              <a:rPr lang="de-DE" b="1"/>
              <a:t>Verständliche Einordnung</a:t>
            </a:r>
            <a:r>
              <a:rPr lang="de-DE"/>
              <a:t> aktueller KI-Themen für den Alltag.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Moderationshinweise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1–2 Links kurz live öffnen</a:t>
            </a:r>
            <a:r>
              <a:rPr lang="de-DE"/>
              <a:t> (30–45 Sek. je Link).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Eltern ermutigen: </a:t>
            </a:r>
            <a:r>
              <a:rPr lang="de-DE" b="1"/>
              <a:t>zu Hause nachschauen</a:t>
            </a:r>
            <a:r>
              <a:rPr lang="de-DE"/>
              <a:t> und bei Fragen </a:t>
            </a:r>
            <a:r>
              <a:rPr lang="de-DE" b="1"/>
              <a:t>Kontakt</a:t>
            </a:r>
            <a:r>
              <a:rPr lang="de-DE"/>
              <a:t> aufnehmen.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21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63793042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1100">
                <a:latin typeface="Arial"/>
                <a:cs typeface="Arial"/>
              </a:rPr>
              <a:t>Hinweis: Um feststehende Elemente auf einer Folie zu löschen, wählen Sie Ansicht  Master  Folienmaster oder wählen Sie dem Folienmaster im Suchfeld aus.</a:t>
            </a:r>
            <a:br>
              <a:rPr lang="de-DE" sz="1100">
                <a:latin typeface="Arial"/>
                <a:cs typeface="Arial"/>
              </a:rPr>
            </a:br>
            <a:br>
              <a:rPr lang="de-DE" sz="1100">
                <a:latin typeface="Arial"/>
                <a:cs typeface="Arial"/>
              </a:rPr>
            </a:br>
            <a:endParaRPr lang="de-DE" sz="1100">
              <a:latin typeface="Arial"/>
              <a:cs typeface="Arial"/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22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69467274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Kurz sagen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Eltern wurden vorab über den KI-Einsatz informiert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Heute sammeln wir Fragen und geben klare Antworten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Einstieg mit Zitat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„Wir arbeiten jetzt mit KI in der Schule“ vorlesen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Handzeichen: Wer hat das zu Hause schon gehört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Typische Fragen – Kurzantworten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Wie kann ich mein Kind unterstützen</a:t>
            </a:r>
            <a:r>
              <a:rPr lang="de-DE"/>
              <a:t> → Coach sein, nach dem Weg fragen, Ergebnis gemeinsam prüfen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Hausaufgaben nur noch mit KI</a:t>
            </a:r>
            <a:r>
              <a:rPr lang="de-DE"/>
              <a:t> → nein, nur wenn die Aufgabe es vorsieht, sonst nicht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Lernt das Kind noch selbstständig</a:t>
            </a:r>
            <a:r>
              <a:rPr lang="de-DE"/>
              <a:t> → ja, Eigenleistung bleibt Pflicht, KI hilft nur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Welche Anwendungen verwenden</a:t>
            </a:r>
            <a:r>
              <a:rPr lang="de-DE"/>
              <a:t> → ausschließlich von der Schule freigegebene Tools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Gibt es Regeln</a:t>
            </a:r>
            <a:r>
              <a:rPr lang="de-DE"/>
              <a:t> → Kennzeichnung, Quellen, Datenschutz, keine personenbezogenen Daten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Für zu Hause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Absprechen: Was darf KI bei Hausaufgaben, wie kennzeichnen, Zeitfenster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Mini-Check: Quelle öffnen, Datum prüfen, Erklärung in eigenen Worten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Hinweis für Sie als Lehrkraft: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Argumentationshilfe für kritische Eltern</a:t>
            </a:r>
            <a:r>
              <a:rPr lang="de-DE"/>
              <a:t> </a:t>
            </a:r>
            <a:r>
              <a:rPr lang="de-DE">
                <a:solidFill>
                  <a:srgbClr val="FF0000"/>
                </a:solidFill>
              </a:rPr>
              <a:t>[Link einfügen]</a:t>
            </a:r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ED3DF856-822C-63C5-E1E1-1F6280C051EB}" type="slidenum">
              <a:rPr/>
              <a:t>23</a:t>
            </a:fld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b="1"/>
              <a:t>Interesse zeigen &amp; im Gespräch bleiben</a:t>
            </a:r>
            <a:r>
              <a:rPr lang="de-DE"/>
              <a:t> – sich zeigen lassen, was das Kind mit KI macht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Selbst informieren</a:t>
            </a:r>
            <a:r>
              <a:rPr lang="de-DE"/>
              <a:t> – Schulinfos/Links nutzen, kurz gegenprüfen, was Tools können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Bei Bedarf Unterstützung holen</a:t>
            </a:r>
            <a:r>
              <a:rPr lang="de-DE"/>
              <a:t> – Rücksprache mit Lehrkraft, Berater digitale Bildung (BdB), andere Erziehungsberechtigte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Gemeinsame Regeln festlegen &amp; sichtbar machen</a:t>
            </a:r>
            <a:r>
              <a:rPr lang="de-DE"/>
              <a:t> – was erlaubt ist, Kennzeichnung, Zeiten/Orte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Begleiten und vertrauen</a:t>
            </a:r>
            <a:r>
              <a:rPr lang="de-DE"/>
              <a:t> – Risiken benennen, Eigenleistung betonen, zu kreativer Nutzung ermutigen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Überleitung</a:t>
            </a:r>
            <a:r>
              <a:rPr lang="de-DE"/>
              <a:t>: Diese fünf Punkte schauen wir gleich nacheinander genauer an</a:t>
            </a:r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24DCE49A-E94B-78E7-5F8B-A9BC471F3895}" type="slidenum">
              <a:rPr/>
              <a:t>24</a:t>
            </a:fld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sz="1100" b="1"/>
              <a:t>Kernidee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Neugier fördern und im Gespräch bleiben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Kind als </a:t>
            </a:r>
            <a:r>
              <a:rPr lang="de-DE" sz="1100" b="1"/>
              <a:t>Experte</a:t>
            </a:r>
            <a:r>
              <a:rPr lang="de-DE" sz="1100"/>
              <a:t> zu Wort kommen lassen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Hilfreiche Fragen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Wie habt ihr das in der Schule gemacht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Welche KI-Anwendungen habt ihr genutzt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Was habt ihr damit ausprobiert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Wollen wir uns das gemeinsam noch mal ansehen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Varianten je Alter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Jünger:</a:t>
            </a:r>
            <a:r>
              <a:rPr lang="de-DE" sz="1100"/>
              <a:t> Zeig mir mal, wie das geht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Älter:</a:t>
            </a:r>
            <a:r>
              <a:rPr lang="de-DE" sz="1100"/>
              <a:t> Welche Schritte hast du gemacht und warum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Wenn die Schule ein Tool nutzt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Kurz vorstellen: </a:t>
            </a:r>
            <a:r>
              <a:rPr lang="de-DE" sz="1100" b="1"/>
              <a:t>Tool – wofür – welche Regeln</a:t>
            </a:r>
            <a:endParaRPr lang="de-DE" sz="1100"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Mini-Demo in 2 Minuten, dann Rückfragen sammeln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25</a:t>
            </a:fld>
            <a:endParaRPr lang="de-DE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/>
              <a:t>KI steckt in vielen Alltagsfunktionen – oft unbewusst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Eltern raten lassen, </a:t>
            </a:r>
            <a:r>
              <a:rPr lang="de-DE" b="1"/>
              <a:t>wo</a:t>
            </a:r>
            <a:r>
              <a:rPr lang="de-DE"/>
              <a:t> ihre Kinder KI heute schon begegnen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Beispiele knapp erklärt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Musik- &amp; Videoempfehlungen</a:t>
            </a:r>
            <a:r>
              <a:rPr lang="de-DE"/>
              <a:t> → Vorschläge nach Hör-/Sehverhalten, Abspieldauer, Überspringen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Social-Media-Feeds</a:t>
            </a:r>
            <a:r>
              <a:rPr lang="de-DE"/>
              <a:t> → Sortierung nach Interaktionen und Verweildauer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Spiele-Apps</a:t>
            </a:r>
            <a:r>
              <a:rPr lang="de-DE"/>
              <a:t> → Gegner-KI und </a:t>
            </a:r>
            <a:r>
              <a:rPr lang="de-DE" b="1"/>
              <a:t>dynamischer Schwierigkeitsgrad</a:t>
            </a:r>
            <a:r>
              <a:rPr lang="de-DE"/>
              <a:t> je Leistung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Chats &amp; Übersetzungen</a:t>
            </a:r>
            <a:r>
              <a:rPr lang="de-DE"/>
              <a:t> → maschinelle Übersetzung, Chatbot als Gegenüber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Sprachassistenten</a:t>
            </a:r>
            <a:r>
              <a:rPr lang="de-DE"/>
              <a:t> → Sprache erkennen und in natürlich gesprochene Antworten umwandeln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Kamera &amp; Fotos</a:t>
            </a:r>
            <a:r>
              <a:rPr lang="de-DE"/>
              <a:t> → Szenenerkennung, HDR, Rauschreduktion, Portraitmodus, Objekte entfernen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Suchfunktionen</a:t>
            </a:r>
            <a:r>
              <a:rPr lang="de-DE"/>
              <a:t> → Autovervollständigung, Suchvorschläge, teils kurze KI-Zusammenfassungen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FAZIT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Algorithmen + Nutzungsdaten → persönliche Vorschläge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Ziel zu Hause: </a:t>
            </a:r>
            <a:r>
              <a:rPr lang="de-DE" b="1"/>
              <a:t>neugierig nachfragen, gemeinsam einordnen</a:t>
            </a:r>
            <a:endParaRPr lang="de-DE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8FF51B5E-5353-28FD-1323-35447FCB28C9}" type="slidenum">
              <a:rPr/>
              <a:t>26</a:t>
            </a:fld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sz="1100"/>
              <a:t>Eltern sind erste Ansprechperson → </a:t>
            </a:r>
            <a:r>
              <a:rPr lang="de-DE" sz="1100" b="1"/>
              <a:t>Grundwissen</a:t>
            </a:r>
            <a:r>
              <a:rPr lang="de-DE" sz="1100"/>
              <a:t> hilft beim Begleiten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QR-Code führt zum </a:t>
            </a:r>
            <a:r>
              <a:rPr lang="de-DE" sz="1100" b="1"/>
              <a:t>KI-Campus Podcast „KI kapiert“</a:t>
            </a:r>
            <a:r>
              <a:rPr lang="de-DE" sz="1100"/>
              <a:t> als leichter Einstieg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So nutzen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QR-Code scannen</a:t>
            </a:r>
            <a:r>
              <a:rPr lang="de-DE" sz="1100"/>
              <a:t> und kurz anhören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Bei Bedarf auf </a:t>
            </a:r>
            <a:r>
              <a:rPr lang="de-DE" sz="1100" b="1"/>
              <a:t>KI-Campus</a:t>
            </a:r>
            <a:r>
              <a:rPr lang="de-DE" sz="1100"/>
              <a:t> weiterstöbern: Grundlagen, kurze Erklärvideos, Glossar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Verlässliche Quellen nennen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KI-Campus</a:t>
            </a:r>
            <a:r>
              <a:rPr lang="de-DE" sz="1100"/>
              <a:t>, </a:t>
            </a:r>
            <a:r>
              <a:rPr lang="de-DE" sz="1100" b="1"/>
              <a:t>klicksafe</a:t>
            </a:r>
            <a:r>
              <a:rPr lang="de-DE" sz="1100"/>
              <a:t>, Hinweise der </a:t>
            </a:r>
            <a:r>
              <a:rPr lang="de-DE" sz="1100" b="1"/>
              <a:t>Schule/StMUK</a:t>
            </a:r>
            <a:endParaRPr lang="de-DE" sz="1100"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Mini-Check beim Informieren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Datum</a:t>
            </a:r>
            <a:r>
              <a:rPr lang="de-DE" sz="1100"/>
              <a:t> prüfen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Herausgeber</a:t>
            </a:r>
            <a:r>
              <a:rPr lang="de-DE" sz="1100"/>
              <a:t> und </a:t>
            </a:r>
            <a:r>
              <a:rPr lang="de-DE" sz="1100" b="1"/>
              <a:t>Quellen</a:t>
            </a:r>
            <a:r>
              <a:rPr lang="de-DE" sz="1100"/>
              <a:t> checken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Praxisbezug Schule</a:t>
            </a:r>
            <a:r>
              <a:rPr lang="de-DE" sz="1100"/>
              <a:t> und </a:t>
            </a:r>
            <a:r>
              <a:rPr lang="de-DE" sz="1100" b="1"/>
              <a:t>Datenschutzhinweise</a:t>
            </a:r>
            <a:r>
              <a:rPr lang="de-DE" sz="1100"/>
              <a:t> beachten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Gesprächsimpuls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Zu Hause kurz </a:t>
            </a:r>
            <a:r>
              <a:rPr lang="de-DE" sz="1100" b="1"/>
              <a:t>gemeinsam reinhören</a:t>
            </a:r>
            <a:r>
              <a:rPr lang="de-DE" sz="1100"/>
              <a:t> und gemeinsam darüber </a:t>
            </a:r>
            <a:r>
              <a:rPr lang="de-DE" sz="1100" b="1"/>
              <a:t>reden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27</a:t>
            </a:fld>
            <a:endParaRPr lang="de-DE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Kernbotschaft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 hilft, aber liefert </a:t>
            </a:r>
            <a:r>
              <a:rPr lang="de-DE" b="1"/>
              <a:t>nicht automatisch Wahrheit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Bias</a:t>
            </a:r>
            <a:r>
              <a:rPr lang="de-DE"/>
              <a:t> möglich, weil aus einseitigen Daten gelernt wird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Haltung: </a:t>
            </a:r>
            <a:r>
              <a:rPr lang="de-DE" b="1"/>
              <a:t>prüfen statt Panik</a:t>
            </a:r>
            <a:endParaRPr lang="de-DE"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So erklärt man Verzerrungen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Einseitige Trainingsdaten → Klischees in Text oder Bild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Modelle klingen sicher, können </a:t>
            </a:r>
            <a:r>
              <a:rPr lang="de-DE" b="1"/>
              <a:t>erfinden</a:t>
            </a:r>
            <a:r>
              <a:rPr lang="de-DE"/>
              <a:t> oder Quellen falsch zuordnen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Familien-Check in 30 Sekunden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Quelle öffnen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Datum prüfen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Zweite Quelle</a:t>
            </a:r>
            <a:r>
              <a:rPr lang="de-DE"/>
              <a:t> suchen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Ergebnis in </a:t>
            </a:r>
            <a:r>
              <a:rPr lang="de-DE" b="1"/>
              <a:t>eigenen Worten</a:t>
            </a:r>
            <a:r>
              <a:rPr lang="de-DE"/>
              <a:t> erklären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Fragen an die KI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Welche Quellen</a:t>
            </a:r>
            <a:r>
              <a:rPr lang="de-DE"/>
              <a:t> hast du genutzt?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Wie sicher</a:t>
            </a:r>
            <a:r>
              <a:rPr lang="de-DE"/>
              <a:t> bist du und was spricht dagegen?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Zeig mir Gegenargumente</a:t>
            </a:r>
            <a:r>
              <a:rPr lang="de-DE"/>
              <a:t> oder eine andere Sicht?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Tonlage für die Eltern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„Wir nutzen KI gern – </a:t>
            </a:r>
            <a:r>
              <a:rPr lang="de-DE" b="1"/>
              <a:t>wenn wir prüfen</a:t>
            </a:r>
            <a:r>
              <a:rPr lang="de-DE"/>
              <a:t>“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Ziel: </a:t>
            </a:r>
            <a:r>
              <a:rPr lang="de-DE" b="1"/>
              <a:t>sachliche Aufmerksamkeit</a:t>
            </a:r>
            <a:r>
              <a:rPr lang="de-DE"/>
              <a:t>, kein Misstrauen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6AA95C0-A15D-9D8D-F723-62822BB30C26}" type="slidenum">
              <a:rPr/>
              <a:t>28</a:t>
            </a:fld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sz="1100"/>
              <a:t>Ziel: externe Anlaufstellen für </a:t>
            </a:r>
            <a:r>
              <a:rPr lang="de-DE" sz="1100" b="1"/>
              <a:t>Information</a:t>
            </a:r>
            <a:r>
              <a:rPr lang="de-DE" sz="1100"/>
              <a:t> und </a:t>
            </a:r>
            <a:r>
              <a:rPr lang="de-DE" sz="1100" b="1"/>
              <a:t>Beratung</a:t>
            </a:r>
            <a:r>
              <a:rPr lang="de-DE" sz="1100"/>
              <a:t> zeigen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Info-Portale nennen: </a:t>
            </a:r>
            <a:r>
              <a:rPr lang="de-DE" sz="1100" b="1"/>
              <a:t>weitklick</a:t>
            </a:r>
            <a:r>
              <a:rPr lang="de-DE" sz="1100"/>
              <a:t>, </a:t>
            </a:r>
            <a:r>
              <a:rPr lang="de-DE" sz="1100" b="1"/>
              <a:t>schau-hin</a:t>
            </a:r>
            <a:r>
              <a:rPr lang="de-DE" sz="1100"/>
              <a:t>, </a:t>
            </a:r>
            <a:r>
              <a:rPr lang="de-DE" sz="1100" b="1"/>
              <a:t>fragzebra</a:t>
            </a:r>
            <a:r>
              <a:rPr lang="de-DE" sz="1100"/>
              <a:t>, </a:t>
            </a:r>
            <a:r>
              <a:rPr lang="de-DE" sz="1100" b="1"/>
              <a:t>klicksafe</a:t>
            </a:r>
            <a:endParaRPr lang="de-DE" sz="1100"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Beratung in Bayern: </a:t>
            </a:r>
            <a:r>
              <a:rPr lang="de-DE" sz="1100" b="1"/>
              <a:t>Beratung digitale Bildung</a:t>
            </a:r>
            <a:r>
              <a:rPr lang="de-DE" sz="1100"/>
              <a:t> beim StMUK erwähnen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Schulansprechpartner angeben: </a:t>
            </a:r>
            <a:r>
              <a:rPr lang="de-DE" sz="1100" b="1"/>
              <a:t>Name, Mail, Telefon</a:t>
            </a:r>
            <a:endParaRPr lang="de-DE" sz="1100"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Optional 1–2 Seiten </a:t>
            </a:r>
            <a:r>
              <a:rPr lang="de-DE" sz="1100" b="1"/>
              <a:t>live zeigen</a:t>
            </a:r>
            <a:r>
              <a:rPr lang="de-DE" sz="1100"/>
              <a:t> oder per </a:t>
            </a:r>
            <a:r>
              <a:rPr lang="de-DE" sz="1100" b="1"/>
              <a:t>QR-Code</a:t>
            </a:r>
            <a:r>
              <a:rPr lang="de-DE" sz="1100"/>
              <a:t> zugänglich machen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Liste kann um </a:t>
            </a:r>
            <a:r>
              <a:rPr lang="de-DE" sz="1100" b="1"/>
              <a:t>eigene schulische/kommunale Quellen</a:t>
            </a:r>
            <a:r>
              <a:rPr lang="de-DE" sz="1100"/>
              <a:t> erweitert werden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29</a:t>
            </a:fld>
            <a:endParaRPr lang="de-DE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1100" b="1"/>
              <a:t>Kernbotschaften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Heute: </a:t>
            </a:r>
            <a:r>
              <a:rPr lang="de-DE" sz="1100" b="1"/>
              <a:t>Was ist KI?</a:t>
            </a:r>
            <a:r>
              <a:rPr lang="de-DE" sz="1100"/>
              <a:t> Wie funktioniert sie – und was heißt das </a:t>
            </a:r>
            <a:r>
              <a:rPr lang="de-DE" sz="1100" b="1"/>
              <a:t>für Schule &amp; Kinder</a:t>
            </a:r>
            <a:r>
              <a:rPr lang="de-DE" sz="1100"/>
              <a:t>?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KI = Systeme, die </a:t>
            </a:r>
            <a:r>
              <a:rPr lang="de-DE" sz="1100" b="1"/>
              <a:t>aus Daten Muster lernen</a:t>
            </a:r>
            <a:r>
              <a:rPr lang="de-DE" sz="1100"/>
              <a:t> (keine „Magie“, kein Bewusstsein)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Ablauf mit Video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Kurzer Clip</a:t>
            </a:r>
            <a:r>
              <a:rPr lang="de-DE" sz="1100"/>
              <a:t> „Was ist eigentlich KI?“ (vom </a:t>
            </a:r>
            <a:r>
              <a:rPr lang="de-DE" sz="1100" b="1"/>
              <a:t>KI-Campus</a:t>
            </a:r>
            <a:r>
              <a:rPr lang="de-DE" sz="1100"/>
              <a:t>) abspielen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Eltern: </a:t>
            </a:r>
            <a:r>
              <a:rPr lang="de-DE" sz="1100" b="1"/>
              <a:t>QR-Code/Link</a:t>
            </a:r>
            <a:r>
              <a:rPr lang="de-DE" sz="1100"/>
              <a:t> nutzen; alternativ </a:t>
            </a:r>
            <a:r>
              <a:rPr lang="de-DE" sz="1100" b="1"/>
              <a:t>ohne Ton kurz zusammenfassen</a:t>
            </a:r>
            <a:endParaRPr lang="de-DE" sz="1100"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Gesprächsimpulse (30 Sek.)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Handzeichen:</a:t>
            </a:r>
            <a:r>
              <a:rPr lang="de-DE" sz="1100"/>
              <a:t> Wer nutzt </a:t>
            </a:r>
            <a:r>
              <a:rPr lang="de-DE" sz="1100" b="1"/>
              <a:t>Sprachassistent/Übersetzer/Empfehlungen</a:t>
            </a:r>
            <a:r>
              <a:rPr lang="de-DE" sz="1100"/>
              <a:t>?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Leitfrage: </a:t>
            </a:r>
            <a:r>
              <a:rPr lang="de-DE" sz="1100" b="1"/>
              <a:t>Wo</a:t>
            </a:r>
            <a:r>
              <a:rPr lang="de-DE" sz="1100"/>
              <a:t> begegnet Ihnen KI im Alltag Ihres Kindes?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3</a:t>
            </a:fld>
            <a:endParaRPr lang="de-DE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sz="1100"/>
              <a:t>Ziel: Eltern kennen verlässliche </a:t>
            </a:r>
            <a:r>
              <a:rPr lang="de-DE" sz="1100" b="1"/>
              <a:t>Beratungsstellen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Schule des Kindes</a:t>
            </a:r>
            <a:r>
              <a:rPr lang="de-DE" sz="1100"/>
              <a:t> als erste Anlaufstelle – Tel/Mail einblenden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Beratungslehrkraft</a:t>
            </a:r>
            <a:r>
              <a:rPr lang="de-DE" sz="1100"/>
              <a:t> nennen – Name einsetzen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Beratung digitale Bildung</a:t>
            </a:r>
            <a:r>
              <a:rPr lang="de-DE" sz="1100"/>
              <a:t> im mebis Magazin – zuständigen </a:t>
            </a:r>
            <a:r>
              <a:rPr lang="de-DE" sz="1100" b="1"/>
              <a:t>BdB</a:t>
            </a:r>
            <a:r>
              <a:rPr lang="de-DE" sz="1100"/>
              <a:t> finden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Staatliche Schulberatung in Bayern</a:t>
            </a:r>
            <a:r>
              <a:rPr lang="de-DE" sz="1100"/>
              <a:t> erwähnen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Optional 1–2 Seiten kurz </a:t>
            </a:r>
            <a:r>
              <a:rPr lang="de-DE" sz="1100" b="1"/>
              <a:t>live zeigen</a:t>
            </a:r>
            <a:r>
              <a:rPr lang="de-DE" sz="1100"/>
              <a:t> oder per </a:t>
            </a:r>
            <a:r>
              <a:rPr lang="de-DE" sz="1100" b="1"/>
              <a:t>QR-Code</a:t>
            </a:r>
            <a:r>
              <a:rPr lang="de-DE" sz="1100"/>
              <a:t> teilen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Liste bei Bedarf um </a:t>
            </a:r>
            <a:r>
              <a:rPr lang="de-DE" sz="1100" b="1"/>
              <a:t>eigene schulische/kommunale Angebote</a:t>
            </a:r>
            <a:r>
              <a:rPr lang="de-DE" sz="1100"/>
              <a:t> erweitern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30</a:t>
            </a:fld>
            <a:endParaRPr lang="de-DE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Ziel der Folie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Schulregeln zu KI </a:t>
            </a:r>
            <a:r>
              <a:rPr lang="de-DE" b="1"/>
              <a:t>gemeinsam tragen</a:t>
            </a:r>
            <a:r>
              <a:rPr lang="de-DE"/>
              <a:t> und </a:t>
            </a:r>
            <a:r>
              <a:rPr lang="de-DE" b="1"/>
              <a:t>sichtbar machen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Eltern zeigen, wie sie das zu Hause </a:t>
            </a:r>
            <a:r>
              <a:rPr lang="de-DE" b="1"/>
              <a:t>übernehmen</a:t>
            </a:r>
            <a:r>
              <a:rPr lang="de-DE"/>
              <a:t> können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r>
              <a:rPr lang="de-DE" b="1"/>
              <a:t>Kernregeln kurz bündeln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 </a:t>
            </a:r>
            <a:r>
              <a:rPr lang="de-DE" b="1"/>
              <a:t>nur bei Bedarf</a:t>
            </a:r>
            <a:r>
              <a:rPr lang="de-DE"/>
              <a:t> und </a:t>
            </a:r>
            <a:r>
              <a:rPr lang="de-DE" b="1"/>
              <a:t>als Unterstützung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Nur von der Lehrkraft freigegebene</a:t>
            </a:r>
            <a:r>
              <a:rPr lang="de-DE"/>
              <a:t> Tools nutzen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Ergebnisse </a:t>
            </a:r>
            <a:r>
              <a:rPr lang="de-DE" b="1"/>
              <a:t>kritisch prüfen</a:t>
            </a:r>
            <a:r>
              <a:rPr lang="de-DE"/>
              <a:t> – Sachbücher, Recherche, Lexika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Keine persönlichen Daten</a:t>
            </a:r>
            <a:r>
              <a:rPr lang="de-DE"/>
              <a:t> eingeben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KI-Hilfe </a:t>
            </a:r>
            <a:r>
              <a:rPr lang="de-DE" b="1"/>
              <a:t>kennzeichnen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Bei Problemen reden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Regelverstoß → kein KI-Einsatz</a:t>
            </a:r>
            <a:endParaRPr lang="de-DE"/>
          </a:p>
          <a:p>
            <a:pPr marL="0" indent="0">
              <a:buFont typeface="Arial"/>
              <a:buNone/>
              <a:defRPr/>
            </a:pPr>
            <a:endParaRPr lang="de-DE" b="1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24DCE49A-E94B-78E7-5F8B-A9BC471F3895}" type="slidenum">
              <a:rPr/>
              <a:t>31</a:t>
            </a:fld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sz="1100"/>
              <a:t>Ziel: Schulregeln in </a:t>
            </a:r>
            <a:r>
              <a:rPr lang="de-DE" sz="1100" b="1"/>
              <a:t>Hausregeln</a:t>
            </a:r>
            <a:r>
              <a:rPr lang="de-DE" sz="1100"/>
              <a:t> übertragen und sichtbar machen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Regeln der Schule</a:t>
            </a:r>
            <a:r>
              <a:rPr lang="de-DE" sz="1100"/>
              <a:t> zu Hause anwenden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Gemeinsam formulieren</a:t>
            </a:r>
            <a:r>
              <a:rPr lang="de-DE" sz="1100"/>
              <a:t> – bei Bedarf gleich </a:t>
            </a:r>
            <a:r>
              <a:rPr lang="de-DE" sz="1100" b="1"/>
              <a:t>Konsequenzen</a:t>
            </a:r>
            <a:r>
              <a:rPr lang="de-DE" sz="1100"/>
              <a:t> festlegen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Regeln </a:t>
            </a:r>
            <a:r>
              <a:rPr lang="de-DE" sz="1100" b="1"/>
              <a:t>sichtbar aufhängen</a:t>
            </a:r>
            <a:r>
              <a:rPr lang="de-DE" sz="1100"/>
              <a:t> am Lernplatz/Familienboard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Vorbild sein</a:t>
            </a:r>
            <a:r>
              <a:rPr lang="de-DE" sz="1100"/>
              <a:t>: Eltern und Kinder halten die Regeln ein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Beispiele aus der Grafik: </a:t>
            </a:r>
            <a:r>
              <a:rPr lang="de-DE" sz="1100" b="1"/>
              <a:t>Mikrofon aus</a:t>
            </a:r>
            <a:r>
              <a:rPr lang="de-DE" sz="1100"/>
              <a:t>, </a:t>
            </a:r>
            <a:r>
              <a:rPr lang="de-DE" sz="1100" b="1"/>
              <a:t>Quellen vergleichen</a:t>
            </a:r>
            <a:r>
              <a:rPr lang="de-DE" sz="1100"/>
              <a:t>, </a:t>
            </a:r>
            <a:r>
              <a:rPr lang="de-DE" sz="1100" b="1"/>
              <a:t>Autoplay aus</a:t>
            </a:r>
            <a:r>
              <a:rPr lang="de-DE" sz="1100"/>
              <a:t>, </a:t>
            </a:r>
            <a:r>
              <a:rPr lang="de-DE" sz="1100" b="1"/>
              <a:t>über Bilder sprechen</a:t>
            </a:r>
            <a:r>
              <a:rPr lang="de-DE" sz="1100"/>
              <a:t>, </a:t>
            </a:r>
            <a:r>
              <a:rPr lang="de-DE" sz="1100" b="1"/>
              <a:t>Profil privat</a:t>
            </a:r>
            <a:r>
              <a:rPr lang="de-DE" sz="1100"/>
              <a:t>, </a:t>
            </a:r>
            <a:r>
              <a:rPr lang="de-DE" sz="1100" b="1"/>
              <a:t>Spielezeit planen</a:t>
            </a:r>
            <a:endParaRPr lang="de-DE" sz="1100" b="1">
              <a:latin typeface="Arial"/>
              <a:cs typeface="Arial"/>
            </a:endParaRPr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>
                <a:latin typeface="Arial"/>
                <a:cs typeface="Arial"/>
              </a:rPr>
              <a:t>Von Zeit zu Zeit aktualisieren!</a:t>
            </a:r>
            <a:endParaRPr lang="de-DE" sz="110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32</a:t>
            </a:fld>
            <a:endParaRPr lang="de-DE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sz="1100"/>
              <a:t>Positiven Abschluss setzen: Chancen sehen, ruhig bleiben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Eltern als </a:t>
            </a:r>
            <a:r>
              <a:rPr lang="de-DE" sz="1100" b="1"/>
              <a:t>Coach</a:t>
            </a:r>
            <a:r>
              <a:rPr lang="de-DE" sz="1100"/>
              <a:t>: begleiten, nicht abnehmen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Eigenleistung</a:t>
            </a:r>
            <a:r>
              <a:rPr lang="de-DE" sz="1100"/>
              <a:t> bleibt Maßstab – KI nur als Hilfe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Im Dialog bleiben</a:t>
            </a:r>
            <a:r>
              <a:rPr lang="de-DE" sz="1100"/>
              <a:t>: kurz nachfragen, gemeinsam prüfen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Verantwortung schrittweise </a:t>
            </a:r>
            <a:r>
              <a:rPr lang="de-DE" sz="1100" b="1"/>
              <a:t>übergeben</a:t>
            </a:r>
            <a:r>
              <a:rPr lang="de-DE" sz="1100"/>
              <a:t> – Kind arbeitet möglichst selbstständig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Kleine Routine zu Hause: Plan → eigener Versuch → KI als Coach → Quellencheck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Erfolge würdigen</a:t>
            </a:r>
            <a:r>
              <a:rPr lang="de-DE" sz="1100"/>
              <a:t>, gute Beispiele sammeln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Bei Unsicherheit kurz Rückkopplung mit der </a:t>
            </a:r>
            <a:r>
              <a:rPr lang="de-DE" sz="1100" b="1"/>
              <a:t>Schule</a:t>
            </a:r>
            <a:endParaRPr lang="de-DE" sz="110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33</a:t>
            </a:fld>
            <a:endParaRPr lang="de-DE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AF4AC3F3-92E0-B354-E8F4-AAE046D193BA}" type="slidenum">
              <a:rPr/>
              <a:t>34</a:t>
            </a:fld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b="0" i="0" u="none" strike="noStrike">
                <a:solidFill>
                  <a:srgbClr val="000000"/>
                </a:solidFill>
                <a:latin typeface="Helvetica"/>
              </a:rPr>
              <a:t>Bitte bei Verwendung der Grafiken folgende Quelle angeben: BLM Stiftung Medienpädagogik Bayern, CC-BY-NC-4.0</a:t>
            </a:r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35</a:t>
            </a:fld>
            <a:endParaRPr lang="de-DE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b="1"/>
              <a:t>Definition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KI = Maschinen imitieren menschliche Fähigkeiten</a:t>
            </a:r>
            <a:r>
              <a:rPr lang="de-DE"/>
              <a:t> (Denken, Lernen, Planen).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Kein Bewusstsein</a:t>
            </a:r>
            <a:r>
              <a:rPr lang="de-DE"/>
              <a:t> – es geht um </a:t>
            </a:r>
            <a:r>
              <a:rPr lang="de-DE" b="1"/>
              <a:t>Nachahmung</a:t>
            </a:r>
            <a:r>
              <a:rPr lang="de-DE"/>
              <a:t> von Leistungen.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Funktionsweise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Algorithmen + viele Daten → Mustererkennung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Maschinelles Lernen:</a:t>
            </a:r>
            <a:r>
              <a:rPr lang="de-DE"/>
              <a:t> Modell berechnet </a:t>
            </a:r>
            <a:r>
              <a:rPr lang="de-DE" b="1"/>
              <a:t>Wahrscheinlichkeiten</a:t>
            </a:r>
            <a:r>
              <a:rPr lang="de-DE"/>
              <a:t> („was passt am ehesten?“)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Mehr &amp; passendes Training →</a:t>
            </a:r>
            <a:r>
              <a:rPr lang="de-DE"/>
              <a:t> Ergebnisse werden </a:t>
            </a:r>
            <a:r>
              <a:rPr lang="de-DE" b="1"/>
              <a:t>genauer/leistungsfähiger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Qualität nur so gut wie die </a:t>
            </a:r>
            <a:r>
              <a:rPr lang="de-DE" b="1"/>
              <a:t>Daten</a:t>
            </a:r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4</a:t>
            </a:fld>
            <a:endParaRPr lang="de-DE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285750" indent="-285750">
              <a:buFont typeface="Arial"/>
              <a:buChar char="•"/>
              <a:defRPr/>
            </a:pPr>
            <a:r>
              <a:rPr lang="de-DE" sz="1200" b="1">
                <a:latin typeface="Aptos"/>
                <a:cs typeface="Arial"/>
              </a:rPr>
              <a:t>Nichts Neues:</a:t>
            </a:r>
            <a:r>
              <a:rPr lang="de-DE" sz="1200">
                <a:latin typeface="Aptos"/>
                <a:cs typeface="Arial"/>
              </a:rPr>
              <a:t> KI-Forschung seit den </a:t>
            </a:r>
            <a:r>
              <a:rPr lang="de-DE" sz="1200" b="1">
                <a:latin typeface="Aptos"/>
                <a:cs typeface="Arial"/>
              </a:rPr>
              <a:t>1950ern</a:t>
            </a:r>
            <a:r>
              <a:rPr lang="de-DE" sz="1200">
                <a:latin typeface="Aptos"/>
                <a:cs typeface="Arial"/>
              </a:rPr>
              <a:t>.</a:t>
            </a:r>
            <a:endParaRPr/>
          </a:p>
          <a:p>
            <a:pPr marL="285750" indent="-285750">
              <a:buFont typeface="Arial"/>
              <a:buChar char="•"/>
              <a:defRPr/>
            </a:pPr>
            <a:r>
              <a:rPr lang="de-DE" sz="1200" b="1">
                <a:latin typeface="Aptos"/>
                <a:cs typeface="Arial"/>
              </a:rPr>
              <a:t>1950er:</a:t>
            </a:r>
            <a:r>
              <a:rPr lang="de-DE" sz="1200">
                <a:latin typeface="Aptos"/>
                <a:cs typeface="Arial"/>
              </a:rPr>
              <a:t> </a:t>
            </a:r>
            <a:r>
              <a:rPr lang="de-DE" sz="1200" b="1">
                <a:latin typeface="Aptos"/>
                <a:cs typeface="Arial"/>
              </a:rPr>
              <a:t>Turing-Test </a:t>
            </a:r>
            <a:r>
              <a:rPr lang="de-DE" sz="1200" b="0">
                <a:latin typeface="Aptos"/>
                <a:cs typeface="Arial"/>
              </a:rPr>
              <a:t>(zur Unterscheidung von Mensch und Computer)</a:t>
            </a:r>
            <a:r>
              <a:rPr lang="de-DE" sz="1200">
                <a:latin typeface="Aptos"/>
                <a:cs typeface="Arial"/>
              </a:rPr>
              <a:t>; erste Programme automatisieren einfache Aufgaben.</a:t>
            </a:r>
            <a:endParaRPr/>
          </a:p>
          <a:p>
            <a:pPr marL="285750" indent="-285750">
              <a:buFont typeface="Arial"/>
              <a:buChar char="•"/>
              <a:defRPr/>
            </a:pPr>
            <a:r>
              <a:rPr lang="de-DE" sz="1200" b="1">
                <a:latin typeface="Aptos"/>
                <a:cs typeface="Arial"/>
              </a:rPr>
              <a:t>1960er–80er:</a:t>
            </a:r>
            <a:r>
              <a:rPr lang="de-DE" sz="1200">
                <a:latin typeface="Aptos"/>
                <a:cs typeface="Arial"/>
              </a:rPr>
              <a:t> komplexere Systeme (</a:t>
            </a:r>
            <a:r>
              <a:rPr lang="de-DE" sz="1200" b="1">
                <a:latin typeface="Aptos"/>
                <a:cs typeface="Arial"/>
              </a:rPr>
              <a:t>Schach</a:t>
            </a:r>
            <a:r>
              <a:rPr lang="de-DE" sz="1200">
                <a:latin typeface="Aptos"/>
                <a:cs typeface="Arial"/>
              </a:rPr>
              <a:t>, Logik).</a:t>
            </a:r>
            <a:endParaRPr/>
          </a:p>
          <a:p>
            <a:pPr marL="285750" indent="-285750">
              <a:buFont typeface="Arial"/>
              <a:buChar char="•"/>
              <a:defRPr/>
            </a:pPr>
            <a:r>
              <a:rPr lang="de-DE" sz="1200" b="1">
                <a:latin typeface="Aptos"/>
                <a:cs typeface="Arial"/>
              </a:rPr>
              <a:t>2000er:</a:t>
            </a:r>
            <a:r>
              <a:rPr lang="de-DE" sz="1200">
                <a:latin typeface="Aptos"/>
                <a:cs typeface="Arial"/>
              </a:rPr>
              <a:t> </a:t>
            </a:r>
            <a:r>
              <a:rPr lang="de-DE" sz="1200" b="1">
                <a:latin typeface="Aptos"/>
                <a:cs typeface="Arial"/>
              </a:rPr>
              <a:t>Big Data + Rechenleistung</a:t>
            </a:r>
            <a:r>
              <a:rPr lang="de-DE" sz="1200">
                <a:latin typeface="Aptos"/>
                <a:cs typeface="Arial"/>
              </a:rPr>
              <a:t> → maschinelles Lernen wird praxistauglich.</a:t>
            </a:r>
            <a:endParaRPr/>
          </a:p>
          <a:p>
            <a:pPr marL="285750" indent="-285750">
              <a:buFont typeface="Arial"/>
              <a:buChar char="•"/>
              <a:defRPr/>
            </a:pPr>
            <a:r>
              <a:rPr lang="de-DE" sz="1200" b="1">
                <a:latin typeface="Aptos"/>
                <a:cs typeface="Arial"/>
              </a:rPr>
              <a:t>Seit 2010:</a:t>
            </a:r>
            <a:r>
              <a:rPr lang="de-DE" sz="1200">
                <a:latin typeface="Aptos"/>
                <a:cs typeface="Arial"/>
              </a:rPr>
              <a:t> </a:t>
            </a:r>
            <a:r>
              <a:rPr lang="de-DE" sz="1200" b="1">
                <a:latin typeface="Aptos"/>
                <a:cs typeface="Arial"/>
              </a:rPr>
              <a:t>Deep Learning</a:t>
            </a:r>
            <a:r>
              <a:rPr lang="de-DE" sz="1200">
                <a:latin typeface="Aptos"/>
                <a:cs typeface="Arial"/>
              </a:rPr>
              <a:t>; große Sprachmodelle (z. B. ChatGPT).</a:t>
            </a:r>
            <a:endParaRPr/>
          </a:p>
          <a:p>
            <a:pPr marL="285750" indent="-285750">
              <a:buFont typeface="Arial"/>
              <a:buChar char="•"/>
              <a:defRPr/>
            </a:pPr>
            <a:r>
              <a:rPr lang="de-DE" sz="1200" b="1">
                <a:latin typeface="Aptos"/>
                <a:cs typeface="Arial"/>
              </a:rPr>
              <a:t>Neuheit:</a:t>
            </a:r>
            <a:r>
              <a:rPr lang="de-DE" sz="1200">
                <a:latin typeface="Aptos"/>
                <a:cs typeface="Arial"/>
              </a:rPr>
              <a:t> KI kann </a:t>
            </a:r>
            <a:r>
              <a:rPr lang="de-DE" sz="1200" b="1">
                <a:latin typeface="Aptos"/>
                <a:cs typeface="Arial"/>
              </a:rPr>
              <a:t>Inhalte generieren</a:t>
            </a:r>
            <a:r>
              <a:rPr lang="de-DE" sz="1200">
                <a:latin typeface="Aptos"/>
                <a:cs typeface="Arial"/>
              </a:rPr>
              <a:t> (Text/Bild/Audio) – nicht nur erkennen</a:t>
            </a:r>
            <a:endParaRPr/>
          </a:p>
          <a:p>
            <a:pPr marL="285750" indent="-285750">
              <a:buFont typeface="Arial"/>
              <a:buChar char="•"/>
              <a:defRPr/>
            </a:pPr>
            <a:r>
              <a:rPr lang="de-DE" sz="1200" b="1">
                <a:latin typeface="Aptos"/>
                <a:cs typeface="Arial"/>
              </a:rPr>
              <a:t>Brücke zur Schule:</a:t>
            </a:r>
            <a:r>
              <a:rPr lang="de-DE" sz="1200">
                <a:latin typeface="Aptos"/>
                <a:cs typeface="Arial"/>
              </a:rPr>
              <a:t> neue </a:t>
            </a:r>
            <a:r>
              <a:rPr lang="de-DE" sz="1200" b="1">
                <a:latin typeface="Aptos"/>
                <a:cs typeface="Arial"/>
              </a:rPr>
              <a:t>Lern- &amp; Feedback-Möglichkeiten</a:t>
            </a:r>
            <a:r>
              <a:rPr lang="de-DE" sz="1200">
                <a:latin typeface="Aptos"/>
                <a:cs typeface="Arial"/>
              </a:rPr>
              <a:t>; </a:t>
            </a:r>
            <a:r>
              <a:rPr lang="de-DE" sz="1200" b="1">
                <a:latin typeface="Aptos"/>
                <a:cs typeface="Arial"/>
              </a:rPr>
              <a:t>Bewertung bleibt menschlich</a:t>
            </a:r>
            <a:r>
              <a:rPr lang="de-DE" sz="1200">
                <a:latin typeface="Aptos"/>
                <a:cs typeface="Arial"/>
              </a:rPr>
              <a:t>.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5</a:t>
            </a:fld>
            <a:endParaRPr lang="de-DE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b="1"/>
              <a:t>Ziel:</a:t>
            </a:r>
            <a:r>
              <a:rPr lang="de-DE"/>
              <a:t> Eltern verstehen, worüber Kinder sprechen (z. B. </a:t>
            </a:r>
            <a:r>
              <a:rPr lang="de-DE" b="1"/>
              <a:t>ChatGPT</a:t>
            </a:r>
            <a:r>
              <a:rPr lang="de-DE"/>
              <a:t>).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LLM:</a:t>
            </a:r>
            <a:r>
              <a:rPr lang="de-DE"/>
              <a:t> große </a:t>
            </a:r>
            <a:r>
              <a:rPr lang="de-DE" b="1"/>
              <a:t>Sprachmodelle</a:t>
            </a:r>
            <a:r>
              <a:rPr lang="de-DE"/>
              <a:t>; auf vielen Texten trainiert; sagen </a:t>
            </a:r>
            <a:r>
              <a:rPr lang="de-DE" b="1"/>
              <a:t>wahrscheinlich nächstes Wort</a:t>
            </a:r>
            <a:r>
              <a:rPr lang="de-DE"/>
              <a:t> voraus (z. B. ChatGPT, Gemini, Claude).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Generative KI:</a:t>
            </a:r>
            <a:r>
              <a:rPr lang="de-DE"/>
              <a:t> </a:t>
            </a:r>
            <a:r>
              <a:rPr lang="de-DE" b="1"/>
              <a:t>erstellt Neues</a:t>
            </a:r>
            <a:r>
              <a:rPr lang="de-DE"/>
              <a:t> aus Vorgaben (Text, Bild, Audio, Video)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Maschinelles Lernen:</a:t>
            </a:r>
            <a:r>
              <a:rPr lang="de-DE"/>
              <a:t> aus </a:t>
            </a:r>
            <a:r>
              <a:rPr lang="de-DE" b="1"/>
              <a:t>Daten Muster lernen</a:t>
            </a:r>
            <a:r>
              <a:rPr lang="de-DE"/>
              <a:t> → Modell wird durch </a:t>
            </a:r>
            <a:r>
              <a:rPr lang="de-DE" b="1"/>
              <a:t>Training</a:t>
            </a:r>
            <a:r>
              <a:rPr lang="de-DE"/>
              <a:t> besser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Merksatz:</a:t>
            </a:r>
            <a:r>
              <a:rPr lang="de-DE"/>
              <a:t> </a:t>
            </a:r>
            <a:r>
              <a:rPr lang="de-DE" i="1"/>
              <a:t>ML = Fundament</a:t>
            </a:r>
            <a:r>
              <a:rPr lang="de-DE"/>
              <a:t>, </a:t>
            </a:r>
            <a:r>
              <a:rPr lang="de-DE" i="1"/>
              <a:t>LLM = Sprachspezialist</a:t>
            </a:r>
            <a:r>
              <a:rPr lang="de-DE"/>
              <a:t>, </a:t>
            </a:r>
            <a:r>
              <a:rPr lang="de-DE" i="1"/>
              <a:t>generative KI = Inhalte erzeugen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Hinweis:</a:t>
            </a:r>
            <a:r>
              <a:rPr lang="de-DE"/>
              <a:t> Ergebnisse </a:t>
            </a:r>
            <a:r>
              <a:rPr lang="de-DE" b="1"/>
              <a:t>prüfen</a:t>
            </a:r>
            <a:r>
              <a:rPr lang="de-DE"/>
              <a:t> (Fehler/Halluzinationen möglich)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6</a:t>
            </a:fld>
            <a:endParaRPr lang="de-DE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b="1"/>
              <a:t>Kernbotschaften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Kinder begegnen KI täglich in Medien, Spielen, Suche und beim Lernen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Ziel: Chancen nutzen, Nutzung bewusst begleiten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Wo begegnet sie den Kindern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Soziale Medien:</a:t>
            </a:r>
            <a:r>
              <a:rPr lang="de-DE"/>
              <a:t> Chatbots, personalisierte Feeds und Empfehlungen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Spiele:</a:t>
            </a:r>
            <a:r>
              <a:rPr lang="de-DE"/>
              <a:t> Gegner-KI, dynamischer Schwierigkeitsgrad, personalisierte Quests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Sprachassistenten &amp; Suche:</a:t>
            </a:r>
            <a:r>
              <a:rPr lang="de-DE"/>
              <a:t> Siri, Alexa, Gemini; teils KI-Antworten als schneller Einstieg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Lern-Apps:</a:t>
            </a:r>
            <a:r>
              <a:rPr lang="de-DE"/>
              <a:t> Anton, Duolingo, Scoyo nutzen KI zur Anpassung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Positive Effekte von Lern-Apps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Passende Aufgaben</a:t>
            </a:r>
            <a:r>
              <a:rPr lang="de-DE"/>
              <a:t> je nach Lernstand und Tempo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Unmittelbares Feedback</a:t>
            </a:r>
            <a:r>
              <a:rPr lang="de-DE"/>
              <a:t> und klare nächste Schritte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Motivation</a:t>
            </a:r>
            <a:r>
              <a:rPr lang="de-DE"/>
              <a:t> durch kleine Erfolge, Gamification, individuelle Ziele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Barriereärmerer Zugang</a:t>
            </a:r>
            <a:r>
              <a:rPr lang="de-DE"/>
              <a:t> z. B. Vorlesen, einfache Sprache, Übersetzungen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Transparenz für Lehrkräfte</a:t>
            </a:r>
            <a:r>
              <a:rPr lang="de-DE"/>
              <a:t> zu Fortschritt und Übungsschwerpunkten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Leitplanken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Inhalte und Datenschutzeinstellungen gemeinsam prüfen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Ergebnisse nicht ungeprüft übernehmen, immer gegenchecken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Bei Fragen an Schule wenden – wir begleiten die Nutzung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7</a:t>
            </a:fld>
            <a:endParaRPr lang="de-DE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Vorabinfo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Richtig eingesetzt bereichert KI Unterricht, schafft Zeit für pädagogische Kernaufgaben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Leitplanke: Lehrkraft steuert, prüft, bewertet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Individualisiertes und differenziertes Lernen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Erklärung:</a:t>
            </a:r>
            <a:r>
              <a:rPr lang="de-DE"/>
              <a:t> KI-Anwendungen passen Inhalte, Schwierigkeit und Tempo an den Lernstand an und geben gezieltes Hinweis-Feedback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Wie:</a:t>
            </a:r>
            <a:r>
              <a:rPr lang="de-DE"/>
              <a:t> Aufgaben in 3 Niveaus, vereinfachte Lesetexte, adaptive Matheübungen, Zusatzhilfen für DaZ/LRS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Unterstützung bei Routineaufgaben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Erklärung:</a:t>
            </a:r>
            <a:r>
              <a:rPr lang="de-DE"/>
              <a:t> Wiederkehrende Tätigkeiten werden automatisiert, damit mehr Raum für Interaktion entsteht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Wie:</a:t>
            </a:r>
            <a:r>
              <a:rPr lang="de-DE"/>
              <a:t> Entwürfe für Arbeitsblätter und Elternbriefe, Fragenpools und Mini-Quizzes, Rechtschreib-/Stilhinweise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Förderung digitaler Kompetenzen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Erklärung:</a:t>
            </a:r>
            <a:r>
              <a:rPr lang="de-DE"/>
              <a:t> Bewusster KI-Einsatz stärkt Medienkompetenz, kritisches Denken und Verantwortungsbewusstsein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Wie:</a:t>
            </a:r>
            <a:r>
              <a:rPr lang="de-DE"/>
              <a:t> Quellen prüfen und KI-Antworten verifizieren, gute Prompts schreiben, Bias erkennen, Urheberrecht und Datenschutz beachten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Zugang zu neuen Lernformen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Erklärung:</a:t>
            </a:r>
            <a:r>
              <a:rPr lang="de-DE"/>
              <a:t> KI eröffnet kreative, multimodale Projekte und sichere Übungsräume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Wie:</a:t>
            </a:r>
            <a:r>
              <a:rPr lang="de-DE"/>
              <a:t> Podcast oder Hörspiel mit KI als Ideen- und Strukturhilfe, Bild-Text-Storytelling, Fremdsprachen-Chatbots für Rollenspiele, Debatten-Simulationen in D/GPG/SoWi</a:t>
            </a:r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Wichtig: Lehrkraft führt – KI unterstützt</a:t>
            </a:r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8</a:t>
            </a:fld>
            <a:endParaRPr lang="de-DE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Kernbotschaft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Chancen nutzen, Risiken aktiv managen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Drei Felder: Datenschutz, Verlässlichkeit, Übernutzung/Täuschung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Datenschutz &amp; Sicherheit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 verarbeitet oft </a:t>
            </a:r>
            <a:r>
              <a:rPr lang="de-DE" b="1"/>
              <a:t>personenbezogene Daten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Nur </a:t>
            </a:r>
            <a:r>
              <a:rPr lang="de-DE" b="1"/>
              <a:t>zugelassene, DSGVO-konforme</a:t>
            </a:r>
            <a:r>
              <a:rPr lang="de-DE"/>
              <a:t> Tools; Rahmen: </a:t>
            </a:r>
            <a:r>
              <a:rPr lang="de-DE" b="1"/>
              <a:t>EU-KI-VO</a:t>
            </a:r>
            <a:r>
              <a:rPr lang="de-DE"/>
              <a:t>, Schulrecht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Keine Schülerdaten</a:t>
            </a:r>
            <a:r>
              <a:rPr lang="de-DE"/>
              <a:t> in offene Systeme, </a:t>
            </a:r>
            <a:r>
              <a:rPr lang="de-DE" b="1"/>
              <a:t>genaue Prüfung</a:t>
            </a:r>
            <a:r>
              <a:rPr lang="de-DE"/>
              <a:t> vor Einsatz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Verlässlichkeit von Inhalten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Inhalte können </a:t>
            </a:r>
            <a:r>
              <a:rPr lang="de-DE" b="1"/>
              <a:t>fehlerhaft</a:t>
            </a:r>
            <a:r>
              <a:rPr lang="de-DE"/>
              <a:t> oder </a:t>
            </a:r>
            <a:r>
              <a:rPr lang="de-DE" b="1"/>
              <a:t>verzerrt</a:t>
            </a:r>
            <a:r>
              <a:rPr lang="de-DE"/>
              <a:t> sein (</a:t>
            </a:r>
            <a:r>
              <a:rPr lang="de-DE" b="1"/>
              <a:t>Bias</a:t>
            </a:r>
            <a:r>
              <a:rPr lang="de-DE"/>
              <a:t>)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Quellen-Check</a:t>
            </a:r>
            <a:r>
              <a:rPr lang="de-DE"/>
              <a:t>: Quelle öffnen, Datum prüfen, mit Fachwissen vergleichen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Ergebnisse als </a:t>
            </a:r>
            <a:r>
              <a:rPr lang="de-DE" b="1"/>
              <a:t>Entwurf</a:t>
            </a:r>
            <a:r>
              <a:rPr lang="de-DE"/>
              <a:t> nutzen, nicht als Endprodukt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Gefahr der Übernutzung oder Täuschung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 ist </a:t>
            </a:r>
            <a:r>
              <a:rPr lang="de-DE" b="1"/>
              <a:t>Hilfe, keine Abkürzung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Eigenleistung bleibt wichtig</a:t>
            </a:r>
            <a:r>
              <a:rPr lang="de-DE"/>
              <a:t>: KI-Nutzung kennzeichnen, praxisorientierte Aufgaben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Lernfortschritt sichern durch </a:t>
            </a:r>
            <a:r>
              <a:rPr lang="de-DE" b="1"/>
              <a:t>mündliche Checks</a:t>
            </a:r>
            <a:r>
              <a:rPr lang="de-DE"/>
              <a:t> und Prozessdokumentation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9</a:t>
            </a:fld>
            <a:endParaRPr lang="de-DE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.png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Cover 01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9" name="Textplatzhalter 18"/>
          <p:cNvSpPr>
            <a:spLocks noGrp="1"/>
          </p:cNvSpPr>
          <p:nvPr>
            <p:ph type="body" sz="quarter" idx="11" hasCustomPrompt="1"/>
          </p:nvPr>
        </p:nvSpPr>
        <p:spPr bwMode="auto">
          <a:xfrm>
            <a:off x="550861" y="5124852"/>
            <a:ext cx="5545135" cy="8309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sit, consetetur </a:t>
            </a:r>
            <a:br>
              <a:rPr lang="de-DE"/>
            </a:br>
            <a:r>
              <a:rPr lang="de-DE"/>
              <a:t>sadipscing elitr, sed nonumy dolor </a:t>
            </a:r>
            <a:br>
              <a:rPr lang="de-DE"/>
            </a:br>
            <a:r>
              <a:rPr lang="de-DE"/>
              <a:t>eirmod tempor invidunt ut labore. </a:t>
            </a:r>
            <a:endParaRPr/>
          </a:p>
        </p:txBody>
      </p:sp>
      <p:sp>
        <p:nvSpPr>
          <p:cNvPr id="16" name="Textplatzhalter 15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550862" y="902151"/>
            <a:ext cx="6732885" cy="147732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buNone/>
              <a:defRPr sz="4800" b="1" i="0" cap="all" spc="100">
                <a:solidFill>
                  <a:srgbClr val="FFFCDC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 des Themenbereichs</a:t>
            </a:r>
            <a:endParaRPr/>
          </a:p>
        </p:txBody>
      </p:sp>
      <p:sp>
        <p:nvSpPr>
          <p:cNvPr id="2" name="Textfeld 1"/>
          <p:cNvSpPr txBox="1"/>
          <p:nvPr userDrawn="1"/>
        </p:nvSpPr>
        <p:spPr bwMode="auto">
          <a:xfrm>
            <a:off x="7793182" y="112221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15" name="Textplatzhalter 14"/>
          <p:cNvSpPr>
            <a:spLocks noGrp="1"/>
          </p:cNvSpPr>
          <p:nvPr>
            <p:ph type="body" sz="quarter" idx="12" hasCustomPrompt="1"/>
          </p:nvPr>
        </p:nvSpPr>
        <p:spPr bwMode="auto">
          <a:xfrm>
            <a:off x="550861" y="4259555"/>
            <a:ext cx="6732885" cy="437933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sz="24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ERGÄNZUNG ODER UNTERÜBERSCHRIFT</a:t>
            </a: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1_Titel + Grafik + Inhalt _02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6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5535486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3" name="Textplatzhalter 10"/>
          <p:cNvSpPr>
            <a:spLocks noGrp="1"/>
          </p:cNvSpPr>
          <p:nvPr>
            <p:ph type="body" sz="quarter" idx="14"/>
          </p:nvPr>
        </p:nvSpPr>
        <p:spPr bwMode="auto">
          <a:xfrm>
            <a:off x="4748854" y="4415461"/>
            <a:ext cx="586093" cy="1240410"/>
          </a:xfrm>
          <a:custGeom>
            <a:avLst/>
            <a:gdLst>
              <a:gd name="connsiteX0" fmla="*/ 248860 w 586093"/>
              <a:gd name="connsiteY0" fmla="*/ 982450 h 1240410"/>
              <a:gd name="connsiteX1" fmla="*/ 373401 w 586093"/>
              <a:gd name="connsiteY1" fmla="*/ 1089447 h 1240410"/>
              <a:gd name="connsiteX2" fmla="*/ 373401 w 586093"/>
              <a:gd name="connsiteY2" fmla="*/ 1135148 h 1240410"/>
              <a:gd name="connsiteX3" fmla="*/ 248860 w 586093"/>
              <a:gd name="connsiteY3" fmla="*/ 1240410 h 1240410"/>
              <a:gd name="connsiteX4" fmla="*/ 126055 w 586093"/>
              <a:gd name="connsiteY4" fmla="*/ 1135148 h 1240410"/>
              <a:gd name="connsiteX5" fmla="*/ 126055 w 586093"/>
              <a:gd name="connsiteY5" fmla="*/ 1089447 h 1240410"/>
              <a:gd name="connsiteX6" fmla="*/ 248860 w 586093"/>
              <a:gd name="connsiteY6" fmla="*/ 982450 h 1240410"/>
              <a:gd name="connsiteX7" fmla="*/ 259692 w 586093"/>
              <a:gd name="connsiteY7" fmla="*/ 0 h 1240410"/>
              <a:gd name="connsiteX8" fmla="*/ 586093 w 586093"/>
              <a:gd name="connsiteY8" fmla="*/ 259692 h 1240410"/>
              <a:gd name="connsiteX9" fmla="*/ 585874 w 586093"/>
              <a:gd name="connsiteY9" fmla="*/ 259474 h 1240410"/>
              <a:gd name="connsiteX10" fmla="*/ 585874 w 586093"/>
              <a:gd name="connsiteY10" fmla="*/ 292830 h 1240410"/>
              <a:gd name="connsiteX11" fmla="*/ 447257 w 586093"/>
              <a:gd name="connsiteY11" fmla="*/ 589342 h 1240410"/>
              <a:gd name="connsiteX12" fmla="*/ 389428 w 586093"/>
              <a:gd name="connsiteY12" fmla="*/ 652585 h 1240410"/>
              <a:gd name="connsiteX13" fmla="*/ 345459 w 586093"/>
              <a:gd name="connsiteY13" fmla="*/ 768459 h 1240410"/>
              <a:gd name="connsiteX14" fmla="*/ 345459 w 586093"/>
              <a:gd name="connsiteY14" fmla="*/ 810479 h 1240410"/>
              <a:gd name="connsiteX15" fmla="*/ 296294 w 586093"/>
              <a:gd name="connsiteY15" fmla="*/ 861376 h 1240410"/>
              <a:gd name="connsiteX16" fmla="*/ 197963 w 586093"/>
              <a:gd name="connsiteY16" fmla="*/ 861376 h 1240410"/>
              <a:gd name="connsiteX17" fmla="*/ 147063 w 586093"/>
              <a:gd name="connsiteY17" fmla="*/ 810479 h 1240410"/>
              <a:gd name="connsiteX18" fmla="*/ 147063 w 586093"/>
              <a:gd name="connsiteY18" fmla="*/ 786003 h 1240410"/>
              <a:gd name="connsiteX19" fmla="*/ 218971 w 586093"/>
              <a:gd name="connsiteY19" fmla="*/ 566599 h 1240410"/>
              <a:gd name="connsiteX20" fmla="*/ 315570 w 586093"/>
              <a:gd name="connsiteY20" fmla="*/ 456138 h 1240410"/>
              <a:gd name="connsiteX21" fmla="*/ 380547 w 586093"/>
              <a:gd name="connsiteY21" fmla="*/ 298244 h 1240410"/>
              <a:gd name="connsiteX22" fmla="*/ 380547 w 586093"/>
              <a:gd name="connsiteY22" fmla="*/ 271819 h 1240410"/>
              <a:gd name="connsiteX23" fmla="*/ 236734 w 586093"/>
              <a:gd name="connsiteY23" fmla="*/ 173488 h 1240410"/>
              <a:gd name="connsiteX24" fmla="*/ 54365 w 586093"/>
              <a:gd name="connsiteY24" fmla="*/ 199914 h 1240410"/>
              <a:gd name="connsiteX25" fmla="*/ 0 w 586093"/>
              <a:gd name="connsiteY25" fmla="*/ 155944 h 1240410"/>
              <a:gd name="connsiteX26" fmla="*/ 0 w 586093"/>
              <a:gd name="connsiteY26" fmla="*/ 78840 h 1240410"/>
              <a:gd name="connsiteX27" fmla="*/ 61510 w 586093"/>
              <a:gd name="connsiteY27" fmla="*/ 22744 h 1240410"/>
              <a:gd name="connsiteX28" fmla="*/ 259692 w 586093"/>
              <a:gd name="connsiteY28" fmla="*/ 0 h 12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86093" h="1240410" extrusionOk="0">
                <a:moveTo>
                  <a:pt x="248860" y="982450"/>
                </a:moveTo>
                <a:cubicBezTo>
                  <a:pt x="327700" y="982450"/>
                  <a:pt x="373401" y="1019270"/>
                  <a:pt x="373401" y="1089447"/>
                </a:cubicBezTo>
                <a:lnTo>
                  <a:pt x="373401" y="1135148"/>
                </a:lnTo>
                <a:cubicBezTo>
                  <a:pt x="373401" y="1201857"/>
                  <a:pt x="329432" y="1240410"/>
                  <a:pt x="248860" y="1240410"/>
                </a:cubicBezTo>
                <a:cubicBezTo>
                  <a:pt x="168289" y="1240410"/>
                  <a:pt x="126055" y="1201857"/>
                  <a:pt x="126055" y="1135148"/>
                </a:cubicBezTo>
                <a:lnTo>
                  <a:pt x="126055" y="1089447"/>
                </a:lnTo>
                <a:cubicBezTo>
                  <a:pt x="126055" y="1019270"/>
                  <a:pt x="170024" y="982450"/>
                  <a:pt x="248860" y="982450"/>
                </a:cubicBezTo>
                <a:close/>
                <a:moveTo>
                  <a:pt x="259692" y="0"/>
                </a:moveTo>
                <a:cubicBezTo>
                  <a:pt x="491226" y="0"/>
                  <a:pt x="586093" y="89453"/>
                  <a:pt x="586093" y="259692"/>
                </a:cubicBezTo>
                <a:lnTo>
                  <a:pt x="585874" y="259474"/>
                </a:lnTo>
                <a:lnTo>
                  <a:pt x="585874" y="292830"/>
                </a:lnTo>
                <a:cubicBezTo>
                  <a:pt x="585874" y="396360"/>
                  <a:pt x="549054" y="482345"/>
                  <a:pt x="447257" y="589342"/>
                </a:cubicBezTo>
                <a:lnTo>
                  <a:pt x="389428" y="652585"/>
                </a:lnTo>
                <a:cubicBezTo>
                  <a:pt x="354340" y="689405"/>
                  <a:pt x="345459" y="708681"/>
                  <a:pt x="345459" y="768459"/>
                </a:cubicBezTo>
                <a:lnTo>
                  <a:pt x="345459" y="810479"/>
                </a:lnTo>
                <a:cubicBezTo>
                  <a:pt x="345459" y="842100"/>
                  <a:pt x="327918" y="861376"/>
                  <a:pt x="296294" y="861376"/>
                </a:cubicBezTo>
                <a:lnTo>
                  <a:pt x="197963" y="861376"/>
                </a:lnTo>
                <a:cubicBezTo>
                  <a:pt x="166342" y="861376"/>
                  <a:pt x="147063" y="842100"/>
                  <a:pt x="147063" y="810479"/>
                </a:cubicBezTo>
                <a:lnTo>
                  <a:pt x="147063" y="786003"/>
                </a:lnTo>
                <a:cubicBezTo>
                  <a:pt x="147063" y="668397"/>
                  <a:pt x="153994" y="638722"/>
                  <a:pt x="218971" y="566599"/>
                </a:cubicBezTo>
                <a:lnTo>
                  <a:pt x="315570" y="456138"/>
                </a:lnTo>
                <a:cubicBezTo>
                  <a:pt x="369934" y="392893"/>
                  <a:pt x="380547" y="363222"/>
                  <a:pt x="380547" y="298244"/>
                </a:cubicBezTo>
                <a:lnTo>
                  <a:pt x="380547" y="271819"/>
                </a:lnTo>
                <a:cubicBezTo>
                  <a:pt x="380547" y="205109"/>
                  <a:pt x="347194" y="173488"/>
                  <a:pt x="236734" y="173488"/>
                </a:cubicBezTo>
                <a:cubicBezTo>
                  <a:pt x="126273" y="173488"/>
                  <a:pt x="113925" y="185833"/>
                  <a:pt x="54365" y="199914"/>
                </a:cubicBezTo>
                <a:cubicBezTo>
                  <a:pt x="21008" y="208792"/>
                  <a:pt x="0" y="191033"/>
                  <a:pt x="0" y="155944"/>
                </a:cubicBezTo>
                <a:lnTo>
                  <a:pt x="0" y="78840"/>
                </a:lnTo>
                <a:cubicBezTo>
                  <a:pt x="0" y="48951"/>
                  <a:pt x="21008" y="29675"/>
                  <a:pt x="61510" y="22744"/>
                </a:cubicBezTo>
                <a:cubicBezTo>
                  <a:pt x="131687" y="8663"/>
                  <a:pt x="205327" y="0"/>
                  <a:pt x="259692" y="0"/>
                </a:cubicBezTo>
                <a:close/>
              </a:path>
            </a:pathLst>
          </a:custGeom>
          <a:solidFill>
            <a:srgbClr val="DEC628"/>
          </a:solidFill>
        </p:spPr>
        <p:txBody>
          <a:bodyPr wrap="square" lIns="0" tIns="0" rIns="0" bIns="0">
            <a:noAutofit/>
          </a:bodyPr>
          <a:lstStyle>
            <a:lvl1pPr marL="0" indent="0">
              <a:buNone/>
              <a:defRPr b="0" i="0">
                <a:noFill/>
                <a:latin typeface="Aptos"/>
              </a:defRPr>
            </a:lvl1pPr>
          </a:lstStyle>
          <a:p>
            <a:pPr lvl="0">
              <a:defRPr/>
            </a:pPr>
            <a:endParaRPr lang="de-DE"/>
          </a:p>
        </p:txBody>
      </p:sp>
      <p:sp>
        <p:nvSpPr>
          <p:cNvPr id="4" name="Textplatzhalter 11"/>
          <p:cNvSpPr>
            <a:spLocks noGrp="1"/>
          </p:cNvSpPr>
          <p:nvPr>
            <p:ph type="body" sz="quarter" idx="15"/>
          </p:nvPr>
        </p:nvSpPr>
        <p:spPr bwMode="auto">
          <a:xfrm>
            <a:off x="5353468" y="5141071"/>
            <a:ext cx="381024" cy="806400"/>
          </a:xfrm>
          <a:custGeom>
            <a:avLst/>
            <a:gdLst>
              <a:gd name="connsiteX0" fmla="*/ 248860 w 586093"/>
              <a:gd name="connsiteY0" fmla="*/ 982450 h 1240410"/>
              <a:gd name="connsiteX1" fmla="*/ 373401 w 586093"/>
              <a:gd name="connsiteY1" fmla="*/ 1089447 h 1240410"/>
              <a:gd name="connsiteX2" fmla="*/ 373401 w 586093"/>
              <a:gd name="connsiteY2" fmla="*/ 1135148 h 1240410"/>
              <a:gd name="connsiteX3" fmla="*/ 248860 w 586093"/>
              <a:gd name="connsiteY3" fmla="*/ 1240410 h 1240410"/>
              <a:gd name="connsiteX4" fmla="*/ 126055 w 586093"/>
              <a:gd name="connsiteY4" fmla="*/ 1135148 h 1240410"/>
              <a:gd name="connsiteX5" fmla="*/ 126055 w 586093"/>
              <a:gd name="connsiteY5" fmla="*/ 1089447 h 1240410"/>
              <a:gd name="connsiteX6" fmla="*/ 248860 w 586093"/>
              <a:gd name="connsiteY6" fmla="*/ 982450 h 1240410"/>
              <a:gd name="connsiteX7" fmla="*/ 259692 w 586093"/>
              <a:gd name="connsiteY7" fmla="*/ 0 h 1240410"/>
              <a:gd name="connsiteX8" fmla="*/ 586093 w 586093"/>
              <a:gd name="connsiteY8" fmla="*/ 259692 h 1240410"/>
              <a:gd name="connsiteX9" fmla="*/ 585874 w 586093"/>
              <a:gd name="connsiteY9" fmla="*/ 259474 h 1240410"/>
              <a:gd name="connsiteX10" fmla="*/ 585874 w 586093"/>
              <a:gd name="connsiteY10" fmla="*/ 292830 h 1240410"/>
              <a:gd name="connsiteX11" fmla="*/ 447257 w 586093"/>
              <a:gd name="connsiteY11" fmla="*/ 589342 h 1240410"/>
              <a:gd name="connsiteX12" fmla="*/ 389428 w 586093"/>
              <a:gd name="connsiteY12" fmla="*/ 652585 h 1240410"/>
              <a:gd name="connsiteX13" fmla="*/ 345459 w 586093"/>
              <a:gd name="connsiteY13" fmla="*/ 768459 h 1240410"/>
              <a:gd name="connsiteX14" fmla="*/ 345459 w 586093"/>
              <a:gd name="connsiteY14" fmla="*/ 810479 h 1240410"/>
              <a:gd name="connsiteX15" fmla="*/ 296294 w 586093"/>
              <a:gd name="connsiteY15" fmla="*/ 861376 h 1240410"/>
              <a:gd name="connsiteX16" fmla="*/ 197963 w 586093"/>
              <a:gd name="connsiteY16" fmla="*/ 861376 h 1240410"/>
              <a:gd name="connsiteX17" fmla="*/ 147063 w 586093"/>
              <a:gd name="connsiteY17" fmla="*/ 810479 h 1240410"/>
              <a:gd name="connsiteX18" fmla="*/ 147063 w 586093"/>
              <a:gd name="connsiteY18" fmla="*/ 786003 h 1240410"/>
              <a:gd name="connsiteX19" fmla="*/ 218971 w 586093"/>
              <a:gd name="connsiteY19" fmla="*/ 566599 h 1240410"/>
              <a:gd name="connsiteX20" fmla="*/ 315570 w 586093"/>
              <a:gd name="connsiteY20" fmla="*/ 456138 h 1240410"/>
              <a:gd name="connsiteX21" fmla="*/ 380547 w 586093"/>
              <a:gd name="connsiteY21" fmla="*/ 298244 h 1240410"/>
              <a:gd name="connsiteX22" fmla="*/ 380547 w 586093"/>
              <a:gd name="connsiteY22" fmla="*/ 271819 h 1240410"/>
              <a:gd name="connsiteX23" fmla="*/ 236734 w 586093"/>
              <a:gd name="connsiteY23" fmla="*/ 173488 h 1240410"/>
              <a:gd name="connsiteX24" fmla="*/ 54365 w 586093"/>
              <a:gd name="connsiteY24" fmla="*/ 199914 h 1240410"/>
              <a:gd name="connsiteX25" fmla="*/ 0 w 586093"/>
              <a:gd name="connsiteY25" fmla="*/ 155944 h 1240410"/>
              <a:gd name="connsiteX26" fmla="*/ 0 w 586093"/>
              <a:gd name="connsiteY26" fmla="*/ 78840 h 1240410"/>
              <a:gd name="connsiteX27" fmla="*/ 61510 w 586093"/>
              <a:gd name="connsiteY27" fmla="*/ 22744 h 1240410"/>
              <a:gd name="connsiteX28" fmla="*/ 259692 w 586093"/>
              <a:gd name="connsiteY28" fmla="*/ 0 h 12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86093" h="1240410" extrusionOk="0">
                <a:moveTo>
                  <a:pt x="248860" y="982450"/>
                </a:moveTo>
                <a:cubicBezTo>
                  <a:pt x="327700" y="982450"/>
                  <a:pt x="373401" y="1019270"/>
                  <a:pt x="373401" y="1089447"/>
                </a:cubicBezTo>
                <a:lnTo>
                  <a:pt x="373401" y="1135148"/>
                </a:lnTo>
                <a:cubicBezTo>
                  <a:pt x="373401" y="1201857"/>
                  <a:pt x="329432" y="1240410"/>
                  <a:pt x="248860" y="1240410"/>
                </a:cubicBezTo>
                <a:cubicBezTo>
                  <a:pt x="168289" y="1240410"/>
                  <a:pt x="126055" y="1201857"/>
                  <a:pt x="126055" y="1135148"/>
                </a:cubicBezTo>
                <a:lnTo>
                  <a:pt x="126055" y="1089447"/>
                </a:lnTo>
                <a:cubicBezTo>
                  <a:pt x="126055" y="1019270"/>
                  <a:pt x="170024" y="982450"/>
                  <a:pt x="248860" y="982450"/>
                </a:cubicBezTo>
                <a:close/>
                <a:moveTo>
                  <a:pt x="259692" y="0"/>
                </a:moveTo>
                <a:cubicBezTo>
                  <a:pt x="491226" y="0"/>
                  <a:pt x="586093" y="89453"/>
                  <a:pt x="586093" y="259692"/>
                </a:cubicBezTo>
                <a:lnTo>
                  <a:pt x="585874" y="259474"/>
                </a:lnTo>
                <a:lnTo>
                  <a:pt x="585874" y="292830"/>
                </a:lnTo>
                <a:cubicBezTo>
                  <a:pt x="585874" y="396360"/>
                  <a:pt x="549054" y="482345"/>
                  <a:pt x="447257" y="589342"/>
                </a:cubicBezTo>
                <a:lnTo>
                  <a:pt x="389428" y="652585"/>
                </a:lnTo>
                <a:cubicBezTo>
                  <a:pt x="354340" y="689405"/>
                  <a:pt x="345459" y="708681"/>
                  <a:pt x="345459" y="768459"/>
                </a:cubicBezTo>
                <a:lnTo>
                  <a:pt x="345459" y="810479"/>
                </a:lnTo>
                <a:cubicBezTo>
                  <a:pt x="345459" y="842100"/>
                  <a:pt x="327918" y="861376"/>
                  <a:pt x="296294" y="861376"/>
                </a:cubicBezTo>
                <a:lnTo>
                  <a:pt x="197963" y="861376"/>
                </a:lnTo>
                <a:cubicBezTo>
                  <a:pt x="166342" y="861376"/>
                  <a:pt x="147063" y="842100"/>
                  <a:pt x="147063" y="810479"/>
                </a:cubicBezTo>
                <a:lnTo>
                  <a:pt x="147063" y="786003"/>
                </a:lnTo>
                <a:cubicBezTo>
                  <a:pt x="147063" y="668397"/>
                  <a:pt x="153994" y="638722"/>
                  <a:pt x="218971" y="566599"/>
                </a:cubicBezTo>
                <a:lnTo>
                  <a:pt x="315570" y="456138"/>
                </a:lnTo>
                <a:cubicBezTo>
                  <a:pt x="369934" y="392893"/>
                  <a:pt x="380547" y="363222"/>
                  <a:pt x="380547" y="298244"/>
                </a:cubicBezTo>
                <a:lnTo>
                  <a:pt x="380547" y="271819"/>
                </a:lnTo>
                <a:cubicBezTo>
                  <a:pt x="380547" y="205109"/>
                  <a:pt x="347194" y="173488"/>
                  <a:pt x="236734" y="173488"/>
                </a:cubicBezTo>
                <a:cubicBezTo>
                  <a:pt x="126273" y="173488"/>
                  <a:pt x="113925" y="185833"/>
                  <a:pt x="54365" y="199914"/>
                </a:cubicBezTo>
                <a:cubicBezTo>
                  <a:pt x="21008" y="208792"/>
                  <a:pt x="0" y="191033"/>
                  <a:pt x="0" y="155944"/>
                </a:cubicBezTo>
                <a:lnTo>
                  <a:pt x="0" y="78840"/>
                </a:lnTo>
                <a:cubicBezTo>
                  <a:pt x="0" y="48951"/>
                  <a:pt x="21008" y="29675"/>
                  <a:pt x="61510" y="22744"/>
                </a:cubicBezTo>
                <a:cubicBezTo>
                  <a:pt x="131687" y="8663"/>
                  <a:pt x="205327" y="0"/>
                  <a:pt x="259692" y="0"/>
                </a:cubicBezTo>
                <a:close/>
              </a:path>
            </a:pathLst>
          </a:custGeom>
          <a:solidFill>
            <a:srgbClr val="E8DC7B"/>
          </a:solidFill>
        </p:spPr>
        <p:txBody>
          <a:bodyPr wrap="square" lIns="0" tIns="0" rIns="0" bIns="0">
            <a:noAutofit/>
          </a:bodyPr>
          <a:lstStyle>
            <a:lvl1pPr marL="0" indent="0">
              <a:buNone/>
              <a:defRPr b="0" i="0">
                <a:noFill/>
                <a:latin typeface="Aptos"/>
              </a:defRPr>
            </a:lvl1pPr>
          </a:lstStyle>
          <a:p>
            <a:pPr lvl="0">
              <a:defRPr/>
            </a:pPr>
            <a:endParaRPr lang="de-DE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Glühbirne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8" name="Textplatzhalter 71"/>
          <p:cNvSpPr>
            <a:spLocks noGrp="1"/>
          </p:cNvSpPr>
          <p:nvPr>
            <p:ph type="body" sz="quarter" idx="18" hasCustomPrompt="1"/>
          </p:nvPr>
        </p:nvSpPr>
        <p:spPr bwMode="auto">
          <a:xfrm>
            <a:off x="546629" y="2906464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1" name="Freihandform: Form 20"/>
          <p:cNvSpPr/>
          <p:nvPr/>
        </p:nvSpPr>
        <p:spPr bwMode="auto">
          <a:xfrm>
            <a:off x="6127731" y="5994990"/>
            <a:ext cx="585985" cy="863010"/>
          </a:xfrm>
          <a:custGeom>
            <a:avLst/>
            <a:gdLst>
              <a:gd name="connsiteX0" fmla="*/ 0 w 585985"/>
              <a:gd name="connsiteY0" fmla="*/ 0 h 863010"/>
              <a:gd name="connsiteX1" fmla="*/ 430018 w 585985"/>
              <a:gd name="connsiteY1" fmla="*/ 0 h 863010"/>
              <a:gd name="connsiteX2" fmla="*/ 436292 w 585985"/>
              <a:gd name="connsiteY2" fmla="*/ 0 h 863010"/>
              <a:gd name="connsiteX3" fmla="*/ 445615 w 585985"/>
              <a:gd name="connsiteY3" fmla="*/ 0 h 863010"/>
              <a:gd name="connsiteX4" fmla="*/ 451889 w 585985"/>
              <a:gd name="connsiteY4" fmla="*/ 0 h 863010"/>
              <a:gd name="connsiteX5" fmla="*/ 461211 w 585985"/>
              <a:gd name="connsiteY5" fmla="*/ 3168 h 863010"/>
              <a:gd name="connsiteX6" fmla="*/ 467486 w 585985"/>
              <a:gd name="connsiteY6" fmla="*/ 3168 h 863010"/>
              <a:gd name="connsiteX7" fmla="*/ 476808 w 585985"/>
              <a:gd name="connsiteY7" fmla="*/ 6275 h 863010"/>
              <a:gd name="connsiteX8" fmla="*/ 483083 w 585985"/>
              <a:gd name="connsiteY8" fmla="*/ 9382 h 863010"/>
              <a:gd name="connsiteX9" fmla="*/ 489297 w 585985"/>
              <a:gd name="connsiteY9" fmla="*/ 9382 h 863010"/>
              <a:gd name="connsiteX10" fmla="*/ 498679 w 585985"/>
              <a:gd name="connsiteY10" fmla="*/ 12490 h 863010"/>
              <a:gd name="connsiteX11" fmla="*/ 504894 w 585985"/>
              <a:gd name="connsiteY11" fmla="*/ 15597 h 863010"/>
              <a:gd name="connsiteX12" fmla="*/ 511109 w 585985"/>
              <a:gd name="connsiteY12" fmla="*/ 21871 h 863010"/>
              <a:gd name="connsiteX13" fmla="*/ 517384 w 585985"/>
              <a:gd name="connsiteY13" fmla="*/ 24979 h 863010"/>
              <a:gd name="connsiteX14" fmla="*/ 523598 w 585985"/>
              <a:gd name="connsiteY14" fmla="*/ 28087 h 863010"/>
              <a:gd name="connsiteX15" fmla="*/ 529873 w 585985"/>
              <a:gd name="connsiteY15" fmla="*/ 31194 h 863010"/>
              <a:gd name="connsiteX16" fmla="*/ 536087 w 585985"/>
              <a:gd name="connsiteY16" fmla="*/ 37468 h 863010"/>
              <a:gd name="connsiteX17" fmla="*/ 539195 w 585985"/>
              <a:gd name="connsiteY17" fmla="*/ 40576 h 863010"/>
              <a:gd name="connsiteX18" fmla="*/ 545469 w 585985"/>
              <a:gd name="connsiteY18" fmla="*/ 46790 h 863010"/>
              <a:gd name="connsiteX19" fmla="*/ 551684 w 585985"/>
              <a:gd name="connsiteY19" fmla="*/ 53065 h 863010"/>
              <a:gd name="connsiteX20" fmla="*/ 554792 w 585985"/>
              <a:gd name="connsiteY20" fmla="*/ 56173 h 863010"/>
              <a:gd name="connsiteX21" fmla="*/ 561066 w 585985"/>
              <a:gd name="connsiteY21" fmla="*/ 62387 h 863010"/>
              <a:gd name="connsiteX22" fmla="*/ 564174 w 585985"/>
              <a:gd name="connsiteY22" fmla="*/ 68662 h 863010"/>
              <a:gd name="connsiteX23" fmla="*/ 567281 w 585985"/>
              <a:gd name="connsiteY23" fmla="*/ 74877 h 863010"/>
              <a:gd name="connsiteX24" fmla="*/ 570388 w 585985"/>
              <a:gd name="connsiteY24" fmla="*/ 81092 h 863010"/>
              <a:gd name="connsiteX25" fmla="*/ 573556 w 585985"/>
              <a:gd name="connsiteY25" fmla="*/ 87366 h 863010"/>
              <a:gd name="connsiteX26" fmla="*/ 576663 w 585985"/>
              <a:gd name="connsiteY26" fmla="*/ 93582 h 863010"/>
              <a:gd name="connsiteX27" fmla="*/ 579771 w 585985"/>
              <a:gd name="connsiteY27" fmla="*/ 99796 h 863010"/>
              <a:gd name="connsiteX28" fmla="*/ 582877 w 585985"/>
              <a:gd name="connsiteY28" fmla="*/ 109178 h 863010"/>
              <a:gd name="connsiteX29" fmla="*/ 582877 w 585985"/>
              <a:gd name="connsiteY29" fmla="*/ 115393 h 863010"/>
              <a:gd name="connsiteX30" fmla="*/ 585985 w 585985"/>
              <a:gd name="connsiteY30" fmla="*/ 121667 h 863010"/>
              <a:gd name="connsiteX31" fmla="*/ 585985 w 585985"/>
              <a:gd name="connsiteY31" fmla="*/ 127882 h 863010"/>
              <a:gd name="connsiteX32" fmla="*/ 585985 w 585985"/>
              <a:gd name="connsiteY32" fmla="*/ 137264 h 863010"/>
              <a:gd name="connsiteX33" fmla="*/ 585985 w 585985"/>
              <a:gd name="connsiteY33" fmla="*/ 143479 h 863010"/>
              <a:gd name="connsiteX34" fmla="*/ 585985 w 585985"/>
              <a:gd name="connsiteY34" fmla="*/ 863010 h 863010"/>
              <a:gd name="connsiteX35" fmla="*/ 4157 w 585985"/>
              <a:gd name="connsiteY35" fmla="*/ 863010 h 86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85985" h="863010" extrusionOk="0">
                <a:moveTo>
                  <a:pt x="0" y="0"/>
                </a:moveTo>
                <a:lnTo>
                  <a:pt x="430018" y="0"/>
                </a:lnTo>
                <a:lnTo>
                  <a:pt x="436292" y="0"/>
                </a:lnTo>
                <a:lnTo>
                  <a:pt x="445615" y="0"/>
                </a:lnTo>
                <a:lnTo>
                  <a:pt x="451889" y="0"/>
                </a:lnTo>
                <a:lnTo>
                  <a:pt x="461211" y="3168"/>
                </a:lnTo>
                <a:lnTo>
                  <a:pt x="467486" y="3168"/>
                </a:lnTo>
                <a:lnTo>
                  <a:pt x="476808" y="6275"/>
                </a:lnTo>
                <a:lnTo>
                  <a:pt x="483083" y="9382"/>
                </a:lnTo>
                <a:lnTo>
                  <a:pt x="489297" y="9382"/>
                </a:lnTo>
                <a:lnTo>
                  <a:pt x="498679" y="12490"/>
                </a:lnTo>
                <a:lnTo>
                  <a:pt x="504894" y="15597"/>
                </a:lnTo>
                <a:lnTo>
                  <a:pt x="511109" y="21871"/>
                </a:lnTo>
                <a:lnTo>
                  <a:pt x="517384" y="24979"/>
                </a:lnTo>
                <a:lnTo>
                  <a:pt x="523598" y="28087"/>
                </a:lnTo>
                <a:lnTo>
                  <a:pt x="529873" y="31194"/>
                </a:lnTo>
                <a:lnTo>
                  <a:pt x="536087" y="37468"/>
                </a:lnTo>
                <a:lnTo>
                  <a:pt x="539195" y="40576"/>
                </a:lnTo>
                <a:lnTo>
                  <a:pt x="545469" y="46790"/>
                </a:lnTo>
                <a:lnTo>
                  <a:pt x="551684" y="53065"/>
                </a:lnTo>
                <a:lnTo>
                  <a:pt x="554792" y="56173"/>
                </a:lnTo>
                <a:lnTo>
                  <a:pt x="561066" y="62387"/>
                </a:lnTo>
                <a:lnTo>
                  <a:pt x="564174" y="68662"/>
                </a:lnTo>
                <a:lnTo>
                  <a:pt x="567281" y="74877"/>
                </a:lnTo>
                <a:lnTo>
                  <a:pt x="570388" y="81092"/>
                </a:lnTo>
                <a:lnTo>
                  <a:pt x="573556" y="87366"/>
                </a:lnTo>
                <a:lnTo>
                  <a:pt x="576663" y="93582"/>
                </a:lnTo>
                <a:lnTo>
                  <a:pt x="579771" y="99796"/>
                </a:lnTo>
                <a:lnTo>
                  <a:pt x="582877" y="109178"/>
                </a:lnTo>
                <a:lnTo>
                  <a:pt x="582877" y="115393"/>
                </a:lnTo>
                <a:lnTo>
                  <a:pt x="585985" y="121667"/>
                </a:lnTo>
                <a:lnTo>
                  <a:pt x="585985" y="127882"/>
                </a:lnTo>
                <a:lnTo>
                  <a:pt x="585985" y="137264"/>
                </a:lnTo>
                <a:lnTo>
                  <a:pt x="585985" y="143479"/>
                </a:lnTo>
                <a:lnTo>
                  <a:pt x="585985" y="863010"/>
                </a:lnTo>
                <a:lnTo>
                  <a:pt x="4157" y="86301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29" name="Freihandform: Form 28"/>
          <p:cNvSpPr/>
          <p:nvPr/>
        </p:nvSpPr>
        <p:spPr bwMode="auto">
          <a:xfrm>
            <a:off x="5478283" y="5994990"/>
            <a:ext cx="654766" cy="863010"/>
          </a:xfrm>
          <a:custGeom>
            <a:avLst/>
            <a:gdLst>
              <a:gd name="connsiteX0" fmla="*/ 134156 w 654766"/>
              <a:gd name="connsiteY0" fmla="*/ 0 h 863010"/>
              <a:gd name="connsiteX1" fmla="*/ 140431 w 654766"/>
              <a:gd name="connsiteY1" fmla="*/ 0 h 863010"/>
              <a:gd name="connsiteX2" fmla="*/ 149753 w 654766"/>
              <a:gd name="connsiteY2" fmla="*/ 0 h 863010"/>
              <a:gd name="connsiteX3" fmla="*/ 156029 w 654766"/>
              <a:gd name="connsiteY3" fmla="*/ 0 h 863010"/>
              <a:gd name="connsiteX4" fmla="*/ 649449 w 654766"/>
              <a:gd name="connsiteY4" fmla="*/ 0 h 863010"/>
              <a:gd name="connsiteX5" fmla="*/ 654766 w 654766"/>
              <a:gd name="connsiteY5" fmla="*/ 863010 h 863010"/>
              <a:gd name="connsiteX6" fmla="*/ 0 w 654766"/>
              <a:gd name="connsiteY6" fmla="*/ 863010 h 863010"/>
              <a:gd name="connsiteX7" fmla="*/ 0 w 654766"/>
              <a:gd name="connsiteY7" fmla="*/ 143479 h 863010"/>
              <a:gd name="connsiteX8" fmla="*/ 0 w 654766"/>
              <a:gd name="connsiteY8" fmla="*/ 137264 h 863010"/>
              <a:gd name="connsiteX9" fmla="*/ 0 w 654766"/>
              <a:gd name="connsiteY9" fmla="*/ 127882 h 863010"/>
              <a:gd name="connsiteX10" fmla="*/ 0 w 654766"/>
              <a:gd name="connsiteY10" fmla="*/ 121667 h 863010"/>
              <a:gd name="connsiteX11" fmla="*/ 3168 w 654766"/>
              <a:gd name="connsiteY11" fmla="*/ 115393 h 863010"/>
              <a:gd name="connsiteX12" fmla="*/ 3168 w 654766"/>
              <a:gd name="connsiteY12" fmla="*/ 109178 h 863010"/>
              <a:gd name="connsiteX13" fmla="*/ 6275 w 654766"/>
              <a:gd name="connsiteY13" fmla="*/ 99796 h 863010"/>
              <a:gd name="connsiteX14" fmla="*/ 9382 w 654766"/>
              <a:gd name="connsiteY14" fmla="*/ 93582 h 863010"/>
              <a:gd name="connsiteX15" fmla="*/ 12489 w 654766"/>
              <a:gd name="connsiteY15" fmla="*/ 87366 h 863010"/>
              <a:gd name="connsiteX16" fmla="*/ 15597 w 654766"/>
              <a:gd name="connsiteY16" fmla="*/ 81092 h 863010"/>
              <a:gd name="connsiteX17" fmla="*/ 18765 w 654766"/>
              <a:gd name="connsiteY17" fmla="*/ 74877 h 863010"/>
              <a:gd name="connsiteX18" fmla="*/ 21871 w 654766"/>
              <a:gd name="connsiteY18" fmla="*/ 68662 h 863010"/>
              <a:gd name="connsiteX19" fmla="*/ 28086 w 654766"/>
              <a:gd name="connsiteY19" fmla="*/ 62387 h 863010"/>
              <a:gd name="connsiteX20" fmla="*/ 31194 w 654766"/>
              <a:gd name="connsiteY20" fmla="*/ 56173 h 863010"/>
              <a:gd name="connsiteX21" fmla="*/ 34361 w 654766"/>
              <a:gd name="connsiteY21" fmla="*/ 53065 h 863010"/>
              <a:gd name="connsiteX22" fmla="*/ 40576 w 654766"/>
              <a:gd name="connsiteY22" fmla="*/ 46790 h 863010"/>
              <a:gd name="connsiteX23" fmla="*/ 46790 w 654766"/>
              <a:gd name="connsiteY23" fmla="*/ 40576 h 863010"/>
              <a:gd name="connsiteX24" fmla="*/ 49958 w 654766"/>
              <a:gd name="connsiteY24" fmla="*/ 37468 h 863010"/>
              <a:gd name="connsiteX25" fmla="*/ 56173 w 654766"/>
              <a:gd name="connsiteY25" fmla="*/ 31194 h 863010"/>
              <a:gd name="connsiteX26" fmla="*/ 62387 w 654766"/>
              <a:gd name="connsiteY26" fmla="*/ 28087 h 863010"/>
              <a:gd name="connsiteX27" fmla="*/ 68662 w 654766"/>
              <a:gd name="connsiteY27" fmla="*/ 24979 h 863010"/>
              <a:gd name="connsiteX28" fmla="*/ 74877 w 654766"/>
              <a:gd name="connsiteY28" fmla="*/ 21871 h 863010"/>
              <a:gd name="connsiteX29" fmla="*/ 81152 w 654766"/>
              <a:gd name="connsiteY29" fmla="*/ 15597 h 863010"/>
              <a:gd name="connsiteX30" fmla="*/ 90474 w 654766"/>
              <a:gd name="connsiteY30" fmla="*/ 12490 h 863010"/>
              <a:gd name="connsiteX31" fmla="*/ 96748 w 654766"/>
              <a:gd name="connsiteY31" fmla="*/ 9382 h 863010"/>
              <a:gd name="connsiteX32" fmla="*/ 102963 w 654766"/>
              <a:gd name="connsiteY32" fmla="*/ 9382 h 863010"/>
              <a:gd name="connsiteX33" fmla="*/ 109237 w 654766"/>
              <a:gd name="connsiteY33" fmla="*/ 6275 h 863010"/>
              <a:gd name="connsiteX34" fmla="*/ 118560 w 654766"/>
              <a:gd name="connsiteY34" fmla="*/ 3168 h 863010"/>
              <a:gd name="connsiteX35" fmla="*/ 124834 w 654766"/>
              <a:gd name="connsiteY35" fmla="*/ 3168 h 86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54766" h="863010" extrusionOk="0">
                <a:moveTo>
                  <a:pt x="134156" y="0"/>
                </a:moveTo>
                <a:lnTo>
                  <a:pt x="140431" y="0"/>
                </a:lnTo>
                <a:lnTo>
                  <a:pt x="149753" y="0"/>
                </a:lnTo>
                <a:lnTo>
                  <a:pt x="156029" y="0"/>
                </a:lnTo>
                <a:lnTo>
                  <a:pt x="649449" y="0"/>
                </a:lnTo>
                <a:lnTo>
                  <a:pt x="654766" y="863010"/>
                </a:lnTo>
                <a:lnTo>
                  <a:pt x="0" y="863010"/>
                </a:lnTo>
                <a:lnTo>
                  <a:pt x="0" y="143479"/>
                </a:lnTo>
                <a:lnTo>
                  <a:pt x="0" y="137264"/>
                </a:lnTo>
                <a:lnTo>
                  <a:pt x="0" y="127882"/>
                </a:lnTo>
                <a:lnTo>
                  <a:pt x="0" y="121667"/>
                </a:lnTo>
                <a:lnTo>
                  <a:pt x="3168" y="115393"/>
                </a:lnTo>
                <a:lnTo>
                  <a:pt x="3168" y="109178"/>
                </a:lnTo>
                <a:lnTo>
                  <a:pt x="6275" y="99796"/>
                </a:lnTo>
                <a:lnTo>
                  <a:pt x="9382" y="93582"/>
                </a:lnTo>
                <a:lnTo>
                  <a:pt x="12489" y="87366"/>
                </a:lnTo>
                <a:lnTo>
                  <a:pt x="15597" y="81092"/>
                </a:lnTo>
                <a:lnTo>
                  <a:pt x="18765" y="74877"/>
                </a:lnTo>
                <a:lnTo>
                  <a:pt x="21871" y="68662"/>
                </a:lnTo>
                <a:lnTo>
                  <a:pt x="28086" y="62387"/>
                </a:lnTo>
                <a:lnTo>
                  <a:pt x="31194" y="56173"/>
                </a:lnTo>
                <a:lnTo>
                  <a:pt x="34361" y="53065"/>
                </a:lnTo>
                <a:lnTo>
                  <a:pt x="40576" y="46790"/>
                </a:lnTo>
                <a:lnTo>
                  <a:pt x="46790" y="40576"/>
                </a:lnTo>
                <a:lnTo>
                  <a:pt x="49958" y="37468"/>
                </a:lnTo>
                <a:lnTo>
                  <a:pt x="56173" y="31194"/>
                </a:lnTo>
                <a:lnTo>
                  <a:pt x="62387" y="28087"/>
                </a:lnTo>
                <a:lnTo>
                  <a:pt x="68662" y="24979"/>
                </a:lnTo>
                <a:lnTo>
                  <a:pt x="74877" y="21871"/>
                </a:lnTo>
                <a:lnTo>
                  <a:pt x="81152" y="15597"/>
                </a:lnTo>
                <a:lnTo>
                  <a:pt x="90474" y="12490"/>
                </a:lnTo>
                <a:lnTo>
                  <a:pt x="96748" y="9382"/>
                </a:lnTo>
                <a:lnTo>
                  <a:pt x="102963" y="9382"/>
                </a:lnTo>
                <a:lnTo>
                  <a:pt x="109237" y="6275"/>
                </a:lnTo>
                <a:lnTo>
                  <a:pt x="118560" y="3168"/>
                </a:lnTo>
                <a:lnTo>
                  <a:pt x="124834" y="3168"/>
                </a:lnTo>
                <a:close/>
              </a:path>
            </a:pathLst>
          </a:custGeom>
          <a:solidFill>
            <a:schemeClr val="bg2">
              <a:lumMod val="90000"/>
            </a:schemeClr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5" name="Freihandform: Form 4"/>
          <p:cNvSpPr/>
          <p:nvPr/>
        </p:nvSpPr>
        <p:spPr bwMode="auto">
          <a:xfrm>
            <a:off x="4628995" y="2420077"/>
            <a:ext cx="2934010" cy="3581552"/>
          </a:xfrm>
          <a:custGeom>
            <a:avLst/>
            <a:gdLst>
              <a:gd name="connsiteX0" fmla="*/ 1145091 w 2743499"/>
              <a:gd name="connsiteY0" fmla="*/ 13427 h 3348995"/>
              <a:gd name="connsiteX1" fmla="*/ 16698 w 2743499"/>
              <a:gd name="connsiteY1" fmla="*/ 1466806 h 3348995"/>
              <a:gd name="connsiteX2" fmla="*/ 589779 w 2743499"/>
              <a:gd name="connsiteY2" fmla="*/ 2506578 h 3348995"/>
              <a:gd name="connsiteX3" fmla="*/ 743387 w 2743499"/>
              <a:gd name="connsiteY3" fmla="*/ 2949688 h 3348995"/>
              <a:gd name="connsiteX4" fmla="*/ 820219 w 2743499"/>
              <a:gd name="connsiteY4" fmla="*/ 3286463 h 3348995"/>
              <a:gd name="connsiteX5" fmla="*/ 1408946 w 2743499"/>
              <a:gd name="connsiteY5" fmla="*/ 3345582 h 3348995"/>
              <a:gd name="connsiteX6" fmla="*/ 1978171 w 2743499"/>
              <a:gd name="connsiteY6" fmla="*/ 3221477 h 3348995"/>
              <a:gd name="connsiteX7" fmla="*/ 2007730 w 2743499"/>
              <a:gd name="connsiteY7" fmla="*/ 2896548 h 3348995"/>
              <a:gd name="connsiteX8" fmla="*/ 2716650 w 2743499"/>
              <a:gd name="connsiteY8" fmla="*/ 1514078 h 3348995"/>
              <a:gd name="connsiteX9" fmla="*/ 1145091 w 2743499"/>
              <a:gd name="connsiteY9" fmla="*/ 13427 h 3348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43499" h="3348995" extrusionOk="0">
                <a:moveTo>
                  <a:pt x="1145091" y="13427"/>
                </a:moveTo>
                <a:cubicBezTo>
                  <a:pt x="453326" y="96126"/>
                  <a:pt x="-104780" y="765764"/>
                  <a:pt x="16698" y="1466806"/>
                </a:cubicBezTo>
                <a:cubicBezTo>
                  <a:pt x="102303" y="1838616"/>
                  <a:pt x="391749" y="2190981"/>
                  <a:pt x="589779" y="2506578"/>
                </a:cubicBezTo>
                <a:cubicBezTo>
                  <a:pt x="644148" y="2610175"/>
                  <a:pt x="727630" y="2834133"/>
                  <a:pt x="743387" y="2949688"/>
                </a:cubicBezTo>
                <a:cubicBezTo>
                  <a:pt x="764229" y="3050045"/>
                  <a:pt x="728188" y="3218572"/>
                  <a:pt x="820219" y="3286463"/>
                </a:cubicBezTo>
                <a:cubicBezTo>
                  <a:pt x="864195" y="3386763"/>
                  <a:pt x="1328370" y="3333121"/>
                  <a:pt x="1408946" y="3345582"/>
                </a:cubicBezTo>
                <a:cubicBezTo>
                  <a:pt x="1537744" y="3339212"/>
                  <a:pt x="1913297" y="3378326"/>
                  <a:pt x="1978171" y="3221477"/>
                </a:cubicBezTo>
                <a:cubicBezTo>
                  <a:pt x="2004881" y="3130452"/>
                  <a:pt x="2011307" y="2991485"/>
                  <a:pt x="2007730" y="2896548"/>
                </a:cubicBezTo>
                <a:cubicBezTo>
                  <a:pt x="2124738" y="2416559"/>
                  <a:pt x="2587908" y="1993174"/>
                  <a:pt x="2716650" y="1514078"/>
                </a:cubicBezTo>
                <a:cubicBezTo>
                  <a:pt x="2908254" y="563822"/>
                  <a:pt x="2042151" y="-104196"/>
                  <a:pt x="1145091" y="13427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15875" cap="rnd">
            <a:solidFill>
              <a:schemeClr val="bg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6" name="Freihandform: Form 5"/>
          <p:cNvSpPr/>
          <p:nvPr/>
        </p:nvSpPr>
        <p:spPr bwMode="auto">
          <a:xfrm>
            <a:off x="5329564" y="6075174"/>
            <a:ext cx="1532810" cy="410496"/>
          </a:xfrm>
          <a:custGeom>
            <a:avLst/>
            <a:gdLst>
              <a:gd name="connsiteX0" fmla="*/ 1432434 w 1433282"/>
              <a:gd name="connsiteY0" fmla="*/ 107015 h 383842"/>
              <a:gd name="connsiteX1" fmla="*/ 1335095 w 1433282"/>
              <a:gd name="connsiteY1" fmla="*/ 228158 h 383842"/>
              <a:gd name="connsiteX2" fmla="*/ 127356 w 1433282"/>
              <a:gd name="connsiteY2" fmla="*/ 382883 h 383842"/>
              <a:gd name="connsiteX3" fmla="*/ 2581 w 1433282"/>
              <a:gd name="connsiteY3" fmla="*/ 290182 h 383842"/>
              <a:gd name="connsiteX4" fmla="*/ 849 w 1433282"/>
              <a:gd name="connsiteY4" fmla="*/ 276828 h 383842"/>
              <a:gd name="connsiteX5" fmla="*/ 98187 w 1433282"/>
              <a:gd name="connsiteY5" fmla="*/ 155685 h 383842"/>
              <a:gd name="connsiteX6" fmla="*/ 1305927 w 1433282"/>
              <a:gd name="connsiteY6" fmla="*/ 959 h 383842"/>
              <a:gd name="connsiteX7" fmla="*/ 1430702 w 1433282"/>
              <a:gd name="connsiteY7" fmla="*/ 93660 h 383842"/>
              <a:gd name="connsiteX8" fmla="*/ 1432434 w 1433282"/>
              <a:gd name="connsiteY8" fmla="*/ 107015 h 383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33282" h="383842" extrusionOk="0">
                <a:moveTo>
                  <a:pt x="1432434" y="107015"/>
                </a:moveTo>
                <a:cubicBezTo>
                  <a:pt x="1439977" y="166078"/>
                  <a:pt x="1396393" y="220279"/>
                  <a:pt x="1335095" y="228158"/>
                </a:cubicBezTo>
                <a:lnTo>
                  <a:pt x="127356" y="382883"/>
                </a:lnTo>
                <a:cubicBezTo>
                  <a:pt x="66002" y="390762"/>
                  <a:pt x="10180" y="349245"/>
                  <a:pt x="2581" y="290182"/>
                </a:cubicBezTo>
                <a:lnTo>
                  <a:pt x="849" y="276828"/>
                </a:lnTo>
                <a:cubicBezTo>
                  <a:pt x="-6695" y="217765"/>
                  <a:pt x="36890" y="163563"/>
                  <a:pt x="98187" y="155685"/>
                </a:cubicBezTo>
                <a:lnTo>
                  <a:pt x="1305927" y="959"/>
                </a:lnTo>
                <a:cubicBezTo>
                  <a:pt x="1367281" y="-6920"/>
                  <a:pt x="1423102" y="34598"/>
                  <a:pt x="1430702" y="93660"/>
                </a:cubicBezTo>
                <a:lnTo>
                  <a:pt x="1432434" y="10701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5875" cap="rnd">
            <a:solidFill>
              <a:schemeClr val="bg1">
                <a:lumMod val="6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7" name="Freihandform: Form 6"/>
          <p:cNvSpPr/>
          <p:nvPr/>
        </p:nvSpPr>
        <p:spPr bwMode="auto">
          <a:xfrm>
            <a:off x="5329564" y="6359921"/>
            <a:ext cx="1532810" cy="410496"/>
          </a:xfrm>
          <a:custGeom>
            <a:avLst/>
            <a:gdLst>
              <a:gd name="connsiteX0" fmla="*/ 1432434 w 1433282"/>
              <a:gd name="connsiteY0" fmla="*/ 107015 h 383842"/>
              <a:gd name="connsiteX1" fmla="*/ 1335095 w 1433282"/>
              <a:gd name="connsiteY1" fmla="*/ 228158 h 383842"/>
              <a:gd name="connsiteX2" fmla="*/ 127356 w 1433282"/>
              <a:gd name="connsiteY2" fmla="*/ 382884 h 383842"/>
              <a:gd name="connsiteX3" fmla="*/ 2581 w 1433282"/>
              <a:gd name="connsiteY3" fmla="*/ 290182 h 383842"/>
              <a:gd name="connsiteX4" fmla="*/ 849 w 1433282"/>
              <a:gd name="connsiteY4" fmla="*/ 276828 h 383842"/>
              <a:gd name="connsiteX5" fmla="*/ 98187 w 1433282"/>
              <a:gd name="connsiteY5" fmla="*/ 155685 h 383842"/>
              <a:gd name="connsiteX6" fmla="*/ 1305927 w 1433282"/>
              <a:gd name="connsiteY6" fmla="*/ 959 h 383842"/>
              <a:gd name="connsiteX7" fmla="*/ 1430702 w 1433282"/>
              <a:gd name="connsiteY7" fmla="*/ 93661 h 383842"/>
              <a:gd name="connsiteX8" fmla="*/ 1432434 w 1433282"/>
              <a:gd name="connsiteY8" fmla="*/ 107015 h 383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33282" h="383842" extrusionOk="0">
                <a:moveTo>
                  <a:pt x="1432434" y="107015"/>
                </a:moveTo>
                <a:cubicBezTo>
                  <a:pt x="1439977" y="166078"/>
                  <a:pt x="1396393" y="220279"/>
                  <a:pt x="1335095" y="228158"/>
                </a:cubicBezTo>
                <a:lnTo>
                  <a:pt x="127356" y="382884"/>
                </a:lnTo>
                <a:cubicBezTo>
                  <a:pt x="66002" y="390762"/>
                  <a:pt x="10180" y="349245"/>
                  <a:pt x="2581" y="290182"/>
                </a:cubicBezTo>
                <a:lnTo>
                  <a:pt x="849" y="276828"/>
                </a:lnTo>
                <a:cubicBezTo>
                  <a:pt x="-6695" y="217765"/>
                  <a:pt x="36890" y="163564"/>
                  <a:pt x="98187" y="155685"/>
                </a:cubicBezTo>
                <a:lnTo>
                  <a:pt x="1305927" y="959"/>
                </a:lnTo>
                <a:cubicBezTo>
                  <a:pt x="1367281" y="-6919"/>
                  <a:pt x="1423102" y="34598"/>
                  <a:pt x="1430702" y="93661"/>
                </a:cubicBezTo>
                <a:lnTo>
                  <a:pt x="1432434" y="10701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5875" cap="rnd">
            <a:solidFill>
              <a:schemeClr val="bg1">
                <a:lumMod val="6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37" name="Freihandform: Form 36"/>
          <p:cNvSpPr/>
          <p:nvPr/>
        </p:nvSpPr>
        <p:spPr bwMode="auto">
          <a:xfrm>
            <a:off x="5353554" y="6644668"/>
            <a:ext cx="1508820" cy="213333"/>
          </a:xfrm>
          <a:custGeom>
            <a:avLst/>
            <a:gdLst>
              <a:gd name="connsiteX0" fmla="*/ 1372622 w 1508820"/>
              <a:gd name="connsiteY0" fmla="*/ 1026 h 213333"/>
              <a:gd name="connsiteX1" fmla="*/ 1506061 w 1508820"/>
              <a:gd name="connsiteY1" fmla="*/ 100165 h 213333"/>
              <a:gd name="connsiteX2" fmla="*/ 1507913 w 1508820"/>
              <a:gd name="connsiteY2" fmla="*/ 114446 h 213333"/>
              <a:gd name="connsiteX3" fmla="*/ 1483472 w 1508820"/>
              <a:gd name="connsiteY3" fmla="*/ 199751 h 213333"/>
              <a:gd name="connsiteX4" fmla="*/ 1467452 w 1508820"/>
              <a:gd name="connsiteY4" fmla="*/ 213333 h 213333"/>
              <a:gd name="connsiteX5" fmla="*/ 0 w 1508820"/>
              <a:gd name="connsiteY5" fmla="*/ 213333 h 213333"/>
              <a:gd name="connsiteX6" fmla="*/ 1359 w 1508820"/>
              <a:gd name="connsiteY6" fmla="*/ 210746 h 213333"/>
              <a:gd name="connsiteX7" fmla="*/ 81015 w 1508820"/>
              <a:gd name="connsiteY7" fmla="*/ 166496 h 21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08820" h="213333" extrusionOk="0">
                <a:moveTo>
                  <a:pt x="1372622" y="1026"/>
                </a:moveTo>
                <a:cubicBezTo>
                  <a:pt x="1438236" y="-7400"/>
                  <a:pt x="1497933" y="37001"/>
                  <a:pt x="1506061" y="100165"/>
                </a:cubicBezTo>
                <a:lnTo>
                  <a:pt x="1507913" y="114446"/>
                </a:lnTo>
                <a:cubicBezTo>
                  <a:pt x="1511947" y="146029"/>
                  <a:pt x="1502311" y="176311"/>
                  <a:pt x="1483472" y="199751"/>
                </a:cubicBezTo>
                <a:lnTo>
                  <a:pt x="1467452" y="213333"/>
                </a:lnTo>
                <a:lnTo>
                  <a:pt x="0" y="213333"/>
                </a:lnTo>
                <a:lnTo>
                  <a:pt x="1359" y="210746"/>
                </a:lnTo>
                <a:cubicBezTo>
                  <a:pt x="20197" y="187306"/>
                  <a:pt x="48239" y="170709"/>
                  <a:pt x="81015" y="166496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15875" cap="rnd">
            <a:solidFill>
              <a:schemeClr val="bg1">
                <a:lumMod val="65000"/>
              </a:schemeClr>
            </a:solidFill>
            <a:prstDash val="solid"/>
            <a:round/>
          </a:ln>
        </p:spPr>
        <p:txBody>
          <a:bodyPr wrap="square" rtlCol="0" anchor="ctr">
            <a:no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72" name="Textplatzhalter 71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4296000" y="1601496"/>
            <a:ext cx="3600000" cy="307777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set </a:t>
            </a:r>
            <a:endParaRPr/>
          </a:p>
        </p:txBody>
      </p:sp>
      <p:sp>
        <p:nvSpPr>
          <p:cNvPr id="73" name="Textplatzhalter 71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8262815" y="2906464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5" name="Textplatzhalter 71"/>
          <p:cNvSpPr>
            <a:spLocks noGrp="1"/>
          </p:cNvSpPr>
          <p:nvPr>
            <p:ph type="body" sz="quarter" idx="15" hasCustomPrompt="1"/>
          </p:nvPr>
        </p:nvSpPr>
        <p:spPr bwMode="auto">
          <a:xfrm>
            <a:off x="8262815" y="4075181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6" name="Textplatzhalter 71"/>
          <p:cNvSpPr>
            <a:spLocks noGrp="1"/>
          </p:cNvSpPr>
          <p:nvPr>
            <p:ph type="body" sz="quarter" idx="16" hasCustomPrompt="1"/>
          </p:nvPr>
        </p:nvSpPr>
        <p:spPr bwMode="auto">
          <a:xfrm>
            <a:off x="7636205" y="5243899"/>
            <a:ext cx="400493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7" name="Textplatzhalter 71"/>
          <p:cNvSpPr>
            <a:spLocks noGrp="1"/>
          </p:cNvSpPr>
          <p:nvPr>
            <p:ph type="body" sz="quarter" idx="17" hasCustomPrompt="1"/>
          </p:nvPr>
        </p:nvSpPr>
        <p:spPr bwMode="auto">
          <a:xfrm>
            <a:off x="550862" y="4075181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9" name="Textplatzhalter 71"/>
          <p:cNvSpPr>
            <a:spLocks noGrp="1"/>
          </p:cNvSpPr>
          <p:nvPr>
            <p:ph type="body" sz="quarter" idx="19" hasCustomPrompt="1"/>
          </p:nvPr>
        </p:nvSpPr>
        <p:spPr bwMode="auto">
          <a:xfrm>
            <a:off x="554327" y="5243899"/>
            <a:ext cx="4000625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Text (eine Spalte)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559644" y="1606812"/>
            <a:ext cx="11081494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Text (zwei Spalten)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559644" y="1606812"/>
            <a:ext cx="5356356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4" name="Textplatzhalter 2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6284782" y="1606812"/>
            <a:ext cx="5356356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1_Titel + Text (zwei Spalten)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559644" y="1606812"/>
            <a:ext cx="3326555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4" name="Textplatzhalter 2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4354790" y="1606811"/>
            <a:ext cx="3326555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2" name="Textplatzhalter 2"/>
          <p:cNvSpPr>
            <a:spLocks noGrp="1"/>
          </p:cNvSpPr>
          <p:nvPr>
            <p:ph type="body" sz="quarter" idx="15" hasCustomPrompt="1"/>
          </p:nvPr>
        </p:nvSpPr>
        <p:spPr bwMode="auto">
          <a:xfrm>
            <a:off x="8149936" y="1606811"/>
            <a:ext cx="3482420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Text + Diagramm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6276000" y="1671122"/>
            <a:ext cx="5365138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16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16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16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5" name="Diagrammplatzhalter 4"/>
          <p:cNvSpPr>
            <a:spLocks noGrp="1"/>
          </p:cNvSpPr>
          <p:nvPr>
            <p:ph type="chart" sz="quarter" idx="14" hasCustomPrompt="1"/>
          </p:nvPr>
        </p:nvSpPr>
        <p:spPr bwMode="auto">
          <a:xfrm>
            <a:off x="556180" y="1665288"/>
            <a:ext cx="5359820" cy="46434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 sz="16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>
              <a:defRPr/>
            </a:pPr>
            <a:r>
              <a:rPr lang="de-DE"/>
              <a:t>Diagramm hier einfügen</a:t>
            </a:r>
            <a:endParaRPr/>
          </a:p>
        </p:txBody>
      </p:sp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leer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4" name="Bildplatzhalter 3"/>
          <p:cNvSpPr>
            <a:spLocks noGrp="1"/>
          </p:cNvSpPr>
          <p:nvPr>
            <p:ph type="pic" sz="quarter" idx="10"/>
          </p:nvPr>
        </p:nvSpPr>
        <p:spPr bwMode="auto">
          <a:xfrm>
            <a:off x="7327557" y="-1"/>
            <a:ext cx="4864443" cy="627462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2" name="Textplatzhalter 7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560513" y="1509553"/>
            <a:ext cx="6203969" cy="4765069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5" name="Textplatzhalter 17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556036" y="515519"/>
            <a:ext cx="6770908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6" name="Textplatzhalter 19"/>
          <p:cNvSpPr>
            <a:spLocks noGrp="1"/>
          </p:cNvSpPr>
          <p:nvPr>
            <p:ph type="body" sz="quarter" idx="11" hasCustomPrompt="1"/>
          </p:nvPr>
        </p:nvSpPr>
        <p:spPr bwMode="auto">
          <a:xfrm>
            <a:off x="544293" y="778589"/>
            <a:ext cx="6770907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nur Titel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Grafik + Inhalt_01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" name="Inhaltsplatzhalter 5"/>
          <p:cNvSpPr>
            <a:spLocks noGrp="1" noRot="1" noMove="1" noResize="1" noEditPoints="1" noAdjustHandles="1" noChangeArrowheads="1" noChangeShapeType="1"/>
          </p:cNvSpPr>
          <p:nvPr>
            <p:ph sz="quarter" idx="11" hasCustomPrompt="1"/>
          </p:nvPr>
        </p:nvSpPr>
        <p:spPr bwMode="auto">
          <a:xfrm>
            <a:off x="811358" y="1925782"/>
            <a:ext cx="6493166" cy="4122449"/>
          </a:xfrm>
          <a:prstGeom prst="roundRect">
            <a:avLst>
              <a:gd name="adj" fmla="val 2541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Inhalt hier einfügen</a:t>
            </a:r>
            <a:endParaRPr/>
          </a:p>
        </p:txBody>
      </p:sp>
      <p:sp>
        <p:nvSpPr>
          <p:cNvPr id="16" name="Textplatzhalter 17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8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11080624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4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userDrawn="1">
  <p:cSld name="Titel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8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11080624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4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25578618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Bild + IPad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80" name="Grafik 479"/>
          <p:cNvPicPr>
            <a:picLocks noChangeAspect="1"/>
          </p:cNvPicPr>
          <p:nvPr userDrawn="1"/>
        </p:nvPicPr>
        <p:blipFill>
          <a:blip r:embed="rId2"/>
          <a:stretch/>
        </p:blipFill>
        <p:spPr bwMode="auto">
          <a:xfrm flipH="1">
            <a:off x="544964" y="1665287"/>
            <a:ext cx="9541308" cy="4643437"/>
          </a:xfrm>
          <a:prstGeom prst="rect">
            <a:avLst/>
          </a:prstGeom>
        </p:spPr>
      </p:pic>
      <p:pic>
        <p:nvPicPr>
          <p:cNvPr id="21" name="Picture 22" descr="Shape, square&#10;&#10;Description automatically generated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 rot="16199998">
            <a:off x="1578359" y="610519"/>
            <a:ext cx="4675968" cy="6742760"/>
          </a:xfrm>
          <a:prstGeom prst="rect">
            <a:avLst/>
          </a:prstGeom>
        </p:spPr>
      </p:pic>
      <p:sp>
        <p:nvSpPr>
          <p:cNvPr id="7" name="Inhaltsplatzhalter 5"/>
          <p:cNvSpPr>
            <a:spLocks noGrp="1" noRot="1" noMove="1" noResize="1" noEditPoints="1" noAdjustHandles="1" noChangeArrowheads="1" noChangeShapeType="1"/>
          </p:cNvSpPr>
          <p:nvPr>
            <p:ph sz="quarter" idx="11" hasCustomPrompt="1"/>
          </p:nvPr>
        </p:nvSpPr>
        <p:spPr bwMode="auto">
          <a:xfrm>
            <a:off x="726562" y="1863144"/>
            <a:ext cx="6368400" cy="4276800"/>
          </a:xfrm>
          <a:prstGeom prst="roundRect">
            <a:avLst>
              <a:gd name="adj" fmla="val 2541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Inhalt hier einfügen</a:t>
            </a:r>
            <a:endParaRPr/>
          </a:p>
        </p:txBody>
      </p:sp>
      <p:sp>
        <p:nvSpPr>
          <p:cNvPr id="3" name="Textplatzhalter 17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4" name="Textplatzhalter 19"/>
          <p:cNvSpPr>
            <a:spLocks noGrp="1"/>
          </p:cNvSpPr>
          <p:nvPr>
            <p:ph type="body" sz="quarter" idx="12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Grafik + Inhalt _02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6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5535486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Glühbirne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8" name="Textplatzhalter 71"/>
          <p:cNvSpPr>
            <a:spLocks noGrp="1"/>
          </p:cNvSpPr>
          <p:nvPr>
            <p:ph type="body" sz="quarter" idx="18" hasCustomPrompt="1"/>
          </p:nvPr>
        </p:nvSpPr>
        <p:spPr bwMode="auto">
          <a:xfrm>
            <a:off x="546629" y="2906464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1" name="Freihandform: Form 20"/>
          <p:cNvSpPr/>
          <p:nvPr/>
        </p:nvSpPr>
        <p:spPr bwMode="auto">
          <a:xfrm>
            <a:off x="6127731" y="5994990"/>
            <a:ext cx="585985" cy="863010"/>
          </a:xfrm>
          <a:custGeom>
            <a:avLst/>
            <a:gdLst>
              <a:gd name="connsiteX0" fmla="*/ 0 w 585985"/>
              <a:gd name="connsiteY0" fmla="*/ 0 h 863010"/>
              <a:gd name="connsiteX1" fmla="*/ 430018 w 585985"/>
              <a:gd name="connsiteY1" fmla="*/ 0 h 863010"/>
              <a:gd name="connsiteX2" fmla="*/ 436292 w 585985"/>
              <a:gd name="connsiteY2" fmla="*/ 0 h 863010"/>
              <a:gd name="connsiteX3" fmla="*/ 445615 w 585985"/>
              <a:gd name="connsiteY3" fmla="*/ 0 h 863010"/>
              <a:gd name="connsiteX4" fmla="*/ 451889 w 585985"/>
              <a:gd name="connsiteY4" fmla="*/ 0 h 863010"/>
              <a:gd name="connsiteX5" fmla="*/ 461211 w 585985"/>
              <a:gd name="connsiteY5" fmla="*/ 3168 h 863010"/>
              <a:gd name="connsiteX6" fmla="*/ 467486 w 585985"/>
              <a:gd name="connsiteY6" fmla="*/ 3168 h 863010"/>
              <a:gd name="connsiteX7" fmla="*/ 476808 w 585985"/>
              <a:gd name="connsiteY7" fmla="*/ 6275 h 863010"/>
              <a:gd name="connsiteX8" fmla="*/ 483083 w 585985"/>
              <a:gd name="connsiteY8" fmla="*/ 9382 h 863010"/>
              <a:gd name="connsiteX9" fmla="*/ 489297 w 585985"/>
              <a:gd name="connsiteY9" fmla="*/ 9382 h 863010"/>
              <a:gd name="connsiteX10" fmla="*/ 498679 w 585985"/>
              <a:gd name="connsiteY10" fmla="*/ 12490 h 863010"/>
              <a:gd name="connsiteX11" fmla="*/ 504894 w 585985"/>
              <a:gd name="connsiteY11" fmla="*/ 15597 h 863010"/>
              <a:gd name="connsiteX12" fmla="*/ 511109 w 585985"/>
              <a:gd name="connsiteY12" fmla="*/ 21871 h 863010"/>
              <a:gd name="connsiteX13" fmla="*/ 517384 w 585985"/>
              <a:gd name="connsiteY13" fmla="*/ 24979 h 863010"/>
              <a:gd name="connsiteX14" fmla="*/ 523598 w 585985"/>
              <a:gd name="connsiteY14" fmla="*/ 28087 h 863010"/>
              <a:gd name="connsiteX15" fmla="*/ 529873 w 585985"/>
              <a:gd name="connsiteY15" fmla="*/ 31194 h 863010"/>
              <a:gd name="connsiteX16" fmla="*/ 536087 w 585985"/>
              <a:gd name="connsiteY16" fmla="*/ 37468 h 863010"/>
              <a:gd name="connsiteX17" fmla="*/ 539195 w 585985"/>
              <a:gd name="connsiteY17" fmla="*/ 40576 h 863010"/>
              <a:gd name="connsiteX18" fmla="*/ 545469 w 585985"/>
              <a:gd name="connsiteY18" fmla="*/ 46790 h 863010"/>
              <a:gd name="connsiteX19" fmla="*/ 551684 w 585985"/>
              <a:gd name="connsiteY19" fmla="*/ 53065 h 863010"/>
              <a:gd name="connsiteX20" fmla="*/ 554792 w 585985"/>
              <a:gd name="connsiteY20" fmla="*/ 56173 h 863010"/>
              <a:gd name="connsiteX21" fmla="*/ 561066 w 585985"/>
              <a:gd name="connsiteY21" fmla="*/ 62387 h 863010"/>
              <a:gd name="connsiteX22" fmla="*/ 564174 w 585985"/>
              <a:gd name="connsiteY22" fmla="*/ 68662 h 863010"/>
              <a:gd name="connsiteX23" fmla="*/ 567281 w 585985"/>
              <a:gd name="connsiteY23" fmla="*/ 74877 h 863010"/>
              <a:gd name="connsiteX24" fmla="*/ 570388 w 585985"/>
              <a:gd name="connsiteY24" fmla="*/ 81092 h 863010"/>
              <a:gd name="connsiteX25" fmla="*/ 573556 w 585985"/>
              <a:gd name="connsiteY25" fmla="*/ 87366 h 863010"/>
              <a:gd name="connsiteX26" fmla="*/ 576663 w 585985"/>
              <a:gd name="connsiteY26" fmla="*/ 93582 h 863010"/>
              <a:gd name="connsiteX27" fmla="*/ 579771 w 585985"/>
              <a:gd name="connsiteY27" fmla="*/ 99796 h 863010"/>
              <a:gd name="connsiteX28" fmla="*/ 582877 w 585985"/>
              <a:gd name="connsiteY28" fmla="*/ 109178 h 863010"/>
              <a:gd name="connsiteX29" fmla="*/ 582877 w 585985"/>
              <a:gd name="connsiteY29" fmla="*/ 115393 h 863010"/>
              <a:gd name="connsiteX30" fmla="*/ 585985 w 585985"/>
              <a:gd name="connsiteY30" fmla="*/ 121667 h 863010"/>
              <a:gd name="connsiteX31" fmla="*/ 585985 w 585985"/>
              <a:gd name="connsiteY31" fmla="*/ 127882 h 863010"/>
              <a:gd name="connsiteX32" fmla="*/ 585985 w 585985"/>
              <a:gd name="connsiteY32" fmla="*/ 137264 h 863010"/>
              <a:gd name="connsiteX33" fmla="*/ 585985 w 585985"/>
              <a:gd name="connsiteY33" fmla="*/ 143479 h 863010"/>
              <a:gd name="connsiteX34" fmla="*/ 585985 w 585985"/>
              <a:gd name="connsiteY34" fmla="*/ 863010 h 863010"/>
              <a:gd name="connsiteX35" fmla="*/ 4157 w 585985"/>
              <a:gd name="connsiteY35" fmla="*/ 863010 h 86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85985" h="863010" extrusionOk="0">
                <a:moveTo>
                  <a:pt x="0" y="0"/>
                </a:moveTo>
                <a:lnTo>
                  <a:pt x="430018" y="0"/>
                </a:lnTo>
                <a:lnTo>
                  <a:pt x="436292" y="0"/>
                </a:lnTo>
                <a:lnTo>
                  <a:pt x="445615" y="0"/>
                </a:lnTo>
                <a:lnTo>
                  <a:pt x="451889" y="0"/>
                </a:lnTo>
                <a:lnTo>
                  <a:pt x="461211" y="3168"/>
                </a:lnTo>
                <a:lnTo>
                  <a:pt x="467486" y="3168"/>
                </a:lnTo>
                <a:lnTo>
                  <a:pt x="476808" y="6275"/>
                </a:lnTo>
                <a:lnTo>
                  <a:pt x="483083" y="9382"/>
                </a:lnTo>
                <a:lnTo>
                  <a:pt x="489297" y="9382"/>
                </a:lnTo>
                <a:lnTo>
                  <a:pt x="498679" y="12490"/>
                </a:lnTo>
                <a:lnTo>
                  <a:pt x="504894" y="15597"/>
                </a:lnTo>
                <a:lnTo>
                  <a:pt x="511109" y="21871"/>
                </a:lnTo>
                <a:lnTo>
                  <a:pt x="517384" y="24979"/>
                </a:lnTo>
                <a:lnTo>
                  <a:pt x="523598" y="28087"/>
                </a:lnTo>
                <a:lnTo>
                  <a:pt x="529873" y="31194"/>
                </a:lnTo>
                <a:lnTo>
                  <a:pt x="536087" y="37468"/>
                </a:lnTo>
                <a:lnTo>
                  <a:pt x="539195" y="40576"/>
                </a:lnTo>
                <a:lnTo>
                  <a:pt x="545469" y="46790"/>
                </a:lnTo>
                <a:lnTo>
                  <a:pt x="551684" y="53065"/>
                </a:lnTo>
                <a:lnTo>
                  <a:pt x="554792" y="56173"/>
                </a:lnTo>
                <a:lnTo>
                  <a:pt x="561066" y="62387"/>
                </a:lnTo>
                <a:lnTo>
                  <a:pt x="564174" y="68662"/>
                </a:lnTo>
                <a:lnTo>
                  <a:pt x="567281" y="74877"/>
                </a:lnTo>
                <a:lnTo>
                  <a:pt x="570388" y="81092"/>
                </a:lnTo>
                <a:lnTo>
                  <a:pt x="573556" y="87366"/>
                </a:lnTo>
                <a:lnTo>
                  <a:pt x="576663" y="93582"/>
                </a:lnTo>
                <a:lnTo>
                  <a:pt x="579771" y="99796"/>
                </a:lnTo>
                <a:lnTo>
                  <a:pt x="582877" y="109178"/>
                </a:lnTo>
                <a:lnTo>
                  <a:pt x="582877" y="115393"/>
                </a:lnTo>
                <a:lnTo>
                  <a:pt x="585985" y="121667"/>
                </a:lnTo>
                <a:lnTo>
                  <a:pt x="585985" y="127882"/>
                </a:lnTo>
                <a:lnTo>
                  <a:pt x="585985" y="137264"/>
                </a:lnTo>
                <a:lnTo>
                  <a:pt x="585985" y="143479"/>
                </a:lnTo>
                <a:lnTo>
                  <a:pt x="585985" y="863010"/>
                </a:lnTo>
                <a:lnTo>
                  <a:pt x="4157" y="86301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29" name="Freihandform: Form 28"/>
          <p:cNvSpPr/>
          <p:nvPr/>
        </p:nvSpPr>
        <p:spPr bwMode="auto">
          <a:xfrm>
            <a:off x="5478283" y="5994990"/>
            <a:ext cx="654766" cy="863010"/>
          </a:xfrm>
          <a:custGeom>
            <a:avLst/>
            <a:gdLst>
              <a:gd name="connsiteX0" fmla="*/ 134156 w 654766"/>
              <a:gd name="connsiteY0" fmla="*/ 0 h 863010"/>
              <a:gd name="connsiteX1" fmla="*/ 140431 w 654766"/>
              <a:gd name="connsiteY1" fmla="*/ 0 h 863010"/>
              <a:gd name="connsiteX2" fmla="*/ 149753 w 654766"/>
              <a:gd name="connsiteY2" fmla="*/ 0 h 863010"/>
              <a:gd name="connsiteX3" fmla="*/ 156029 w 654766"/>
              <a:gd name="connsiteY3" fmla="*/ 0 h 863010"/>
              <a:gd name="connsiteX4" fmla="*/ 649449 w 654766"/>
              <a:gd name="connsiteY4" fmla="*/ 0 h 863010"/>
              <a:gd name="connsiteX5" fmla="*/ 654766 w 654766"/>
              <a:gd name="connsiteY5" fmla="*/ 863010 h 863010"/>
              <a:gd name="connsiteX6" fmla="*/ 0 w 654766"/>
              <a:gd name="connsiteY6" fmla="*/ 863010 h 863010"/>
              <a:gd name="connsiteX7" fmla="*/ 0 w 654766"/>
              <a:gd name="connsiteY7" fmla="*/ 143479 h 863010"/>
              <a:gd name="connsiteX8" fmla="*/ 0 w 654766"/>
              <a:gd name="connsiteY8" fmla="*/ 137264 h 863010"/>
              <a:gd name="connsiteX9" fmla="*/ 0 w 654766"/>
              <a:gd name="connsiteY9" fmla="*/ 127882 h 863010"/>
              <a:gd name="connsiteX10" fmla="*/ 0 w 654766"/>
              <a:gd name="connsiteY10" fmla="*/ 121667 h 863010"/>
              <a:gd name="connsiteX11" fmla="*/ 3168 w 654766"/>
              <a:gd name="connsiteY11" fmla="*/ 115393 h 863010"/>
              <a:gd name="connsiteX12" fmla="*/ 3168 w 654766"/>
              <a:gd name="connsiteY12" fmla="*/ 109178 h 863010"/>
              <a:gd name="connsiteX13" fmla="*/ 6275 w 654766"/>
              <a:gd name="connsiteY13" fmla="*/ 99796 h 863010"/>
              <a:gd name="connsiteX14" fmla="*/ 9382 w 654766"/>
              <a:gd name="connsiteY14" fmla="*/ 93582 h 863010"/>
              <a:gd name="connsiteX15" fmla="*/ 12489 w 654766"/>
              <a:gd name="connsiteY15" fmla="*/ 87366 h 863010"/>
              <a:gd name="connsiteX16" fmla="*/ 15597 w 654766"/>
              <a:gd name="connsiteY16" fmla="*/ 81092 h 863010"/>
              <a:gd name="connsiteX17" fmla="*/ 18765 w 654766"/>
              <a:gd name="connsiteY17" fmla="*/ 74877 h 863010"/>
              <a:gd name="connsiteX18" fmla="*/ 21871 w 654766"/>
              <a:gd name="connsiteY18" fmla="*/ 68662 h 863010"/>
              <a:gd name="connsiteX19" fmla="*/ 28086 w 654766"/>
              <a:gd name="connsiteY19" fmla="*/ 62387 h 863010"/>
              <a:gd name="connsiteX20" fmla="*/ 31194 w 654766"/>
              <a:gd name="connsiteY20" fmla="*/ 56173 h 863010"/>
              <a:gd name="connsiteX21" fmla="*/ 34361 w 654766"/>
              <a:gd name="connsiteY21" fmla="*/ 53065 h 863010"/>
              <a:gd name="connsiteX22" fmla="*/ 40576 w 654766"/>
              <a:gd name="connsiteY22" fmla="*/ 46790 h 863010"/>
              <a:gd name="connsiteX23" fmla="*/ 46790 w 654766"/>
              <a:gd name="connsiteY23" fmla="*/ 40576 h 863010"/>
              <a:gd name="connsiteX24" fmla="*/ 49958 w 654766"/>
              <a:gd name="connsiteY24" fmla="*/ 37468 h 863010"/>
              <a:gd name="connsiteX25" fmla="*/ 56173 w 654766"/>
              <a:gd name="connsiteY25" fmla="*/ 31194 h 863010"/>
              <a:gd name="connsiteX26" fmla="*/ 62387 w 654766"/>
              <a:gd name="connsiteY26" fmla="*/ 28087 h 863010"/>
              <a:gd name="connsiteX27" fmla="*/ 68662 w 654766"/>
              <a:gd name="connsiteY27" fmla="*/ 24979 h 863010"/>
              <a:gd name="connsiteX28" fmla="*/ 74877 w 654766"/>
              <a:gd name="connsiteY28" fmla="*/ 21871 h 863010"/>
              <a:gd name="connsiteX29" fmla="*/ 81152 w 654766"/>
              <a:gd name="connsiteY29" fmla="*/ 15597 h 863010"/>
              <a:gd name="connsiteX30" fmla="*/ 90474 w 654766"/>
              <a:gd name="connsiteY30" fmla="*/ 12490 h 863010"/>
              <a:gd name="connsiteX31" fmla="*/ 96748 w 654766"/>
              <a:gd name="connsiteY31" fmla="*/ 9382 h 863010"/>
              <a:gd name="connsiteX32" fmla="*/ 102963 w 654766"/>
              <a:gd name="connsiteY32" fmla="*/ 9382 h 863010"/>
              <a:gd name="connsiteX33" fmla="*/ 109237 w 654766"/>
              <a:gd name="connsiteY33" fmla="*/ 6275 h 863010"/>
              <a:gd name="connsiteX34" fmla="*/ 118560 w 654766"/>
              <a:gd name="connsiteY34" fmla="*/ 3168 h 863010"/>
              <a:gd name="connsiteX35" fmla="*/ 124834 w 654766"/>
              <a:gd name="connsiteY35" fmla="*/ 3168 h 86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54766" h="863010" extrusionOk="0">
                <a:moveTo>
                  <a:pt x="134156" y="0"/>
                </a:moveTo>
                <a:lnTo>
                  <a:pt x="140431" y="0"/>
                </a:lnTo>
                <a:lnTo>
                  <a:pt x="149753" y="0"/>
                </a:lnTo>
                <a:lnTo>
                  <a:pt x="156029" y="0"/>
                </a:lnTo>
                <a:lnTo>
                  <a:pt x="649449" y="0"/>
                </a:lnTo>
                <a:lnTo>
                  <a:pt x="654766" y="863010"/>
                </a:lnTo>
                <a:lnTo>
                  <a:pt x="0" y="863010"/>
                </a:lnTo>
                <a:lnTo>
                  <a:pt x="0" y="143479"/>
                </a:lnTo>
                <a:lnTo>
                  <a:pt x="0" y="137264"/>
                </a:lnTo>
                <a:lnTo>
                  <a:pt x="0" y="127882"/>
                </a:lnTo>
                <a:lnTo>
                  <a:pt x="0" y="121667"/>
                </a:lnTo>
                <a:lnTo>
                  <a:pt x="3168" y="115393"/>
                </a:lnTo>
                <a:lnTo>
                  <a:pt x="3168" y="109178"/>
                </a:lnTo>
                <a:lnTo>
                  <a:pt x="6275" y="99796"/>
                </a:lnTo>
                <a:lnTo>
                  <a:pt x="9382" y="93582"/>
                </a:lnTo>
                <a:lnTo>
                  <a:pt x="12489" y="87366"/>
                </a:lnTo>
                <a:lnTo>
                  <a:pt x="15597" y="81092"/>
                </a:lnTo>
                <a:lnTo>
                  <a:pt x="18765" y="74877"/>
                </a:lnTo>
                <a:lnTo>
                  <a:pt x="21871" y="68662"/>
                </a:lnTo>
                <a:lnTo>
                  <a:pt x="28086" y="62387"/>
                </a:lnTo>
                <a:lnTo>
                  <a:pt x="31194" y="56173"/>
                </a:lnTo>
                <a:lnTo>
                  <a:pt x="34361" y="53065"/>
                </a:lnTo>
                <a:lnTo>
                  <a:pt x="40576" y="46790"/>
                </a:lnTo>
                <a:lnTo>
                  <a:pt x="46790" y="40576"/>
                </a:lnTo>
                <a:lnTo>
                  <a:pt x="49958" y="37468"/>
                </a:lnTo>
                <a:lnTo>
                  <a:pt x="56173" y="31194"/>
                </a:lnTo>
                <a:lnTo>
                  <a:pt x="62387" y="28087"/>
                </a:lnTo>
                <a:lnTo>
                  <a:pt x="68662" y="24979"/>
                </a:lnTo>
                <a:lnTo>
                  <a:pt x="74877" y="21871"/>
                </a:lnTo>
                <a:lnTo>
                  <a:pt x="81152" y="15597"/>
                </a:lnTo>
                <a:lnTo>
                  <a:pt x="90474" y="12490"/>
                </a:lnTo>
                <a:lnTo>
                  <a:pt x="96748" y="9382"/>
                </a:lnTo>
                <a:lnTo>
                  <a:pt x="102963" y="9382"/>
                </a:lnTo>
                <a:lnTo>
                  <a:pt x="109237" y="6275"/>
                </a:lnTo>
                <a:lnTo>
                  <a:pt x="118560" y="3168"/>
                </a:lnTo>
                <a:lnTo>
                  <a:pt x="124834" y="3168"/>
                </a:lnTo>
                <a:close/>
              </a:path>
            </a:pathLst>
          </a:custGeom>
          <a:solidFill>
            <a:schemeClr val="bg2">
              <a:lumMod val="90000"/>
            </a:schemeClr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5" name="Freihandform: Form 4"/>
          <p:cNvSpPr/>
          <p:nvPr/>
        </p:nvSpPr>
        <p:spPr bwMode="auto">
          <a:xfrm>
            <a:off x="4628995" y="2420077"/>
            <a:ext cx="2934010" cy="3581552"/>
          </a:xfrm>
          <a:custGeom>
            <a:avLst/>
            <a:gdLst>
              <a:gd name="connsiteX0" fmla="*/ 1145091 w 2743499"/>
              <a:gd name="connsiteY0" fmla="*/ 13427 h 3348995"/>
              <a:gd name="connsiteX1" fmla="*/ 16698 w 2743499"/>
              <a:gd name="connsiteY1" fmla="*/ 1466806 h 3348995"/>
              <a:gd name="connsiteX2" fmla="*/ 589779 w 2743499"/>
              <a:gd name="connsiteY2" fmla="*/ 2506578 h 3348995"/>
              <a:gd name="connsiteX3" fmla="*/ 743387 w 2743499"/>
              <a:gd name="connsiteY3" fmla="*/ 2949688 h 3348995"/>
              <a:gd name="connsiteX4" fmla="*/ 820219 w 2743499"/>
              <a:gd name="connsiteY4" fmla="*/ 3286463 h 3348995"/>
              <a:gd name="connsiteX5" fmla="*/ 1408946 w 2743499"/>
              <a:gd name="connsiteY5" fmla="*/ 3345582 h 3348995"/>
              <a:gd name="connsiteX6" fmla="*/ 1978171 w 2743499"/>
              <a:gd name="connsiteY6" fmla="*/ 3221477 h 3348995"/>
              <a:gd name="connsiteX7" fmla="*/ 2007730 w 2743499"/>
              <a:gd name="connsiteY7" fmla="*/ 2896548 h 3348995"/>
              <a:gd name="connsiteX8" fmla="*/ 2716650 w 2743499"/>
              <a:gd name="connsiteY8" fmla="*/ 1514078 h 3348995"/>
              <a:gd name="connsiteX9" fmla="*/ 1145091 w 2743499"/>
              <a:gd name="connsiteY9" fmla="*/ 13427 h 3348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43499" h="3348995" extrusionOk="0">
                <a:moveTo>
                  <a:pt x="1145091" y="13427"/>
                </a:moveTo>
                <a:cubicBezTo>
                  <a:pt x="453326" y="96126"/>
                  <a:pt x="-104780" y="765764"/>
                  <a:pt x="16698" y="1466806"/>
                </a:cubicBezTo>
                <a:cubicBezTo>
                  <a:pt x="102303" y="1838616"/>
                  <a:pt x="391749" y="2190981"/>
                  <a:pt x="589779" y="2506578"/>
                </a:cubicBezTo>
                <a:cubicBezTo>
                  <a:pt x="644148" y="2610175"/>
                  <a:pt x="727630" y="2834133"/>
                  <a:pt x="743387" y="2949688"/>
                </a:cubicBezTo>
                <a:cubicBezTo>
                  <a:pt x="764229" y="3050045"/>
                  <a:pt x="728188" y="3218572"/>
                  <a:pt x="820219" y="3286463"/>
                </a:cubicBezTo>
                <a:cubicBezTo>
                  <a:pt x="864195" y="3386763"/>
                  <a:pt x="1328370" y="3333121"/>
                  <a:pt x="1408946" y="3345582"/>
                </a:cubicBezTo>
                <a:cubicBezTo>
                  <a:pt x="1537744" y="3339212"/>
                  <a:pt x="1913297" y="3378326"/>
                  <a:pt x="1978171" y="3221477"/>
                </a:cubicBezTo>
                <a:cubicBezTo>
                  <a:pt x="2004881" y="3130452"/>
                  <a:pt x="2011307" y="2991485"/>
                  <a:pt x="2007730" y="2896548"/>
                </a:cubicBezTo>
                <a:cubicBezTo>
                  <a:pt x="2124738" y="2416559"/>
                  <a:pt x="2587908" y="1993174"/>
                  <a:pt x="2716650" y="1514078"/>
                </a:cubicBezTo>
                <a:cubicBezTo>
                  <a:pt x="2908254" y="563822"/>
                  <a:pt x="2042151" y="-104196"/>
                  <a:pt x="1145091" y="13427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15875" cap="rnd">
            <a:solidFill>
              <a:schemeClr val="bg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6" name="Freihandform: Form 5"/>
          <p:cNvSpPr/>
          <p:nvPr/>
        </p:nvSpPr>
        <p:spPr bwMode="auto">
          <a:xfrm>
            <a:off x="5329564" y="6075174"/>
            <a:ext cx="1532810" cy="410496"/>
          </a:xfrm>
          <a:custGeom>
            <a:avLst/>
            <a:gdLst>
              <a:gd name="connsiteX0" fmla="*/ 1432434 w 1433282"/>
              <a:gd name="connsiteY0" fmla="*/ 107015 h 383842"/>
              <a:gd name="connsiteX1" fmla="*/ 1335095 w 1433282"/>
              <a:gd name="connsiteY1" fmla="*/ 228158 h 383842"/>
              <a:gd name="connsiteX2" fmla="*/ 127356 w 1433282"/>
              <a:gd name="connsiteY2" fmla="*/ 382883 h 383842"/>
              <a:gd name="connsiteX3" fmla="*/ 2581 w 1433282"/>
              <a:gd name="connsiteY3" fmla="*/ 290182 h 383842"/>
              <a:gd name="connsiteX4" fmla="*/ 849 w 1433282"/>
              <a:gd name="connsiteY4" fmla="*/ 276828 h 383842"/>
              <a:gd name="connsiteX5" fmla="*/ 98187 w 1433282"/>
              <a:gd name="connsiteY5" fmla="*/ 155685 h 383842"/>
              <a:gd name="connsiteX6" fmla="*/ 1305927 w 1433282"/>
              <a:gd name="connsiteY6" fmla="*/ 959 h 383842"/>
              <a:gd name="connsiteX7" fmla="*/ 1430702 w 1433282"/>
              <a:gd name="connsiteY7" fmla="*/ 93660 h 383842"/>
              <a:gd name="connsiteX8" fmla="*/ 1432434 w 1433282"/>
              <a:gd name="connsiteY8" fmla="*/ 107015 h 383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33282" h="383842" extrusionOk="0">
                <a:moveTo>
                  <a:pt x="1432434" y="107015"/>
                </a:moveTo>
                <a:cubicBezTo>
                  <a:pt x="1439977" y="166078"/>
                  <a:pt x="1396393" y="220279"/>
                  <a:pt x="1335095" y="228158"/>
                </a:cubicBezTo>
                <a:lnTo>
                  <a:pt x="127356" y="382883"/>
                </a:lnTo>
                <a:cubicBezTo>
                  <a:pt x="66002" y="390762"/>
                  <a:pt x="10180" y="349245"/>
                  <a:pt x="2581" y="290182"/>
                </a:cubicBezTo>
                <a:lnTo>
                  <a:pt x="849" y="276828"/>
                </a:lnTo>
                <a:cubicBezTo>
                  <a:pt x="-6695" y="217765"/>
                  <a:pt x="36890" y="163563"/>
                  <a:pt x="98187" y="155685"/>
                </a:cubicBezTo>
                <a:lnTo>
                  <a:pt x="1305927" y="959"/>
                </a:lnTo>
                <a:cubicBezTo>
                  <a:pt x="1367281" y="-6920"/>
                  <a:pt x="1423102" y="34598"/>
                  <a:pt x="1430702" y="93660"/>
                </a:cubicBezTo>
                <a:lnTo>
                  <a:pt x="1432434" y="10701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5875" cap="rnd">
            <a:solidFill>
              <a:schemeClr val="bg1">
                <a:lumMod val="6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7" name="Freihandform: Form 6"/>
          <p:cNvSpPr/>
          <p:nvPr/>
        </p:nvSpPr>
        <p:spPr bwMode="auto">
          <a:xfrm>
            <a:off x="5329564" y="6359921"/>
            <a:ext cx="1532810" cy="410496"/>
          </a:xfrm>
          <a:custGeom>
            <a:avLst/>
            <a:gdLst>
              <a:gd name="connsiteX0" fmla="*/ 1432434 w 1433282"/>
              <a:gd name="connsiteY0" fmla="*/ 107015 h 383842"/>
              <a:gd name="connsiteX1" fmla="*/ 1335095 w 1433282"/>
              <a:gd name="connsiteY1" fmla="*/ 228158 h 383842"/>
              <a:gd name="connsiteX2" fmla="*/ 127356 w 1433282"/>
              <a:gd name="connsiteY2" fmla="*/ 382884 h 383842"/>
              <a:gd name="connsiteX3" fmla="*/ 2581 w 1433282"/>
              <a:gd name="connsiteY3" fmla="*/ 290182 h 383842"/>
              <a:gd name="connsiteX4" fmla="*/ 849 w 1433282"/>
              <a:gd name="connsiteY4" fmla="*/ 276828 h 383842"/>
              <a:gd name="connsiteX5" fmla="*/ 98187 w 1433282"/>
              <a:gd name="connsiteY5" fmla="*/ 155685 h 383842"/>
              <a:gd name="connsiteX6" fmla="*/ 1305927 w 1433282"/>
              <a:gd name="connsiteY6" fmla="*/ 959 h 383842"/>
              <a:gd name="connsiteX7" fmla="*/ 1430702 w 1433282"/>
              <a:gd name="connsiteY7" fmla="*/ 93661 h 383842"/>
              <a:gd name="connsiteX8" fmla="*/ 1432434 w 1433282"/>
              <a:gd name="connsiteY8" fmla="*/ 107015 h 383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33282" h="383842" extrusionOk="0">
                <a:moveTo>
                  <a:pt x="1432434" y="107015"/>
                </a:moveTo>
                <a:cubicBezTo>
                  <a:pt x="1439977" y="166078"/>
                  <a:pt x="1396393" y="220279"/>
                  <a:pt x="1335095" y="228158"/>
                </a:cubicBezTo>
                <a:lnTo>
                  <a:pt x="127356" y="382884"/>
                </a:lnTo>
                <a:cubicBezTo>
                  <a:pt x="66002" y="390762"/>
                  <a:pt x="10180" y="349245"/>
                  <a:pt x="2581" y="290182"/>
                </a:cubicBezTo>
                <a:lnTo>
                  <a:pt x="849" y="276828"/>
                </a:lnTo>
                <a:cubicBezTo>
                  <a:pt x="-6695" y="217765"/>
                  <a:pt x="36890" y="163564"/>
                  <a:pt x="98187" y="155685"/>
                </a:cubicBezTo>
                <a:lnTo>
                  <a:pt x="1305927" y="959"/>
                </a:lnTo>
                <a:cubicBezTo>
                  <a:pt x="1367281" y="-6919"/>
                  <a:pt x="1423102" y="34598"/>
                  <a:pt x="1430702" y="93661"/>
                </a:cubicBezTo>
                <a:lnTo>
                  <a:pt x="1432434" y="10701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5875" cap="rnd">
            <a:solidFill>
              <a:schemeClr val="bg1">
                <a:lumMod val="6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37" name="Freihandform: Form 36"/>
          <p:cNvSpPr/>
          <p:nvPr/>
        </p:nvSpPr>
        <p:spPr bwMode="auto">
          <a:xfrm>
            <a:off x="5353554" y="6644668"/>
            <a:ext cx="1508820" cy="213333"/>
          </a:xfrm>
          <a:custGeom>
            <a:avLst/>
            <a:gdLst>
              <a:gd name="connsiteX0" fmla="*/ 1372622 w 1508820"/>
              <a:gd name="connsiteY0" fmla="*/ 1026 h 213333"/>
              <a:gd name="connsiteX1" fmla="*/ 1506061 w 1508820"/>
              <a:gd name="connsiteY1" fmla="*/ 100165 h 213333"/>
              <a:gd name="connsiteX2" fmla="*/ 1507913 w 1508820"/>
              <a:gd name="connsiteY2" fmla="*/ 114446 h 213333"/>
              <a:gd name="connsiteX3" fmla="*/ 1483472 w 1508820"/>
              <a:gd name="connsiteY3" fmla="*/ 199751 h 213333"/>
              <a:gd name="connsiteX4" fmla="*/ 1467452 w 1508820"/>
              <a:gd name="connsiteY4" fmla="*/ 213333 h 213333"/>
              <a:gd name="connsiteX5" fmla="*/ 0 w 1508820"/>
              <a:gd name="connsiteY5" fmla="*/ 213333 h 213333"/>
              <a:gd name="connsiteX6" fmla="*/ 1359 w 1508820"/>
              <a:gd name="connsiteY6" fmla="*/ 210746 h 213333"/>
              <a:gd name="connsiteX7" fmla="*/ 81015 w 1508820"/>
              <a:gd name="connsiteY7" fmla="*/ 166496 h 21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08820" h="213333" extrusionOk="0">
                <a:moveTo>
                  <a:pt x="1372622" y="1026"/>
                </a:moveTo>
                <a:cubicBezTo>
                  <a:pt x="1438236" y="-7400"/>
                  <a:pt x="1497933" y="37001"/>
                  <a:pt x="1506061" y="100165"/>
                </a:cubicBezTo>
                <a:lnTo>
                  <a:pt x="1507913" y="114446"/>
                </a:lnTo>
                <a:cubicBezTo>
                  <a:pt x="1511947" y="146029"/>
                  <a:pt x="1502311" y="176311"/>
                  <a:pt x="1483472" y="199751"/>
                </a:cubicBezTo>
                <a:lnTo>
                  <a:pt x="1467452" y="213333"/>
                </a:lnTo>
                <a:lnTo>
                  <a:pt x="0" y="213333"/>
                </a:lnTo>
                <a:lnTo>
                  <a:pt x="1359" y="210746"/>
                </a:lnTo>
                <a:cubicBezTo>
                  <a:pt x="20197" y="187306"/>
                  <a:pt x="48239" y="170709"/>
                  <a:pt x="81015" y="166496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15875" cap="rnd">
            <a:solidFill>
              <a:schemeClr val="bg1">
                <a:lumMod val="65000"/>
              </a:schemeClr>
            </a:solidFill>
            <a:prstDash val="solid"/>
            <a:round/>
          </a:ln>
        </p:spPr>
        <p:txBody>
          <a:bodyPr wrap="square" rtlCol="0" anchor="ctr">
            <a:no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72" name="Textplatzhalter 71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4296000" y="1601496"/>
            <a:ext cx="3600000" cy="307777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set </a:t>
            </a:r>
            <a:endParaRPr/>
          </a:p>
        </p:txBody>
      </p:sp>
      <p:sp>
        <p:nvSpPr>
          <p:cNvPr id="73" name="Textplatzhalter 71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8262815" y="2906464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5" name="Textplatzhalter 71"/>
          <p:cNvSpPr>
            <a:spLocks noGrp="1"/>
          </p:cNvSpPr>
          <p:nvPr>
            <p:ph type="body" sz="quarter" idx="15" hasCustomPrompt="1"/>
          </p:nvPr>
        </p:nvSpPr>
        <p:spPr bwMode="auto">
          <a:xfrm>
            <a:off x="8262815" y="4075181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6" name="Textplatzhalter 71"/>
          <p:cNvSpPr>
            <a:spLocks noGrp="1"/>
          </p:cNvSpPr>
          <p:nvPr>
            <p:ph type="body" sz="quarter" idx="16" hasCustomPrompt="1"/>
          </p:nvPr>
        </p:nvSpPr>
        <p:spPr bwMode="auto">
          <a:xfrm>
            <a:off x="7636205" y="5243899"/>
            <a:ext cx="400493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7" name="Textplatzhalter 71"/>
          <p:cNvSpPr>
            <a:spLocks noGrp="1"/>
          </p:cNvSpPr>
          <p:nvPr>
            <p:ph type="body" sz="quarter" idx="17" hasCustomPrompt="1"/>
          </p:nvPr>
        </p:nvSpPr>
        <p:spPr bwMode="auto">
          <a:xfrm>
            <a:off x="550862" y="4075181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9" name="Textplatzhalter 71"/>
          <p:cNvSpPr>
            <a:spLocks noGrp="1"/>
          </p:cNvSpPr>
          <p:nvPr>
            <p:ph type="body" sz="quarter" idx="19" hasCustomPrompt="1"/>
          </p:nvPr>
        </p:nvSpPr>
        <p:spPr bwMode="auto">
          <a:xfrm>
            <a:off x="554327" y="5243899"/>
            <a:ext cx="4000625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1_Titel + Glühbirne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8" name="Image 2" descr="preencoded.png"/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rgbClr val="E8DC7B">
                <a:tint val="45000"/>
                <a:satMod val="400000"/>
              </a:srgbClr>
            </a:duotone>
          </a:blip>
          <a:stretch/>
        </p:blipFill>
        <p:spPr bwMode="auto">
          <a:xfrm>
            <a:off x="4291767" y="2245908"/>
            <a:ext cx="3600000" cy="3463811"/>
          </a:xfrm>
          <a:prstGeom prst="rect">
            <a:avLst/>
          </a:prstGeom>
        </p:spPr>
      </p:pic>
      <p:sp>
        <p:nvSpPr>
          <p:cNvPr id="78" name="Textplatzhalter 71"/>
          <p:cNvSpPr>
            <a:spLocks noGrp="1"/>
          </p:cNvSpPr>
          <p:nvPr>
            <p:ph type="body" sz="quarter" idx="18" hasCustomPrompt="1"/>
          </p:nvPr>
        </p:nvSpPr>
        <p:spPr bwMode="auto">
          <a:xfrm>
            <a:off x="1058943" y="2209359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pic>
        <p:nvPicPr>
          <p:cNvPr id="12" name="Image 6" descr="preencoded.png"/>
          <p:cNvPicPr>
            <a:picLocks noChangeAspect="1"/>
          </p:cNvPicPr>
          <p:nvPr userDrawn="1"/>
        </p:nvPicPr>
        <p:blipFill>
          <a:blip r:embed="rId3">
            <a:duotone>
              <a:prstClr val="black"/>
              <a:srgbClr val="E8DC7B">
                <a:tint val="45000"/>
                <a:satMod val="400000"/>
              </a:srgbClr>
            </a:duotone>
          </a:blip>
          <a:stretch/>
        </p:blipFill>
        <p:spPr bwMode="auto">
          <a:xfrm>
            <a:off x="4291767" y="2245908"/>
            <a:ext cx="3600000" cy="3463811"/>
          </a:xfrm>
          <a:prstGeom prst="rect">
            <a:avLst/>
          </a:prstGeom>
        </p:spPr>
      </p:pic>
      <p:sp>
        <p:nvSpPr>
          <p:cNvPr id="73" name="Textplatzhalter 71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7775756" y="2245908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6" name="Textplatzhalter 71"/>
          <p:cNvSpPr>
            <a:spLocks noGrp="1"/>
          </p:cNvSpPr>
          <p:nvPr>
            <p:ph type="body" sz="quarter" idx="16" hasCustomPrompt="1"/>
          </p:nvPr>
        </p:nvSpPr>
        <p:spPr bwMode="auto">
          <a:xfrm>
            <a:off x="7594030" y="5308135"/>
            <a:ext cx="400493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pic>
        <p:nvPicPr>
          <p:cNvPr id="10" name="Image 4" descr="preencoded.png"/>
          <p:cNvPicPr>
            <a:picLocks noChangeAspect="1"/>
          </p:cNvPicPr>
          <p:nvPr userDrawn="1"/>
        </p:nvPicPr>
        <p:blipFill>
          <a:blip r:embed="rId4">
            <a:duotone>
              <a:prstClr val="black"/>
              <a:srgbClr val="E8DC7B">
                <a:tint val="45000"/>
                <a:satMod val="400000"/>
              </a:srgbClr>
            </a:duotone>
          </a:blip>
          <a:stretch/>
        </p:blipFill>
        <p:spPr bwMode="auto">
          <a:xfrm>
            <a:off x="4291767" y="2245908"/>
            <a:ext cx="3600000" cy="3463811"/>
          </a:xfrm>
          <a:prstGeom prst="rect">
            <a:avLst/>
          </a:prstGeom>
        </p:spPr>
      </p:pic>
      <p:sp>
        <p:nvSpPr>
          <p:cNvPr id="79" name="Textplatzhalter 71"/>
          <p:cNvSpPr>
            <a:spLocks noGrp="1"/>
          </p:cNvSpPr>
          <p:nvPr>
            <p:ph type="body" sz="quarter" idx="19" hasCustomPrompt="1"/>
          </p:nvPr>
        </p:nvSpPr>
        <p:spPr bwMode="auto">
          <a:xfrm>
            <a:off x="436641" y="5030087"/>
            <a:ext cx="4000625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pic>
        <p:nvPicPr>
          <p:cNvPr id="3" name="Image 0" descr="preencoded.png"/>
          <p:cNvPicPr>
            <a:picLocks noChangeAspect="1"/>
          </p:cNvPicPr>
          <p:nvPr userDrawn="1"/>
        </p:nvPicPr>
        <p:blipFill>
          <a:blip r:embed="rId5">
            <a:duotone>
              <a:prstClr val="black"/>
              <a:srgbClr val="E8DC7B">
                <a:tint val="45000"/>
                <a:satMod val="400000"/>
              </a:srgbClr>
            </a:duotone>
          </a:blip>
          <a:stretch/>
        </p:blipFill>
        <p:spPr bwMode="auto">
          <a:xfrm>
            <a:off x="4291767" y="2245908"/>
            <a:ext cx="3600000" cy="3463811"/>
          </a:xfrm>
          <a:prstGeom prst="rect">
            <a:avLst/>
          </a:prstGeom>
        </p:spPr>
      </p:pic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4_Titel + Glühbirne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8" name="Textplatzhalter 71"/>
          <p:cNvSpPr>
            <a:spLocks noGrp="1"/>
          </p:cNvSpPr>
          <p:nvPr>
            <p:ph type="body" sz="quarter" idx="18" hasCustomPrompt="1"/>
          </p:nvPr>
        </p:nvSpPr>
        <p:spPr bwMode="auto">
          <a:xfrm>
            <a:off x="1424450" y="1768063"/>
            <a:ext cx="5418057" cy="8309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erat.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79" name="Textplatzhalter 71"/>
          <p:cNvSpPr>
            <a:spLocks noGrp="1"/>
          </p:cNvSpPr>
          <p:nvPr>
            <p:ph type="body" sz="quarter" idx="19" hasCustomPrompt="1"/>
          </p:nvPr>
        </p:nvSpPr>
        <p:spPr bwMode="auto">
          <a:xfrm>
            <a:off x="1424450" y="3042909"/>
            <a:ext cx="5418057" cy="8309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erat.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4" name="Shape 1"/>
          <p:cNvSpPr/>
          <p:nvPr userDrawn="1"/>
        </p:nvSpPr>
        <p:spPr bwMode="auto">
          <a:xfrm>
            <a:off x="554327" y="1742985"/>
            <a:ext cx="459224" cy="459224"/>
          </a:xfrm>
          <a:prstGeom prst="roundRect">
            <a:avLst>
              <a:gd name="adj" fmla="val 18671"/>
            </a:avLst>
          </a:prstGeom>
          <a:solidFill>
            <a:srgbClr val="E8DC7B"/>
          </a:solidFill>
          <a:ln w="7620">
            <a:solidFill>
              <a:srgbClr val="C0C1D7"/>
            </a:solidFill>
            <a:prstDash val="solid"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6" name="Shape 4"/>
          <p:cNvSpPr/>
          <p:nvPr userDrawn="1"/>
        </p:nvSpPr>
        <p:spPr bwMode="auto">
          <a:xfrm>
            <a:off x="554327" y="3042909"/>
            <a:ext cx="459224" cy="459224"/>
          </a:xfrm>
          <a:prstGeom prst="roundRect">
            <a:avLst>
              <a:gd name="adj" fmla="val 18671"/>
            </a:avLst>
          </a:prstGeom>
          <a:solidFill>
            <a:srgbClr val="E8DC7B"/>
          </a:solidFill>
          <a:ln w="7620">
            <a:solidFill>
              <a:srgbClr val="C0C1D7"/>
            </a:solidFill>
            <a:prstDash val="solid"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9" name="Shape 7"/>
          <p:cNvSpPr/>
          <p:nvPr userDrawn="1"/>
        </p:nvSpPr>
        <p:spPr bwMode="auto">
          <a:xfrm>
            <a:off x="554327" y="4244487"/>
            <a:ext cx="459224" cy="459224"/>
          </a:xfrm>
          <a:prstGeom prst="roundRect">
            <a:avLst>
              <a:gd name="adj" fmla="val 18671"/>
            </a:avLst>
          </a:prstGeom>
          <a:solidFill>
            <a:srgbClr val="E8DC7B"/>
          </a:solidFill>
          <a:ln w="7620">
            <a:solidFill>
              <a:srgbClr val="C0C1D7"/>
            </a:solidFill>
            <a:prstDash val="solid"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13" name="Shape 10"/>
          <p:cNvSpPr/>
          <p:nvPr userDrawn="1"/>
        </p:nvSpPr>
        <p:spPr bwMode="auto">
          <a:xfrm>
            <a:off x="554327" y="5446066"/>
            <a:ext cx="459224" cy="459224"/>
          </a:xfrm>
          <a:prstGeom prst="roundRect">
            <a:avLst>
              <a:gd name="adj" fmla="val 18671"/>
            </a:avLst>
          </a:prstGeom>
          <a:solidFill>
            <a:srgbClr val="E8DC7B"/>
          </a:solidFill>
          <a:ln w="7620">
            <a:solidFill>
              <a:srgbClr val="C0C1D7"/>
            </a:solidFill>
            <a:prstDash val="solid"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15" name="Textplatzhalter 71"/>
          <p:cNvSpPr>
            <a:spLocks noGrp="1"/>
          </p:cNvSpPr>
          <p:nvPr>
            <p:ph type="body" sz="quarter" idx="20" hasCustomPrompt="1"/>
          </p:nvPr>
        </p:nvSpPr>
        <p:spPr bwMode="auto">
          <a:xfrm>
            <a:off x="1424450" y="4242046"/>
            <a:ext cx="5418058" cy="8309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erat.</a:t>
            </a:r>
            <a:endParaRPr/>
          </a:p>
        </p:txBody>
      </p:sp>
      <p:sp>
        <p:nvSpPr>
          <p:cNvPr id="16" name="Textplatzhalter 71"/>
          <p:cNvSpPr>
            <a:spLocks noGrp="1"/>
          </p:cNvSpPr>
          <p:nvPr>
            <p:ph type="body" sz="quarter" idx="21" hasCustomPrompt="1"/>
          </p:nvPr>
        </p:nvSpPr>
        <p:spPr bwMode="auto">
          <a:xfrm>
            <a:off x="1424450" y="5443625"/>
            <a:ext cx="5418058" cy="8309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erat.</a:t>
            </a:r>
            <a:endParaRPr/>
          </a:p>
        </p:txBody>
      </p:sp>
      <p:sp>
        <p:nvSpPr>
          <p:cNvPr id="17" name="Bildplatzhalter 3"/>
          <p:cNvSpPr>
            <a:spLocks noGrp="1"/>
          </p:cNvSpPr>
          <p:nvPr>
            <p:ph type="pic" sz="quarter" idx="22"/>
          </p:nvPr>
        </p:nvSpPr>
        <p:spPr bwMode="auto">
          <a:xfrm>
            <a:off x="7327557" y="-1"/>
            <a:ext cx="4864443" cy="627462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pPr>
              <a:defRPr/>
            </a:pPr>
            <a:endParaRPr lang="de-DE"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2_Titel + Glühbirne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8" name="Textplatzhalter 71"/>
          <p:cNvSpPr>
            <a:spLocks noGrp="1"/>
          </p:cNvSpPr>
          <p:nvPr>
            <p:ph type="body" sz="quarter" idx="18" hasCustomPrompt="1"/>
          </p:nvPr>
        </p:nvSpPr>
        <p:spPr bwMode="auto">
          <a:xfrm>
            <a:off x="3402526" y="3407841"/>
            <a:ext cx="2514694" cy="19389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erat, sed diam voluptua. 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73" name="Textplatzhalter 71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9098923" y="3420836"/>
            <a:ext cx="2514695" cy="19389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erat, sed diam voluptua. </a:t>
            </a:r>
            <a:endParaRPr/>
          </a:p>
        </p:txBody>
      </p:sp>
      <p:sp>
        <p:nvSpPr>
          <p:cNvPr id="76" name="Textplatzhalter 71"/>
          <p:cNvSpPr>
            <a:spLocks noGrp="1"/>
          </p:cNvSpPr>
          <p:nvPr>
            <p:ph type="body" sz="quarter" idx="16" hasCustomPrompt="1"/>
          </p:nvPr>
        </p:nvSpPr>
        <p:spPr bwMode="auto">
          <a:xfrm>
            <a:off x="6250725" y="3420837"/>
            <a:ext cx="2514695" cy="19389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erat, sed diam voluptua. </a:t>
            </a:r>
            <a:endParaRPr/>
          </a:p>
        </p:txBody>
      </p:sp>
      <p:sp>
        <p:nvSpPr>
          <p:cNvPr id="79" name="Textplatzhalter 71"/>
          <p:cNvSpPr>
            <a:spLocks noGrp="1"/>
          </p:cNvSpPr>
          <p:nvPr>
            <p:ph type="body" sz="quarter" idx="19" hasCustomPrompt="1"/>
          </p:nvPr>
        </p:nvSpPr>
        <p:spPr bwMode="auto">
          <a:xfrm>
            <a:off x="554327" y="3407841"/>
            <a:ext cx="2514694" cy="19389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erat, sed diam voluptua. 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pic>
        <p:nvPicPr>
          <p:cNvPr id="4" name="Image 1" descr="preencoded.png"/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rgbClr val="DEC628">
                <a:tint val="45000"/>
                <a:satMod val="400000"/>
              </a:srgbClr>
            </a:duotone>
          </a:blip>
          <a:stretch/>
        </p:blipFill>
        <p:spPr bwMode="auto">
          <a:xfrm>
            <a:off x="465210" y="2100182"/>
            <a:ext cx="2815343" cy="747152"/>
          </a:xfrm>
          <a:prstGeom prst="rect">
            <a:avLst/>
          </a:prstGeom>
        </p:spPr>
      </p:pic>
      <p:pic>
        <p:nvPicPr>
          <p:cNvPr id="5" name="Image 2" descr="preencoded.png"/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rgbClr val="DEC628">
                <a:tint val="45000"/>
                <a:satMod val="400000"/>
              </a:srgbClr>
            </a:duotone>
          </a:blip>
          <a:stretch/>
        </p:blipFill>
        <p:spPr bwMode="auto">
          <a:xfrm>
            <a:off x="3280553" y="2100182"/>
            <a:ext cx="2815446" cy="747152"/>
          </a:xfrm>
          <a:prstGeom prst="rect">
            <a:avLst/>
          </a:prstGeom>
        </p:spPr>
      </p:pic>
      <p:pic>
        <p:nvPicPr>
          <p:cNvPr id="6" name="Image 3" descr="preencoded.png"/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rgbClr val="DEC628">
                <a:tint val="45000"/>
                <a:satMod val="400000"/>
              </a:srgbClr>
            </a:duotone>
          </a:blip>
          <a:stretch/>
        </p:blipFill>
        <p:spPr bwMode="auto">
          <a:xfrm>
            <a:off x="6095999" y="2100182"/>
            <a:ext cx="2815343" cy="747152"/>
          </a:xfrm>
          <a:prstGeom prst="rect">
            <a:avLst/>
          </a:prstGeom>
        </p:spPr>
      </p:pic>
      <p:pic>
        <p:nvPicPr>
          <p:cNvPr id="7" name="Image 4" descr="preencoded.png"/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rgbClr val="DEC628">
                <a:tint val="45000"/>
                <a:satMod val="400000"/>
              </a:srgbClr>
            </a:duotone>
          </a:blip>
          <a:stretch/>
        </p:blipFill>
        <p:spPr bwMode="auto">
          <a:xfrm>
            <a:off x="8911342" y="2100182"/>
            <a:ext cx="2815446" cy="747152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3_Titel + Glühbirne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8" name="Textplatzhalter 71"/>
          <p:cNvSpPr>
            <a:spLocks noGrp="1"/>
          </p:cNvSpPr>
          <p:nvPr>
            <p:ph type="body" sz="quarter" idx="18" hasCustomPrompt="1"/>
          </p:nvPr>
        </p:nvSpPr>
        <p:spPr bwMode="auto">
          <a:xfrm>
            <a:off x="4816731" y="2730840"/>
            <a:ext cx="2514694" cy="19389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erat, sed diam voluptua. 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76" name="Textplatzhalter 71"/>
          <p:cNvSpPr>
            <a:spLocks noGrp="1"/>
          </p:cNvSpPr>
          <p:nvPr>
            <p:ph type="body" sz="quarter" idx="16" hasCustomPrompt="1"/>
          </p:nvPr>
        </p:nvSpPr>
        <p:spPr bwMode="auto">
          <a:xfrm>
            <a:off x="8554413" y="2730840"/>
            <a:ext cx="2514695" cy="19389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erat, sed diam voluptua. </a:t>
            </a:r>
            <a:endParaRPr/>
          </a:p>
        </p:txBody>
      </p:sp>
      <p:sp>
        <p:nvSpPr>
          <p:cNvPr id="79" name="Textplatzhalter 71"/>
          <p:cNvSpPr>
            <a:spLocks noGrp="1"/>
          </p:cNvSpPr>
          <p:nvPr>
            <p:ph type="body" sz="quarter" idx="19" hasCustomPrompt="1"/>
          </p:nvPr>
        </p:nvSpPr>
        <p:spPr bwMode="auto">
          <a:xfrm>
            <a:off x="1088740" y="2743840"/>
            <a:ext cx="2514694" cy="19389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erat, sed diam voluptua. 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3" name="Shape 1"/>
          <p:cNvSpPr/>
          <p:nvPr userDrawn="1"/>
        </p:nvSpPr>
        <p:spPr bwMode="auto">
          <a:xfrm>
            <a:off x="554327" y="1920791"/>
            <a:ext cx="11059291" cy="18458"/>
          </a:xfrm>
          <a:prstGeom prst="roundRect">
            <a:avLst>
              <a:gd name="adj" fmla="val 333395"/>
            </a:avLst>
          </a:prstGeom>
          <a:solidFill>
            <a:srgbClr val="E8DC7B"/>
          </a:solidFill>
          <a:ln>
            <a:solidFill>
              <a:srgbClr val="E8DC7B"/>
            </a:solidFill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19" name="Shape 6"/>
          <p:cNvSpPr/>
          <p:nvPr userDrawn="1"/>
        </p:nvSpPr>
        <p:spPr bwMode="auto">
          <a:xfrm>
            <a:off x="2325887" y="1920741"/>
            <a:ext cx="45719" cy="782555"/>
          </a:xfrm>
          <a:prstGeom prst="roundRect">
            <a:avLst>
              <a:gd name="adj" fmla="val 333395"/>
            </a:avLst>
          </a:prstGeom>
          <a:solidFill>
            <a:srgbClr val="E8DC7B"/>
          </a:solidFill>
          <a:ln/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9" name="Shape 3"/>
          <p:cNvSpPr/>
          <p:nvPr userDrawn="1"/>
        </p:nvSpPr>
        <p:spPr bwMode="auto">
          <a:xfrm>
            <a:off x="2173050" y="1755971"/>
            <a:ext cx="346177" cy="329640"/>
          </a:xfrm>
          <a:prstGeom prst="roundRect">
            <a:avLst>
              <a:gd name="adj" fmla="val 18668"/>
            </a:avLst>
          </a:prstGeom>
          <a:solidFill>
            <a:srgbClr val="E8DC7B"/>
          </a:solidFill>
          <a:ln w="7620">
            <a:solidFill>
              <a:srgbClr val="C0C1D7"/>
            </a:solidFill>
            <a:prstDash val="solid"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11" name="Shape 6"/>
          <p:cNvSpPr/>
          <p:nvPr userDrawn="1"/>
        </p:nvSpPr>
        <p:spPr bwMode="auto">
          <a:xfrm>
            <a:off x="6063569" y="1920742"/>
            <a:ext cx="45719" cy="782555"/>
          </a:xfrm>
          <a:prstGeom prst="roundRect">
            <a:avLst>
              <a:gd name="adj" fmla="val 333395"/>
            </a:avLst>
          </a:prstGeom>
          <a:solidFill>
            <a:srgbClr val="E8DC7B"/>
          </a:solidFill>
          <a:ln/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12" name="Shape 7"/>
          <p:cNvSpPr/>
          <p:nvPr userDrawn="1"/>
        </p:nvSpPr>
        <p:spPr bwMode="auto">
          <a:xfrm>
            <a:off x="5910732" y="1755971"/>
            <a:ext cx="346177" cy="329640"/>
          </a:xfrm>
          <a:prstGeom prst="roundRect">
            <a:avLst>
              <a:gd name="adj" fmla="val 18668"/>
            </a:avLst>
          </a:prstGeom>
          <a:solidFill>
            <a:srgbClr val="E8DC7B"/>
          </a:solidFill>
          <a:ln w="7620">
            <a:solidFill>
              <a:srgbClr val="C0C1D7"/>
            </a:solidFill>
            <a:prstDash val="solid"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14" name="Shape 11"/>
          <p:cNvSpPr/>
          <p:nvPr userDrawn="1"/>
        </p:nvSpPr>
        <p:spPr bwMode="auto">
          <a:xfrm>
            <a:off x="9801251" y="1920743"/>
            <a:ext cx="45719" cy="782554"/>
          </a:xfrm>
          <a:prstGeom prst="roundRect">
            <a:avLst>
              <a:gd name="adj" fmla="val 333395"/>
            </a:avLst>
          </a:prstGeom>
          <a:solidFill>
            <a:srgbClr val="E8DC7B"/>
          </a:solidFill>
          <a:ln/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15" name="Shape 12"/>
          <p:cNvSpPr/>
          <p:nvPr userDrawn="1"/>
        </p:nvSpPr>
        <p:spPr bwMode="auto">
          <a:xfrm>
            <a:off x="9648414" y="1755971"/>
            <a:ext cx="346177" cy="329640"/>
          </a:xfrm>
          <a:prstGeom prst="roundRect">
            <a:avLst>
              <a:gd name="adj" fmla="val 18668"/>
            </a:avLst>
          </a:prstGeom>
          <a:solidFill>
            <a:srgbClr val="E8DC7B"/>
          </a:solidFill>
          <a:ln w="7620">
            <a:solidFill>
              <a:srgbClr val="C0C1D7"/>
            </a:solidFill>
            <a:prstDash val="solid"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Text (eine Spalte)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559644" y="1606812"/>
            <a:ext cx="11081494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Text (zwei Spalten)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559644" y="1606812"/>
            <a:ext cx="5356356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4" name="Textplatzhalter 2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6284782" y="1606812"/>
            <a:ext cx="5356356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1_Titel + Text (zwei Spalten)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559644" y="1606812"/>
            <a:ext cx="3326555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4" name="Textplatzhalter 2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4354790" y="1606811"/>
            <a:ext cx="3326555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2" name="Textplatzhalter 2"/>
          <p:cNvSpPr>
            <a:spLocks noGrp="1"/>
          </p:cNvSpPr>
          <p:nvPr>
            <p:ph type="body" sz="quarter" idx="15" hasCustomPrompt="1"/>
          </p:nvPr>
        </p:nvSpPr>
        <p:spPr bwMode="auto">
          <a:xfrm>
            <a:off x="8149936" y="1606811"/>
            <a:ext cx="3482420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leer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Text + Diagramm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6276000" y="1671122"/>
            <a:ext cx="5365138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5" name="Diagrammplatzhalter 4"/>
          <p:cNvSpPr>
            <a:spLocks noGrp="1"/>
          </p:cNvSpPr>
          <p:nvPr>
            <p:ph type="chart" sz="quarter" idx="14" hasCustomPrompt="1"/>
          </p:nvPr>
        </p:nvSpPr>
        <p:spPr bwMode="auto">
          <a:xfrm>
            <a:off x="556180" y="1665288"/>
            <a:ext cx="5359820" cy="46434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 sz="16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>
              <a:defRPr/>
            </a:pPr>
            <a:r>
              <a:rPr lang="de-DE"/>
              <a:t>Diagramm hier einfügen</a:t>
            </a:r>
            <a:endParaRPr/>
          </a:p>
        </p:txBody>
      </p:sp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userDrawn="1">
  <p:cSld name="1_Titel + Grafik + Inhalt _02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6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5535486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11" name="Textplatzhalter 10"/>
          <p:cNvSpPr>
            <a:spLocks noGrp="1" noRot="1" noMove="1" noResize="1" noEditPoints="1" noAdjustHandles="1" noChangeArrowheads="1" noChangeShapeType="1"/>
          </p:cNvSpPr>
          <p:nvPr userDrawn="1">
            <p:ph type="body" sz="quarter" idx="14"/>
          </p:nvPr>
        </p:nvSpPr>
        <p:spPr bwMode="auto">
          <a:xfrm>
            <a:off x="4748854" y="4415461"/>
            <a:ext cx="586093" cy="1240410"/>
          </a:xfrm>
          <a:custGeom>
            <a:avLst/>
            <a:gdLst>
              <a:gd name="connsiteX0" fmla="*/ 248860 w 586093"/>
              <a:gd name="connsiteY0" fmla="*/ 982450 h 1240410"/>
              <a:gd name="connsiteX1" fmla="*/ 373401 w 586093"/>
              <a:gd name="connsiteY1" fmla="*/ 1089447 h 1240410"/>
              <a:gd name="connsiteX2" fmla="*/ 373401 w 586093"/>
              <a:gd name="connsiteY2" fmla="*/ 1135148 h 1240410"/>
              <a:gd name="connsiteX3" fmla="*/ 248860 w 586093"/>
              <a:gd name="connsiteY3" fmla="*/ 1240410 h 1240410"/>
              <a:gd name="connsiteX4" fmla="*/ 126055 w 586093"/>
              <a:gd name="connsiteY4" fmla="*/ 1135148 h 1240410"/>
              <a:gd name="connsiteX5" fmla="*/ 126055 w 586093"/>
              <a:gd name="connsiteY5" fmla="*/ 1089447 h 1240410"/>
              <a:gd name="connsiteX6" fmla="*/ 248860 w 586093"/>
              <a:gd name="connsiteY6" fmla="*/ 982450 h 1240410"/>
              <a:gd name="connsiteX7" fmla="*/ 259692 w 586093"/>
              <a:gd name="connsiteY7" fmla="*/ 0 h 1240410"/>
              <a:gd name="connsiteX8" fmla="*/ 586093 w 586093"/>
              <a:gd name="connsiteY8" fmla="*/ 259692 h 1240410"/>
              <a:gd name="connsiteX9" fmla="*/ 585874 w 586093"/>
              <a:gd name="connsiteY9" fmla="*/ 259474 h 1240410"/>
              <a:gd name="connsiteX10" fmla="*/ 585874 w 586093"/>
              <a:gd name="connsiteY10" fmla="*/ 292830 h 1240410"/>
              <a:gd name="connsiteX11" fmla="*/ 447257 w 586093"/>
              <a:gd name="connsiteY11" fmla="*/ 589342 h 1240410"/>
              <a:gd name="connsiteX12" fmla="*/ 389428 w 586093"/>
              <a:gd name="connsiteY12" fmla="*/ 652585 h 1240410"/>
              <a:gd name="connsiteX13" fmla="*/ 345459 w 586093"/>
              <a:gd name="connsiteY13" fmla="*/ 768459 h 1240410"/>
              <a:gd name="connsiteX14" fmla="*/ 345459 w 586093"/>
              <a:gd name="connsiteY14" fmla="*/ 810479 h 1240410"/>
              <a:gd name="connsiteX15" fmla="*/ 296294 w 586093"/>
              <a:gd name="connsiteY15" fmla="*/ 861376 h 1240410"/>
              <a:gd name="connsiteX16" fmla="*/ 197963 w 586093"/>
              <a:gd name="connsiteY16" fmla="*/ 861376 h 1240410"/>
              <a:gd name="connsiteX17" fmla="*/ 147063 w 586093"/>
              <a:gd name="connsiteY17" fmla="*/ 810479 h 1240410"/>
              <a:gd name="connsiteX18" fmla="*/ 147063 w 586093"/>
              <a:gd name="connsiteY18" fmla="*/ 786003 h 1240410"/>
              <a:gd name="connsiteX19" fmla="*/ 218971 w 586093"/>
              <a:gd name="connsiteY19" fmla="*/ 566599 h 1240410"/>
              <a:gd name="connsiteX20" fmla="*/ 315570 w 586093"/>
              <a:gd name="connsiteY20" fmla="*/ 456138 h 1240410"/>
              <a:gd name="connsiteX21" fmla="*/ 380547 w 586093"/>
              <a:gd name="connsiteY21" fmla="*/ 298244 h 1240410"/>
              <a:gd name="connsiteX22" fmla="*/ 380547 w 586093"/>
              <a:gd name="connsiteY22" fmla="*/ 271819 h 1240410"/>
              <a:gd name="connsiteX23" fmla="*/ 236734 w 586093"/>
              <a:gd name="connsiteY23" fmla="*/ 173488 h 1240410"/>
              <a:gd name="connsiteX24" fmla="*/ 54365 w 586093"/>
              <a:gd name="connsiteY24" fmla="*/ 199914 h 1240410"/>
              <a:gd name="connsiteX25" fmla="*/ 0 w 586093"/>
              <a:gd name="connsiteY25" fmla="*/ 155944 h 1240410"/>
              <a:gd name="connsiteX26" fmla="*/ 0 w 586093"/>
              <a:gd name="connsiteY26" fmla="*/ 78840 h 1240410"/>
              <a:gd name="connsiteX27" fmla="*/ 61510 w 586093"/>
              <a:gd name="connsiteY27" fmla="*/ 22744 h 1240410"/>
              <a:gd name="connsiteX28" fmla="*/ 259692 w 586093"/>
              <a:gd name="connsiteY28" fmla="*/ 0 h 12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86093" h="1240410" extrusionOk="0">
                <a:moveTo>
                  <a:pt x="248860" y="982450"/>
                </a:moveTo>
                <a:cubicBezTo>
                  <a:pt x="327700" y="982450"/>
                  <a:pt x="373401" y="1019270"/>
                  <a:pt x="373401" y="1089447"/>
                </a:cubicBezTo>
                <a:lnTo>
                  <a:pt x="373401" y="1135148"/>
                </a:lnTo>
                <a:cubicBezTo>
                  <a:pt x="373401" y="1201857"/>
                  <a:pt x="329432" y="1240410"/>
                  <a:pt x="248860" y="1240410"/>
                </a:cubicBezTo>
                <a:cubicBezTo>
                  <a:pt x="168289" y="1240410"/>
                  <a:pt x="126055" y="1201857"/>
                  <a:pt x="126055" y="1135148"/>
                </a:cubicBezTo>
                <a:lnTo>
                  <a:pt x="126055" y="1089447"/>
                </a:lnTo>
                <a:cubicBezTo>
                  <a:pt x="126055" y="1019270"/>
                  <a:pt x="170024" y="982450"/>
                  <a:pt x="248860" y="982450"/>
                </a:cubicBezTo>
                <a:close/>
                <a:moveTo>
                  <a:pt x="259692" y="0"/>
                </a:moveTo>
                <a:cubicBezTo>
                  <a:pt x="491226" y="0"/>
                  <a:pt x="586093" y="89453"/>
                  <a:pt x="586093" y="259692"/>
                </a:cubicBezTo>
                <a:lnTo>
                  <a:pt x="585874" y="259474"/>
                </a:lnTo>
                <a:lnTo>
                  <a:pt x="585874" y="292830"/>
                </a:lnTo>
                <a:cubicBezTo>
                  <a:pt x="585874" y="396360"/>
                  <a:pt x="549054" y="482345"/>
                  <a:pt x="447257" y="589342"/>
                </a:cubicBezTo>
                <a:lnTo>
                  <a:pt x="389428" y="652585"/>
                </a:lnTo>
                <a:cubicBezTo>
                  <a:pt x="354340" y="689405"/>
                  <a:pt x="345459" y="708681"/>
                  <a:pt x="345459" y="768459"/>
                </a:cubicBezTo>
                <a:lnTo>
                  <a:pt x="345459" y="810479"/>
                </a:lnTo>
                <a:cubicBezTo>
                  <a:pt x="345459" y="842100"/>
                  <a:pt x="327918" y="861376"/>
                  <a:pt x="296294" y="861376"/>
                </a:cubicBezTo>
                <a:lnTo>
                  <a:pt x="197963" y="861376"/>
                </a:lnTo>
                <a:cubicBezTo>
                  <a:pt x="166342" y="861376"/>
                  <a:pt x="147063" y="842100"/>
                  <a:pt x="147063" y="810479"/>
                </a:cubicBezTo>
                <a:lnTo>
                  <a:pt x="147063" y="786003"/>
                </a:lnTo>
                <a:cubicBezTo>
                  <a:pt x="147063" y="668397"/>
                  <a:pt x="153994" y="638722"/>
                  <a:pt x="218971" y="566599"/>
                </a:cubicBezTo>
                <a:lnTo>
                  <a:pt x="315570" y="456138"/>
                </a:lnTo>
                <a:cubicBezTo>
                  <a:pt x="369934" y="392893"/>
                  <a:pt x="380547" y="363222"/>
                  <a:pt x="380547" y="298244"/>
                </a:cubicBezTo>
                <a:lnTo>
                  <a:pt x="380547" y="271819"/>
                </a:lnTo>
                <a:cubicBezTo>
                  <a:pt x="380547" y="205109"/>
                  <a:pt x="347194" y="173488"/>
                  <a:pt x="236734" y="173488"/>
                </a:cubicBezTo>
                <a:cubicBezTo>
                  <a:pt x="126273" y="173488"/>
                  <a:pt x="113925" y="185833"/>
                  <a:pt x="54365" y="199914"/>
                </a:cubicBezTo>
                <a:cubicBezTo>
                  <a:pt x="21008" y="208792"/>
                  <a:pt x="0" y="191033"/>
                  <a:pt x="0" y="155944"/>
                </a:cubicBezTo>
                <a:lnTo>
                  <a:pt x="0" y="78840"/>
                </a:lnTo>
                <a:cubicBezTo>
                  <a:pt x="0" y="48951"/>
                  <a:pt x="21008" y="29675"/>
                  <a:pt x="61510" y="22744"/>
                </a:cubicBezTo>
                <a:cubicBezTo>
                  <a:pt x="131687" y="8663"/>
                  <a:pt x="205327" y="0"/>
                  <a:pt x="259692" y="0"/>
                </a:cubicBezTo>
                <a:close/>
              </a:path>
            </a:pathLst>
          </a:custGeom>
          <a:solidFill>
            <a:srgbClr val="DEC628"/>
          </a:solidFill>
        </p:spPr>
        <p:txBody>
          <a:bodyPr wrap="square" lIns="0" tIns="0" rIns="0" bIns="0">
            <a:noAutofit/>
          </a:bodyPr>
          <a:lstStyle>
            <a:lvl1pPr marL="0" indent="0">
              <a:buNone/>
              <a:defRPr b="0" i="0">
                <a:noFill/>
                <a:latin typeface="Aptos"/>
              </a:defRPr>
            </a:lvl1pPr>
          </a:lstStyle>
          <a:p>
            <a:pPr lvl="0">
              <a:defRPr/>
            </a:pPr>
            <a:endParaRPr lang="de-DE"/>
          </a:p>
        </p:txBody>
      </p:sp>
      <p:sp>
        <p:nvSpPr>
          <p:cNvPr id="12" name="Textplatzhalter 11"/>
          <p:cNvSpPr>
            <a:spLocks noGrp="1" noRot="1" noChangeAspect="1" noMove="1" noResize="1" noEditPoints="1" noAdjustHandles="1" noChangeArrowheads="1" noChangeShapeType="1"/>
          </p:cNvSpPr>
          <p:nvPr userDrawn="1">
            <p:ph type="body" sz="quarter" idx="15"/>
          </p:nvPr>
        </p:nvSpPr>
        <p:spPr bwMode="auto">
          <a:xfrm>
            <a:off x="5353468" y="5141071"/>
            <a:ext cx="381024" cy="806400"/>
          </a:xfrm>
          <a:custGeom>
            <a:avLst/>
            <a:gdLst>
              <a:gd name="connsiteX0" fmla="*/ 248860 w 586093"/>
              <a:gd name="connsiteY0" fmla="*/ 982450 h 1240410"/>
              <a:gd name="connsiteX1" fmla="*/ 373401 w 586093"/>
              <a:gd name="connsiteY1" fmla="*/ 1089447 h 1240410"/>
              <a:gd name="connsiteX2" fmla="*/ 373401 w 586093"/>
              <a:gd name="connsiteY2" fmla="*/ 1135148 h 1240410"/>
              <a:gd name="connsiteX3" fmla="*/ 248860 w 586093"/>
              <a:gd name="connsiteY3" fmla="*/ 1240410 h 1240410"/>
              <a:gd name="connsiteX4" fmla="*/ 126055 w 586093"/>
              <a:gd name="connsiteY4" fmla="*/ 1135148 h 1240410"/>
              <a:gd name="connsiteX5" fmla="*/ 126055 w 586093"/>
              <a:gd name="connsiteY5" fmla="*/ 1089447 h 1240410"/>
              <a:gd name="connsiteX6" fmla="*/ 248860 w 586093"/>
              <a:gd name="connsiteY6" fmla="*/ 982450 h 1240410"/>
              <a:gd name="connsiteX7" fmla="*/ 259692 w 586093"/>
              <a:gd name="connsiteY7" fmla="*/ 0 h 1240410"/>
              <a:gd name="connsiteX8" fmla="*/ 586093 w 586093"/>
              <a:gd name="connsiteY8" fmla="*/ 259692 h 1240410"/>
              <a:gd name="connsiteX9" fmla="*/ 585874 w 586093"/>
              <a:gd name="connsiteY9" fmla="*/ 259474 h 1240410"/>
              <a:gd name="connsiteX10" fmla="*/ 585874 w 586093"/>
              <a:gd name="connsiteY10" fmla="*/ 292830 h 1240410"/>
              <a:gd name="connsiteX11" fmla="*/ 447257 w 586093"/>
              <a:gd name="connsiteY11" fmla="*/ 589342 h 1240410"/>
              <a:gd name="connsiteX12" fmla="*/ 389428 w 586093"/>
              <a:gd name="connsiteY12" fmla="*/ 652585 h 1240410"/>
              <a:gd name="connsiteX13" fmla="*/ 345459 w 586093"/>
              <a:gd name="connsiteY13" fmla="*/ 768459 h 1240410"/>
              <a:gd name="connsiteX14" fmla="*/ 345459 w 586093"/>
              <a:gd name="connsiteY14" fmla="*/ 810479 h 1240410"/>
              <a:gd name="connsiteX15" fmla="*/ 296294 w 586093"/>
              <a:gd name="connsiteY15" fmla="*/ 861376 h 1240410"/>
              <a:gd name="connsiteX16" fmla="*/ 197963 w 586093"/>
              <a:gd name="connsiteY16" fmla="*/ 861376 h 1240410"/>
              <a:gd name="connsiteX17" fmla="*/ 147063 w 586093"/>
              <a:gd name="connsiteY17" fmla="*/ 810479 h 1240410"/>
              <a:gd name="connsiteX18" fmla="*/ 147063 w 586093"/>
              <a:gd name="connsiteY18" fmla="*/ 786003 h 1240410"/>
              <a:gd name="connsiteX19" fmla="*/ 218971 w 586093"/>
              <a:gd name="connsiteY19" fmla="*/ 566599 h 1240410"/>
              <a:gd name="connsiteX20" fmla="*/ 315570 w 586093"/>
              <a:gd name="connsiteY20" fmla="*/ 456138 h 1240410"/>
              <a:gd name="connsiteX21" fmla="*/ 380547 w 586093"/>
              <a:gd name="connsiteY21" fmla="*/ 298244 h 1240410"/>
              <a:gd name="connsiteX22" fmla="*/ 380547 w 586093"/>
              <a:gd name="connsiteY22" fmla="*/ 271819 h 1240410"/>
              <a:gd name="connsiteX23" fmla="*/ 236734 w 586093"/>
              <a:gd name="connsiteY23" fmla="*/ 173488 h 1240410"/>
              <a:gd name="connsiteX24" fmla="*/ 54365 w 586093"/>
              <a:gd name="connsiteY24" fmla="*/ 199914 h 1240410"/>
              <a:gd name="connsiteX25" fmla="*/ 0 w 586093"/>
              <a:gd name="connsiteY25" fmla="*/ 155944 h 1240410"/>
              <a:gd name="connsiteX26" fmla="*/ 0 w 586093"/>
              <a:gd name="connsiteY26" fmla="*/ 78840 h 1240410"/>
              <a:gd name="connsiteX27" fmla="*/ 61510 w 586093"/>
              <a:gd name="connsiteY27" fmla="*/ 22744 h 1240410"/>
              <a:gd name="connsiteX28" fmla="*/ 259692 w 586093"/>
              <a:gd name="connsiteY28" fmla="*/ 0 h 12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86093" h="1240410" extrusionOk="0">
                <a:moveTo>
                  <a:pt x="248860" y="982450"/>
                </a:moveTo>
                <a:cubicBezTo>
                  <a:pt x="327700" y="982450"/>
                  <a:pt x="373401" y="1019270"/>
                  <a:pt x="373401" y="1089447"/>
                </a:cubicBezTo>
                <a:lnTo>
                  <a:pt x="373401" y="1135148"/>
                </a:lnTo>
                <a:cubicBezTo>
                  <a:pt x="373401" y="1201857"/>
                  <a:pt x="329432" y="1240410"/>
                  <a:pt x="248860" y="1240410"/>
                </a:cubicBezTo>
                <a:cubicBezTo>
                  <a:pt x="168289" y="1240410"/>
                  <a:pt x="126055" y="1201857"/>
                  <a:pt x="126055" y="1135148"/>
                </a:cubicBezTo>
                <a:lnTo>
                  <a:pt x="126055" y="1089447"/>
                </a:lnTo>
                <a:cubicBezTo>
                  <a:pt x="126055" y="1019270"/>
                  <a:pt x="170024" y="982450"/>
                  <a:pt x="248860" y="982450"/>
                </a:cubicBezTo>
                <a:close/>
                <a:moveTo>
                  <a:pt x="259692" y="0"/>
                </a:moveTo>
                <a:cubicBezTo>
                  <a:pt x="491226" y="0"/>
                  <a:pt x="586093" y="89453"/>
                  <a:pt x="586093" y="259692"/>
                </a:cubicBezTo>
                <a:lnTo>
                  <a:pt x="585874" y="259474"/>
                </a:lnTo>
                <a:lnTo>
                  <a:pt x="585874" y="292830"/>
                </a:lnTo>
                <a:cubicBezTo>
                  <a:pt x="585874" y="396360"/>
                  <a:pt x="549054" y="482345"/>
                  <a:pt x="447257" y="589342"/>
                </a:cubicBezTo>
                <a:lnTo>
                  <a:pt x="389428" y="652585"/>
                </a:lnTo>
                <a:cubicBezTo>
                  <a:pt x="354340" y="689405"/>
                  <a:pt x="345459" y="708681"/>
                  <a:pt x="345459" y="768459"/>
                </a:cubicBezTo>
                <a:lnTo>
                  <a:pt x="345459" y="810479"/>
                </a:lnTo>
                <a:cubicBezTo>
                  <a:pt x="345459" y="842100"/>
                  <a:pt x="327918" y="861376"/>
                  <a:pt x="296294" y="861376"/>
                </a:cubicBezTo>
                <a:lnTo>
                  <a:pt x="197963" y="861376"/>
                </a:lnTo>
                <a:cubicBezTo>
                  <a:pt x="166342" y="861376"/>
                  <a:pt x="147063" y="842100"/>
                  <a:pt x="147063" y="810479"/>
                </a:cubicBezTo>
                <a:lnTo>
                  <a:pt x="147063" y="786003"/>
                </a:lnTo>
                <a:cubicBezTo>
                  <a:pt x="147063" y="668397"/>
                  <a:pt x="153994" y="638722"/>
                  <a:pt x="218971" y="566599"/>
                </a:cubicBezTo>
                <a:lnTo>
                  <a:pt x="315570" y="456138"/>
                </a:lnTo>
                <a:cubicBezTo>
                  <a:pt x="369934" y="392893"/>
                  <a:pt x="380547" y="363222"/>
                  <a:pt x="380547" y="298244"/>
                </a:cubicBezTo>
                <a:lnTo>
                  <a:pt x="380547" y="271819"/>
                </a:lnTo>
                <a:cubicBezTo>
                  <a:pt x="380547" y="205109"/>
                  <a:pt x="347194" y="173488"/>
                  <a:pt x="236734" y="173488"/>
                </a:cubicBezTo>
                <a:cubicBezTo>
                  <a:pt x="126273" y="173488"/>
                  <a:pt x="113925" y="185833"/>
                  <a:pt x="54365" y="199914"/>
                </a:cubicBezTo>
                <a:cubicBezTo>
                  <a:pt x="21008" y="208792"/>
                  <a:pt x="0" y="191033"/>
                  <a:pt x="0" y="155944"/>
                </a:cubicBezTo>
                <a:lnTo>
                  <a:pt x="0" y="78840"/>
                </a:lnTo>
                <a:cubicBezTo>
                  <a:pt x="0" y="48951"/>
                  <a:pt x="21008" y="29675"/>
                  <a:pt x="61510" y="22744"/>
                </a:cubicBezTo>
                <a:cubicBezTo>
                  <a:pt x="131687" y="8663"/>
                  <a:pt x="205327" y="0"/>
                  <a:pt x="259692" y="0"/>
                </a:cubicBezTo>
                <a:close/>
              </a:path>
            </a:pathLst>
          </a:custGeom>
          <a:solidFill>
            <a:srgbClr val="E8DC7B"/>
          </a:solidFill>
        </p:spPr>
        <p:txBody>
          <a:bodyPr wrap="square" lIns="0" tIns="0" rIns="0" bIns="0">
            <a:noAutofit/>
          </a:bodyPr>
          <a:lstStyle>
            <a:lvl1pPr marL="0" indent="0">
              <a:buNone/>
              <a:defRPr b="0" i="0">
                <a:noFill/>
                <a:latin typeface="Aptos"/>
              </a:defRPr>
            </a:lvl1pPr>
          </a:lstStyle>
          <a:p>
            <a:pPr lvl="0">
              <a:defRPr/>
            </a:pPr>
            <a:endParaRPr lang="de-DE"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7456954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nur Titel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Grafik + Inhalt_01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" name="Inhaltsplatzhalter 5"/>
          <p:cNvSpPr>
            <a:spLocks noGrp="1" noRot="1" noMove="1" noResize="1" noEditPoints="1" noAdjustHandles="1" noChangeArrowheads="1" noChangeShapeType="1"/>
          </p:cNvSpPr>
          <p:nvPr>
            <p:ph sz="quarter" idx="11" hasCustomPrompt="1"/>
          </p:nvPr>
        </p:nvSpPr>
        <p:spPr bwMode="auto">
          <a:xfrm>
            <a:off x="811358" y="1925782"/>
            <a:ext cx="6493166" cy="4122449"/>
          </a:xfrm>
          <a:prstGeom prst="roundRect">
            <a:avLst>
              <a:gd name="adj" fmla="val 2541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Inhalt hier einfügen</a:t>
            </a:r>
            <a:endParaRPr/>
          </a:p>
        </p:txBody>
      </p:sp>
      <p:sp>
        <p:nvSpPr>
          <p:cNvPr id="16" name="Textplatzhalter 17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1_Titel + Grafik + Inhalt_01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" name="Inhaltsplatzhalter 5"/>
          <p:cNvSpPr>
            <a:spLocks noGrp="1" noRot="1" noMove="1" noResize="1" noEditPoints="1" noAdjustHandles="1" noChangeArrowheads="1" noChangeShapeType="1"/>
          </p:cNvSpPr>
          <p:nvPr>
            <p:ph sz="quarter" idx="11" hasCustomPrompt="1"/>
          </p:nvPr>
        </p:nvSpPr>
        <p:spPr bwMode="auto">
          <a:xfrm>
            <a:off x="811358" y="1925782"/>
            <a:ext cx="6493166" cy="4122449"/>
          </a:xfrm>
          <a:prstGeom prst="roundRect">
            <a:avLst>
              <a:gd name="adj" fmla="val 2541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Inhalt hier einfügen</a:t>
            </a:r>
            <a:endParaRPr/>
          </a:p>
        </p:txBody>
      </p:sp>
      <p:sp>
        <p:nvSpPr>
          <p:cNvPr id="16" name="Textplatzhalter 17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8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11080624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4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Bild + IPad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80" name="Grafik 479"/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/>
        </p:blipFill>
        <p:spPr bwMode="auto">
          <a:xfrm flipH="1">
            <a:off x="544964" y="1665287"/>
            <a:ext cx="9541308" cy="4643437"/>
          </a:xfrm>
          <a:prstGeom prst="rect">
            <a:avLst/>
          </a:prstGeom>
        </p:spPr>
      </p:pic>
      <p:pic>
        <p:nvPicPr>
          <p:cNvPr id="21" name="Picture 22" descr="Shape, square&#10;&#10;Description automatically generated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 rot="16199998">
            <a:off x="1578359" y="610519"/>
            <a:ext cx="4675968" cy="6742760"/>
          </a:xfrm>
          <a:prstGeom prst="rect">
            <a:avLst/>
          </a:prstGeom>
        </p:spPr>
      </p:pic>
      <p:sp>
        <p:nvSpPr>
          <p:cNvPr id="7" name="Inhaltsplatzhalter 5"/>
          <p:cNvSpPr>
            <a:spLocks noGrp="1" noRot="1" noMove="1" noResize="1" noEditPoints="1" noAdjustHandles="1" noChangeArrowheads="1" noChangeShapeType="1"/>
          </p:cNvSpPr>
          <p:nvPr>
            <p:ph sz="quarter" idx="11" hasCustomPrompt="1"/>
          </p:nvPr>
        </p:nvSpPr>
        <p:spPr bwMode="auto">
          <a:xfrm>
            <a:off x="726562" y="1863144"/>
            <a:ext cx="6368400" cy="4276800"/>
          </a:xfrm>
          <a:prstGeom prst="roundRect">
            <a:avLst>
              <a:gd name="adj" fmla="val 2541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Inhalt hier einfügen</a:t>
            </a:r>
            <a:endParaRPr/>
          </a:p>
        </p:txBody>
      </p:sp>
      <p:sp>
        <p:nvSpPr>
          <p:cNvPr id="3" name="Textplatzhalter 17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4" name="Textplatzhalter 19"/>
          <p:cNvSpPr>
            <a:spLocks noGrp="1"/>
          </p:cNvSpPr>
          <p:nvPr>
            <p:ph type="body" sz="quarter" idx="12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Grafik + Inhalt _02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6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5535486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11" name="Textplatzhalter 10"/>
          <p:cNvSpPr>
            <a:spLocks noGrp="1" noRot="1" noMove="1" noResize="1" noEditPoints="1" noAdjustHandles="1" noChangeArrowheads="1" noChangeShapeType="1"/>
          </p:cNvSpPr>
          <p:nvPr userDrawn="1">
            <p:ph type="body" sz="quarter" idx="14"/>
          </p:nvPr>
        </p:nvSpPr>
        <p:spPr bwMode="auto">
          <a:xfrm>
            <a:off x="4748854" y="4415461"/>
            <a:ext cx="586093" cy="1240410"/>
          </a:xfrm>
          <a:custGeom>
            <a:avLst/>
            <a:gdLst>
              <a:gd name="connsiteX0" fmla="*/ 248860 w 586093"/>
              <a:gd name="connsiteY0" fmla="*/ 982450 h 1240410"/>
              <a:gd name="connsiteX1" fmla="*/ 373401 w 586093"/>
              <a:gd name="connsiteY1" fmla="*/ 1089447 h 1240410"/>
              <a:gd name="connsiteX2" fmla="*/ 373401 w 586093"/>
              <a:gd name="connsiteY2" fmla="*/ 1135148 h 1240410"/>
              <a:gd name="connsiteX3" fmla="*/ 248860 w 586093"/>
              <a:gd name="connsiteY3" fmla="*/ 1240410 h 1240410"/>
              <a:gd name="connsiteX4" fmla="*/ 126055 w 586093"/>
              <a:gd name="connsiteY4" fmla="*/ 1135148 h 1240410"/>
              <a:gd name="connsiteX5" fmla="*/ 126055 w 586093"/>
              <a:gd name="connsiteY5" fmla="*/ 1089447 h 1240410"/>
              <a:gd name="connsiteX6" fmla="*/ 248860 w 586093"/>
              <a:gd name="connsiteY6" fmla="*/ 982450 h 1240410"/>
              <a:gd name="connsiteX7" fmla="*/ 259692 w 586093"/>
              <a:gd name="connsiteY7" fmla="*/ 0 h 1240410"/>
              <a:gd name="connsiteX8" fmla="*/ 586093 w 586093"/>
              <a:gd name="connsiteY8" fmla="*/ 259692 h 1240410"/>
              <a:gd name="connsiteX9" fmla="*/ 585874 w 586093"/>
              <a:gd name="connsiteY9" fmla="*/ 259474 h 1240410"/>
              <a:gd name="connsiteX10" fmla="*/ 585874 w 586093"/>
              <a:gd name="connsiteY10" fmla="*/ 292830 h 1240410"/>
              <a:gd name="connsiteX11" fmla="*/ 447257 w 586093"/>
              <a:gd name="connsiteY11" fmla="*/ 589342 h 1240410"/>
              <a:gd name="connsiteX12" fmla="*/ 389428 w 586093"/>
              <a:gd name="connsiteY12" fmla="*/ 652585 h 1240410"/>
              <a:gd name="connsiteX13" fmla="*/ 345459 w 586093"/>
              <a:gd name="connsiteY13" fmla="*/ 768459 h 1240410"/>
              <a:gd name="connsiteX14" fmla="*/ 345459 w 586093"/>
              <a:gd name="connsiteY14" fmla="*/ 810479 h 1240410"/>
              <a:gd name="connsiteX15" fmla="*/ 296294 w 586093"/>
              <a:gd name="connsiteY15" fmla="*/ 861376 h 1240410"/>
              <a:gd name="connsiteX16" fmla="*/ 197963 w 586093"/>
              <a:gd name="connsiteY16" fmla="*/ 861376 h 1240410"/>
              <a:gd name="connsiteX17" fmla="*/ 147063 w 586093"/>
              <a:gd name="connsiteY17" fmla="*/ 810479 h 1240410"/>
              <a:gd name="connsiteX18" fmla="*/ 147063 w 586093"/>
              <a:gd name="connsiteY18" fmla="*/ 786003 h 1240410"/>
              <a:gd name="connsiteX19" fmla="*/ 218971 w 586093"/>
              <a:gd name="connsiteY19" fmla="*/ 566599 h 1240410"/>
              <a:gd name="connsiteX20" fmla="*/ 315570 w 586093"/>
              <a:gd name="connsiteY20" fmla="*/ 456138 h 1240410"/>
              <a:gd name="connsiteX21" fmla="*/ 380547 w 586093"/>
              <a:gd name="connsiteY21" fmla="*/ 298244 h 1240410"/>
              <a:gd name="connsiteX22" fmla="*/ 380547 w 586093"/>
              <a:gd name="connsiteY22" fmla="*/ 271819 h 1240410"/>
              <a:gd name="connsiteX23" fmla="*/ 236734 w 586093"/>
              <a:gd name="connsiteY23" fmla="*/ 173488 h 1240410"/>
              <a:gd name="connsiteX24" fmla="*/ 54365 w 586093"/>
              <a:gd name="connsiteY24" fmla="*/ 199914 h 1240410"/>
              <a:gd name="connsiteX25" fmla="*/ 0 w 586093"/>
              <a:gd name="connsiteY25" fmla="*/ 155944 h 1240410"/>
              <a:gd name="connsiteX26" fmla="*/ 0 w 586093"/>
              <a:gd name="connsiteY26" fmla="*/ 78840 h 1240410"/>
              <a:gd name="connsiteX27" fmla="*/ 61510 w 586093"/>
              <a:gd name="connsiteY27" fmla="*/ 22744 h 1240410"/>
              <a:gd name="connsiteX28" fmla="*/ 259692 w 586093"/>
              <a:gd name="connsiteY28" fmla="*/ 0 h 12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86093" h="1240410" extrusionOk="0">
                <a:moveTo>
                  <a:pt x="248860" y="982450"/>
                </a:moveTo>
                <a:cubicBezTo>
                  <a:pt x="327700" y="982450"/>
                  <a:pt x="373401" y="1019270"/>
                  <a:pt x="373401" y="1089447"/>
                </a:cubicBezTo>
                <a:lnTo>
                  <a:pt x="373401" y="1135148"/>
                </a:lnTo>
                <a:cubicBezTo>
                  <a:pt x="373401" y="1201857"/>
                  <a:pt x="329432" y="1240410"/>
                  <a:pt x="248860" y="1240410"/>
                </a:cubicBezTo>
                <a:cubicBezTo>
                  <a:pt x="168289" y="1240410"/>
                  <a:pt x="126055" y="1201857"/>
                  <a:pt x="126055" y="1135148"/>
                </a:cubicBezTo>
                <a:lnTo>
                  <a:pt x="126055" y="1089447"/>
                </a:lnTo>
                <a:cubicBezTo>
                  <a:pt x="126055" y="1019270"/>
                  <a:pt x="170024" y="982450"/>
                  <a:pt x="248860" y="982450"/>
                </a:cubicBezTo>
                <a:close/>
                <a:moveTo>
                  <a:pt x="259692" y="0"/>
                </a:moveTo>
                <a:cubicBezTo>
                  <a:pt x="491226" y="0"/>
                  <a:pt x="586093" y="89453"/>
                  <a:pt x="586093" y="259692"/>
                </a:cubicBezTo>
                <a:lnTo>
                  <a:pt x="585874" y="259474"/>
                </a:lnTo>
                <a:lnTo>
                  <a:pt x="585874" y="292830"/>
                </a:lnTo>
                <a:cubicBezTo>
                  <a:pt x="585874" y="396360"/>
                  <a:pt x="549054" y="482345"/>
                  <a:pt x="447257" y="589342"/>
                </a:cubicBezTo>
                <a:lnTo>
                  <a:pt x="389428" y="652585"/>
                </a:lnTo>
                <a:cubicBezTo>
                  <a:pt x="354340" y="689405"/>
                  <a:pt x="345459" y="708681"/>
                  <a:pt x="345459" y="768459"/>
                </a:cubicBezTo>
                <a:lnTo>
                  <a:pt x="345459" y="810479"/>
                </a:lnTo>
                <a:cubicBezTo>
                  <a:pt x="345459" y="842100"/>
                  <a:pt x="327918" y="861376"/>
                  <a:pt x="296294" y="861376"/>
                </a:cubicBezTo>
                <a:lnTo>
                  <a:pt x="197963" y="861376"/>
                </a:lnTo>
                <a:cubicBezTo>
                  <a:pt x="166342" y="861376"/>
                  <a:pt x="147063" y="842100"/>
                  <a:pt x="147063" y="810479"/>
                </a:cubicBezTo>
                <a:lnTo>
                  <a:pt x="147063" y="786003"/>
                </a:lnTo>
                <a:cubicBezTo>
                  <a:pt x="147063" y="668397"/>
                  <a:pt x="153994" y="638722"/>
                  <a:pt x="218971" y="566599"/>
                </a:cubicBezTo>
                <a:lnTo>
                  <a:pt x="315570" y="456138"/>
                </a:lnTo>
                <a:cubicBezTo>
                  <a:pt x="369934" y="392893"/>
                  <a:pt x="380547" y="363222"/>
                  <a:pt x="380547" y="298244"/>
                </a:cubicBezTo>
                <a:lnTo>
                  <a:pt x="380547" y="271819"/>
                </a:lnTo>
                <a:cubicBezTo>
                  <a:pt x="380547" y="205109"/>
                  <a:pt x="347194" y="173488"/>
                  <a:pt x="236734" y="173488"/>
                </a:cubicBezTo>
                <a:cubicBezTo>
                  <a:pt x="126273" y="173488"/>
                  <a:pt x="113925" y="185833"/>
                  <a:pt x="54365" y="199914"/>
                </a:cubicBezTo>
                <a:cubicBezTo>
                  <a:pt x="21008" y="208792"/>
                  <a:pt x="0" y="191033"/>
                  <a:pt x="0" y="155944"/>
                </a:cubicBezTo>
                <a:lnTo>
                  <a:pt x="0" y="78840"/>
                </a:lnTo>
                <a:cubicBezTo>
                  <a:pt x="0" y="48951"/>
                  <a:pt x="21008" y="29675"/>
                  <a:pt x="61510" y="22744"/>
                </a:cubicBezTo>
                <a:cubicBezTo>
                  <a:pt x="131687" y="8663"/>
                  <a:pt x="205327" y="0"/>
                  <a:pt x="259692" y="0"/>
                </a:cubicBezTo>
                <a:close/>
              </a:path>
            </a:pathLst>
          </a:custGeom>
          <a:solidFill>
            <a:srgbClr val="DEC628"/>
          </a:solidFill>
        </p:spPr>
        <p:txBody>
          <a:bodyPr wrap="square" lIns="0" tIns="0" rIns="0" bIns="0">
            <a:noAutofit/>
          </a:bodyPr>
          <a:lstStyle>
            <a:lvl1pPr marL="0" indent="0">
              <a:buNone/>
              <a:defRPr b="0" i="0">
                <a:noFill/>
                <a:latin typeface="Aptos"/>
              </a:defRPr>
            </a:lvl1pPr>
          </a:lstStyle>
          <a:p>
            <a:pPr lvl="0">
              <a:defRPr/>
            </a:pPr>
            <a:endParaRPr lang="de-DE"/>
          </a:p>
        </p:txBody>
      </p:sp>
      <p:sp>
        <p:nvSpPr>
          <p:cNvPr id="12" name="Textplatzhalter 11"/>
          <p:cNvSpPr>
            <a:spLocks noGrp="1" noRot="1" noChangeAspect="1" noMove="1" noResize="1" noEditPoints="1" noAdjustHandles="1" noChangeArrowheads="1" noChangeShapeType="1"/>
          </p:cNvSpPr>
          <p:nvPr userDrawn="1">
            <p:ph type="body" sz="quarter" idx="15"/>
          </p:nvPr>
        </p:nvSpPr>
        <p:spPr bwMode="auto">
          <a:xfrm>
            <a:off x="5353468" y="5141071"/>
            <a:ext cx="381024" cy="806400"/>
          </a:xfrm>
          <a:custGeom>
            <a:avLst/>
            <a:gdLst>
              <a:gd name="connsiteX0" fmla="*/ 248860 w 586093"/>
              <a:gd name="connsiteY0" fmla="*/ 982450 h 1240410"/>
              <a:gd name="connsiteX1" fmla="*/ 373401 w 586093"/>
              <a:gd name="connsiteY1" fmla="*/ 1089447 h 1240410"/>
              <a:gd name="connsiteX2" fmla="*/ 373401 w 586093"/>
              <a:gd name="connsiteY2" fmla="*/ 1135148 h 1240410"/>
              <a:gd name="connsiteX3" fmla="*/ 248860 w 586093"/>
              <a:gd name="connsiteY3" fmla="*/ 1240410 h 1240410"/>
              <a:gd name="connsiteX4" fmla="*/ 126055 w 586093"/>
              <a:gd name="connsiteY4" fmla="*/ 1135148 h 1240410"/>
              <a:gd name="connsiteX5" fmla="*/ 126055 w 586093"/>
              <a:gd name="connsiteY5" fmla="*/ 1089447 h 1240410"/>
              <a:gd name="connsiteX6" fmla="*/ 248860 w 586093"/>
              <a:gd name="connsiteY6" fmla="*/ 982450 h 1240410"/>
              <a:gd name="connsiteX7" fmla="*/ 259692 w 586093"/>
              <a:gd name="connsiteY7" fmla="*/ 0 h 1240410"/>
              <a:gd name="connsiteX8" fmla="*/ 586093 w 586093"/>
              <a:gd name="connsiteY8" fmla="*/ 259692 h 1240410"/>
              <a:gd name="connsiteX9" fmla="*/ 585874 w 586093"/>
              <a:gd name="connsiteY9" fmla="*/ 259474 h 1240410"/>
              <a:gd name="connsiteX10" fmla="*/ 585874 w 586093"/>
              <a:gd name="connsiteY10" fmla="*/ 292830 h 1240410"/>
              <a:gd name="connsiteX11" fmla="*/ 447257 w 586093"/>
              <a:gd name="connsiteY11" fmla="*/ 589342 h 1240410"/>
              <a:gd name="connsiteX12" fmla="*/ 389428 w 586093"/>
              <a:gd name="connsiteY12" fmla="*/ 652585 h 1240410"/>
              <a:gd name="connsiteX13" fmla="*/ 345459 w 586093"/>
              <a:gd name="connsiteY13" fmla="*/ 768459 h 1240410"/>
              <a:gd name="connsiteX14" fmla="*/ 345459 w 586093"/>
              <a:gd name="connsiteY14" fmla="*/ 810479 h 1240410"/>
              <a:gd name="connsiteX15" fmla="*/ 296294 w 586093"/>
              <a:gd name="connsiteY15" fmla="*/ 861376 h 1240410"/>
              <a:gd name="connsiteX16" fmla="*/ 197963 w 586093"/>
              <a:gd name="connsiteY16" fmla="*/ 861376 h 1240410"/>
              <a:gd name="connsiteX17" fmla="*/ 147063 w 586093"/>
              <a:gd name="connsiteY17" fmla="*/ 810479 h 1240410"/>
              <a:gd name="connsiteX18" fmla="*/ 147063 w 586093"/>
              <a:gd name="connsiteY18" fmla="*/ 786003 h 1240410"/>
              <a:gd name="connsiteX19" fmla="*/ 218971 w 586093"/>
              <a:gd name="connsiteY19" fmla="*/ 566599 h 1240410"/>
              <a:gd name="connsiteX20" fmla="*/ 315570 w 586093"/>
              <a:gd name="connsiteY20" fmla="*/ 456138 h 1240410"/>
              <a:gd name="connsiteX21" fmla="*/ 380547 w 586093"/>
              <a:gd name="connsiteY21" fmla="*/ 298244 h 1240410"/>
              <a:gd name="connsiteX22" fmla="*/ 380547 w 586093"/>
              <a:gd name="connsiteY22" fmla="*/ 271819 h 1240410"/>
              <a:gd name="connsiteX23" fmla="*/ 236734 w 586093"/>
              <a:gd name="connsiteY23" fmla="*/ 173488 h 1240410"/>
              <a:gd name="connsiteX24" fmla="*/ 54365 w 586093"/>
              <a:gd name="connsiteY24" fmla="*/ 199914 h 1240410"/>
              <a:gd name="connsiteX25" fmla="*/ 0 w 586093"/>
              <a:gd name="connsiteY25" fmla="*/ 155944 h 1240410"/>
              <a:gd name="connsiteX26" fmla="*/ 0 w 586093"/>
              <a:gd name="connsiteY26" fmla="*/ 78840 h 1240410"/>
              <a:gd name="connsiteX27" fmla="*/ 61510 w 586093"/>
              <a:gd name="connsiteY27" fmla="*/ 22744 h 1240410"/>
              <a:gd name="connsiteX28" fmla="*/ 259692 w 586093"/>
              <a:gd name="connsiteY28" fmla="*/ 0 h 12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86093" h="1240410" extrusionOk="0">
                <a:moveTo>
                  <a:pt x="248860" y="982450"/>
                </a:moveTo>
                <a:cubicBezTo>
                  <a:pt x="327700" y="982450"/>
                  <a:pt x="373401" y="1019270"/>
                  <a:pt x="373401" y="1089447"/>
                </a:cubicBezTo>
                <a:lnTo>
                  <a:pt x="373401" y="1135148"/>
                </a:lnTo>
                <a:cubicBezTo>
                  <a:pt x="373401" y="1201857"/>
                  <a:pt x="329432" y="1240410"/>
                  <a:pt x="248860" y="1240410"/>
                </a:cubicBezTo>
                <a:cubicBezTo>
                  <a:pt x="168289" y="1240410"/>
                  <a:pt x="126055" y="1201857"/>
                  <a:pt x="126055" y="1135148"/>
                </a:cubicBezTo>
                <a:lnTo>
                  <a:pt x="126055" y="1089447"/>
                </a:lnTo>
                <a:cubicBezTo>
                  <a:pt x="126055" y="1019270"/>
                  <a:pt x="170024" y="982450"/>
                  <a:pt x="248860" y="982450"/>
                </a:cubicBezTo>
                <a:close/>
                <a:moveTo>
                  <a:pt x="259692" y="0"/>
                </a:moveTo>
                <a:cubicBezTo>
                  <a:pt x="491226" y="0"/>
                  <a:pt x="586093" y="89453"/>
                  <a:pt x="586093" y="259692"/>
                </a:cubicBezTo>
                <a:lnTo>
                  <a:pt x="585874" y="259474"/>
                </a:lnTo>
                <a:lnTo>
                  <a:pt x="585874" y="292830"/>
                </a:lnTo>
                <a:cubicBezTo>
                  <a:pt x="585874" y="396360"/>
                  <a:pt x="549054" y="482345"/>
                  <a:pt x="447257" y="589342"/>
                </a:cubicBezTo>
                <a:lnTo>
                  <a:pt x="389428" y="652585"/>
                </a:lnTo>
                <a:cubicBezTo>
                  <a:pt x="354340" y="689405"/>
                  <a:pt x="345459" y="708681"/>
                  <a:pt x="345459" y="768459"/>
                </a:cubicBezTo>
                <a:lnTo>
                  <a:pt x="345459" y="810479"/>
                </a:lnTo>
                <a:cubicBezTo>
                  <a:pt x="345459" y="842100"/>
                  <a:pt x="327918" y="861376"/>
                  <a:pt x="296294" y="861376"/>
                </a:cubicBezTo>
                <a:lnTo>
                  <a:pt x="197963" y="861376"/>
                </a:lnTo>
                <a:cubicBezTo>
                  <a:pt x="166342" y="861376"/>
                  <a:pt x="147063" y="842100"/>
                  <a:pt x="147063" y="810479"/>
                </a:cubicBezTo>
                <a:lnTo>
                  <a:pt x="147063" y="786003"/>
                </a:lnTo>
                <a:cubicBezTo>
                  <a:pt x="147063" y="668397"/>
                  <a:pt x="153994" y="638722"/>
                  <a:pt x="218971" y="566599"/>
                </a:cubicBezTo>
                <a:lnTo>
                  <a:pt x="315570" y="456138"/>
                </a:lnTo>
                <a:cubicBezTo>
                  <a:pt x="369934" y="392893"/>
                  <a:pt x="380547" y="363222"/>
                  <a:pt x="380547" y="298244"/>
                </a:cubicBezTo>
                <a:lnTo>
                  <a:pt x="380547" y="271819"/>
                </a:lnTo>
                <a:cubicBezTo>
                  <a:pt x="380547" y="205109"/>
                  <a:pt x="347194" y="173488"/>
                  <a:pt x="236734" y="173488"/>
                </a:cubicBezTo>
                <a:cubicBezTo>
                  <a:pt x="126273" y="173488"/>
                  <a:pt x="113925" y="185833"/>
                  <a:pt x="54365" y="199914"/>
                </a:cubicBezTo>
                <a:cubicBezTo>
                  <a:pt x="21008" y="208792"/>
                  <a:pt x="0" y="191033"/>
                  <a:pt x="0" y="155944"/>
                </a:cubicBezTo>
                <a:lnTo>
                  <a:pt x="0" y="78840"/>
                </a:lnTo>
                <a:cubicBezTo>
                  <a:pt x="0" y="48951"/>
                  <a:pt x="21008" y="29675"/>
                  <a:pt x="61510" y="22744"/>
                </a:cubicBezTo>
                <a:cubicBezTo>
                  <a:pt x="131687" y="8663"/>
                  <a:pt x="205327" y="0"/>
                  <a:pt x="259692" y="0"/>
                </a:cubicBezTo>
                <a:close/>
              </a:path>
            </a:pathLst>
          </a:custGeom>
          <a:solidFill>
            <a:srgbClr val="E8DC7B"/>
          </a:solidFill>
        </p:spPr>
        <p:txBody>
          <a:bodyPr wrap="square" lIns="0" tIns="0" rIns="0" bIns="0">
            <a:noAutofit/>
          </a:bodyPr>
          <a:lstStyle>
            <a:lvl1pPr marL="0" indent="0">
              <a:buNone/>
              <a:defRPr b="0" i="0">
                <a:noFill/>
                <a:latin typeface="Aptos"/>
              </a:defRPr>
            </a:lvl1pPr>
          </a:lstStyle>
          <a:p>
            <a:pPr lvl="0">
              <a:defRPr/>
            </a:pPr>
            <a:endParaRPr lang="de-DE"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2" Type="http://schemas.openxmlformats.org/officeDocument/2006/relationships/slideLayout" Target="../slideLayouts/slideLayout4.xml"/><Relationship Id="rId16" Type="http://schemas.openxmlformats.org/officeDocument/2006/relationships/image" Target="../media/image1.emf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oleObject" Target="../embeddings/oleObject1.bin"/><Relationship Id="rId10" Type="http://schemas.openxmlformats.org/officeDocument/2006/relationships/slideLayout" Target="../slideLayouts/slideLayout1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slideLayout" Target="../slideLayouts/slideLayout28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27.xml"/><Relationship Id="rId17" Type="http://schemas.openxmlformats.org/officeDocument/2006/relationships/theme" Target="../theme/theme3.xml"/><Relationship Id="rId2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5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Relationship Id="rId14" Type="http://schemas.openxmlformats.org/officeDocument/2006/relationships/slideLayout" Target="../slideLayouts/slideLayout2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3" name="Freihandform: Form 2"/>
          <p:cNvSpPr/>
          <p:nvPr userDrawn="1"/>
        </p:nvSpPr>
        <p:spPr bwMode="auto">
          <a:xfrm>
            <a:off x="2133502" y="6473813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5" name="Freihandform: Form 4"/>
          <p:cNvSpPr/>
          <p:nvPr userDrawn="1"/>
        </p:nvSpPr>
        <p:spPr bwMode="auto">
          <a:xfrm>
            <a:off x="3693762" y="6473813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6" name="Freihandform: Form 5"/>
          <p:cNvSpPr/>
          <p:nvPr userDrawn="1"/>
        </p:nvSpPr>
        <p:spPr bwMode="auto">
          <a:xfrm>
            <a:off x="2652810" y="6473813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7" name="Freihandform: Form 6"/>
          <p:cNvSpPr/>
          <p:nvPr userDrawn="1"/>
        </p:nvSpPr>
        <p:spPr bwMode="auto">
          <a:xfrm>
            <a:off x="1614194" y="6474495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8" name="Freihandform: Form 7"/>
          <p:cNvSpPr/>
          <p:nvPr userDrawn="1"/>
        </p:nvSpPr>
        <p:spPr bwMode="auto">
          <a:xfrm>
            <a:off x="3168146" y="6473813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9" name="Freihandform: Form 8"/>
          <p:cNvSpPr/>
          <p:nvPr userDrawn="1"/>
        </p:nvSpPr>
        <p:spPr bwMode="auto">
          <a:xfrm>
            <a:off x="1094886" y="6474495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4" name="Freihandform: Form 4"/>
          <p:cNvSpPr/>
          <p:nvPr userDrawn="1"/>
        </p:nvSpPr>
        <p:spPr bwMode="auto">
          <a:xfrm>
            <a:off x="575578" y="6480332"/>
            <a:ext cx="180000" cy="180000"/>
          </a:xfrm>
          <a:prstGeom prst="roundRect">
            <a:avLst>
              <a:gd name="adj" fmla="val 16667"/>
            </a:avLst>
          </a:prstGeom>
          <a:solidFill>
            <a:srgbClr val="DEC62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grpSp>
        <p:nvGrpSpPr>
          <p:cNvPr id="49" name="Gruppieren 48"/>
          <p:cNvGrpSpPr/>
          <p:nvPr userDrawn="1"/>
        </p:nvGrpSpPr>
        <p:grpSpPr bwMode="auto">
          <a:xfrm>
            <a:off x="0" y="-141789"/>
            <a:ext cx="7948338" cy="4202173"/>
            <a:chOff x="0" y="-141789"/>
            <a:chExt cx="7948338" cy="4202173"/>
          </a:xfrm>
        </p:grpSpPr>
        <p:sp>
          <p:nvSpPr>
            <p:cNvPr id="43" name="Freihandform 42"/>
            <p:cNvSpPr/>
            <p:nvPr userDrawn="1"/>
          </p:nvSpPr>
          <p:spPr bwMode="auto">
            <a:xfrm rot="13735889">
              <a:off x="2308096" y="351702"/>
              <a:ext cx="4202173" cy="3215192"/>
            </a:xfrm>
            <a:custGeom>
              <a:avLst/>
              <a:gdLst>
                <a:gd name="connsiteX0" fmla="*/ 4201782 w 4202173"/>
                <a:gd name="connsiteY0" fmla="*/ 2179218 h 3215192"/>
                <a:gd name="connsiteX1" fmla="*/ 3332553 w 4202173"/>
                <a:gd name="connsiteY1" fmla="*/ 3176739 h 3215192"/>
                <a:gd name="connsiteX2" fmla="*/ 3213375 w 4202173"/>
                <a:gd name="connsiteY2" fmla="*/ 3196508 h 3215192"/>
                <a:gd name="connsiteX3" fmla="*/ 2220165 w 4202173"/>
                <a:gd name="connsiteY3" fmla="*/ 3150484 h 3215192"/>
                <a:gd name="connsiteX4" fmla="*/ 88068 w 4202173"/>
                <a:gd name="connsiteY4" fmla="*/ 1265960 h 3215192"/>
                <a:gd name="connsiteX5" fmla="*/ 3011345 w 4202173"/>
                <a:gd name="connsiteY5" fmla="*/ 11538 h 3215192"/>
                <a:gd name="connsiteX6" fmla="*/ 4202173 w 4202173"/>
                <a:gd name="connsiteY6" fmla="*/ 2044941 h 321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2173" h="3215192" extrusionOk="0">
                  <a:moveTo>
                    <a:pt x="4201782" y="2179218"/>
                  </a:moveTo>
                  <a:lnTo>
                    <a:pt x="3332553" y="3176739"/>
                  </a:lnTo>
                  <a:lnTo>
                    <a:pt x="3213375" y="3196508"/>
                  </a:lnTo>
                  <a:cubicBezTo>
                    <a:pt x="2893715" y="3236628"/>
                    <a:pt x="2539471" y="3207914"/>
                    <a:pt x="2220165" y="3150484"/>
                  </a:cubicBezTo>
                  <a:cubicBezTo>
                    <a:pt x="1376361" y="2997170"/>
                    <a:pt x="-416724" y="2378467"/>
                    <a:pt x="88068" y="1265960"/>
                  </a:cubicBezTo>
                  <a:cubicBezTo>
                    <a:pt x="592860" y="153452"/>
                    <a:pt x="2190126" y="-56526"/>
                    <a:pt x="3011345" y="11538"/>
                  </a:cubicBezTo>
                  <a:cubicBezTo>
                    <a:pt x="3774038" y="80772"/>
                    <a:pt x="4179417" y="1082780"/>
                    <a:pt x="4202173" y="2044941"/>
                  </a:cubicBezTo>
                  <a:close/>
                </a:path>
              </a:pathLst>
            </a:custGeom>
            <a:solidFill>
              <a:srgbClr val="DEC6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45" name="Freihandform 44"/>
            <p:cNvSpPr/>
            <p:nvPr userDrawn="1"/>
          </p:nvSpPr>
          <p:spPr bwMode="auto">
            <a:xfrm>
              <a:off x="4243774" y="0"/>
              <a:ext cx="3704564" cy="3289426"/>
            </a:xfrm>
            <a:custGeom>
              <a:avLst/>
              <a:gdLst>
                <a:gd name="connsiteX0" fmla="*/ 2119791 w 3704564"/>
                <a:gd name="connsiteY0" fmla="*/ 0 h 3289426"/>
                <a:gd name="connsiteX1" fmla="*/ 2697650 w 3704564"/>
                <a:gd name="connsiteY1" fmla="*/ 0 h 3289426"/>
                <a:gd name="connsiteX2" fmla="*/ 2785686 w 3704564"/>
                <a:gd name="connsiteY2" fmla="*/ 29039 h 3289426"/>
                <a:gd name="connsiteX3" fmla="*/ 3703591 w 3704564"/>
                <a:gd name="connsiteY3" fmla="*/ 1953641 h 3289426"/>
                <a:gd name="connsiteX4" fmla="*/ 1451079 w 3704564"/>
                <a:gd name="connsiteY4" fmla="*/ 3255494 h 3289426"/>
                <a:gd name="connsiteX5" fmla="*/ 23745 w 3704564"/>
                <a:gd name="connsiteY5" fmla="*/ 1274993 h 3289426"/>
                <a:gd name="connsiteX6" fmla="*/ 2055769 w 3704564"/>
                <a:gd name="connsiteY6" fmla="*/ 12473 h 328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4564" h="3289426" extrusionOk="0">
                  <a:moveTo>
                    <a:pt x="2119791" y="0"/>
                  </a:moveTo>
                  <a:lnTo>
                    <a:pt x="2697650" y="0"/>
                  </a:lnTo>
                  <a:lnTo>
                    <a:pt x="2785686" y="29039"/>
                  </a:lnTo>
                  <a:cubicBezTo>
                    <a:pt x="3348473" y="258001"/>
                    <a:pt x="3726330" y="1025209"/>
                    <a:pt x="3703591" y="1953641"/>
                  </a:cubicBezTo>
                  <a:cubicBezTo>
                    <a:pt x="3677799" y="3014706"/>
                    <a:pt x="2182200" y="3415426"/>
                    <a:pt x="1451079" y="3255494"/>
                  </a:cubicBezTo>
                  <a:cubicBezTo>
                    <a:pt x="726552" y="3095383"/>
                    <a:pt x="-156612" y="1823384"/>
                    <a:pt x="23745" y="1274993"/>
                  </a:cubicBezTo>
                  <a:cubicBezTo>
                    <a:pt x="170284" y="829424"/>
                    <a:pt x="1270226" y="196157"/>
                    <a:pt x="2055769" y="12473"/>
                  </a:cubicBezTo>
                  <a:close/>
                </a:path>
              </a:pathLst>
            </a:custGeom>
            <a:solidFill>
              <a:srgbClr val="DEC6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40" name="Freihandform 39"/>
            <p:cNvSpPr/>
            <p:nvPr userDrawn="1"/>
          </p:nvSpPr>
          <p:spPr bwMode="auto">
            <a:xfrm>
              <a:off x="0" y="0"/>
              <a:ext cx="3759048" cy="3427376"/>
            </a:xfrm>
            <a:custGeom>
              <a:avLst/>
              <a:gdLst>
                <a:gd name="connsiteX0" fmla="*/ 1533802 w 3759048"/>
                <a:gd name="connsiteY0" fmla="*/ 0 h 3427376"/>
                <a:gd name="connsiteX1" fmla="*/ 2608111 w 3759048"/>
                <a:gd name="connsiteY1" fmla="*/ 0 h 3427376"/>
                <a:gd name="connsiteX2" fmla="*/ 2620438 w 3759048"/>
                <a:gd name="connsiteY2" fmla="*/ 1407 h 3427376"/>
                <a:gd name="connsiteX3" fmla="*/ 2781319 w 3759048"/>
                <a:gd name="connsiteY3" fmla="*/ 27924 h 3427376"/>
                <a:gd name="connsiteX4" fmla="*/ 3724377 w 3759048"/>
                <a:gd name="connsiteY4" fmla="*/ 2509186 h 3427376"/>
                <a:gd name="connsiteX5" fmla="*/ 1652306 w 3759048"/>
                <a:gd name="connsiteY5" fmla="*/ 3276202 h 3427376"/>
                <a:gd name="connsiteX6" fmla="*/ 150832 w 3759048"/>
                <a:gd name="connsiteY6" fmla="*/ 2497914 h 3427376"/>
                <a:gd name="connsiteX7" fmla="*/ 0 w 3759048"/>
                <a:gd name="connsiteY7" fmla="*/ 2359105 h 3427376"/>
                <a:gd name="connsiteX8" fmla="*/ 0 w 3759048"/>
                <a:gd name="connsiteY8" fmla="*/ 698508 h 3427376"/>
                <a:gd name="connsiteX9" fmla="*/ 11267 w 3759048"/>
                <a:gd name="connsiteY9" fmla="*/ 685208 h 3427376"/>
                <a:gd name="connsiteX10" fmla="*/ 1516571 w 3759048"/>
                <a:gd name="connsiteY10" fmla="*/ 1754 h 342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59048" h="3427376" extrusionOk="0">
                  <a:moveTo>
                    <a:pt x="1533802" y="0"/>
                  </a:moveTo>
                  <a:lnTo>
                    <a:pt x="2608111" y="0"/>
                  </a:lnTo>
                  <a:lnTo>
                    <a:pt x="2620438" y="1407"/>
                  </a:lnTo>
                  <a:cubicBezTo>
                    <a:pt x="2676910" y="9265"/>
                    <a:pt x="2730683" y="18173"/>
                    <a:pt x="2781319" y="27924"/>
                  </a:cubicBezTo>
                  <a:cubicBezTo>
                    <a:pt x="3583231" y="189290"/>
                    <a:pt x="3864992" y="1434718"/>
                    <a:pt x="3724377" y="2509186"/>
                  </a:cubicBezTo>
                  <a:cubicBezTo>
                    <a:pt x="3583988" y="3583677"/>
                    <a:pt x="2483372" y="3525538"/>
                    <a:pt x="1652306" y="3276202"/>
                  </a:cubicBezTo>
                  <a:cubicBezTo>
                    <a:pt x="1240605" y="3151836"/>
                    <a:pt x="605285" y="2879851"/>
                    <a:pt x="150832" y="2497914"/>
                  </a:cubicBezTo>
                  <a:lnTo>
                    <a:pt x="0" y="2359105"/>
                  </a:lnTo>
                  <a:lnTo>
                    <a:pt x="0" y="698508"/>
                  </a:lnTo>
                  <a:lnTo>
                    <a:pt x="11267" y="685208"/>
                  </a:lnTo>
                  <a:cubicBezTo>
                    <a:pt x="406379" y="275284"/>
                    <a:pt x="969683" y="76753"/>
                    <a:pt x="1516571" y="1754"/>
                  </a:cubicBezTo>
                  <a:close/>
                </a:path>
              </a:pathLst>
            </a:custGeom>
            <a:solidFill>
              <a:srgbClr val="DEC62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>
                <a:defRPr/>
              </a:pPr>
              <a:endParaRPr lang="de-DE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80" r:id="rId2"/>
  </p:sldLayoutIdLst>
  <p:hf hdr="0" ftr="0" dt="0"/>
  <p:txStyles>
    <p:titleStyle>
      <a:lvl1pPr algn="l" defTabSz="914400">
        <a:lnSpc>
          <a:spcPct val="90000"/>
        </a:lnSpc>
        <a:spcBef>
          <a:spcPts val="0"/>
        </a:spcBef>
        <a:buNone/>
        <a:defRPr sz="44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>
        <a:lnSpc>
          <a:spcPct val="90000"/>
        </a:lnSpc>
        <a:spcBef>
          <a:spcPts val="1000"/>
        </a:spcBef>
        <a:buFont typeface="Arial"/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graphicFrame>
        <p:nvGraphicFramePr>
          <p:cNvPr id="2" name="Objekt 1"/>
          <p:cNvGraphicFramePr>
            <a:graphicFrameLocks noChangeAspect="1"/>
          </p:cNvGraphicFramePr>
          <p:nvPr/>
        </p:nvGraphicFramePr>
        <p:xfrm>
          <a:off x="1587" y="1587"/>
          <a:ext cx="122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oleObj" r:id="rId15" imgW="7772400" imgH="10058400" progId="TCLayout.ActiveDocument.1">
                  <p:embed/>
                </p:oleObj>
              </mc:Choice>
              <mc:Fallback>
                <p:oleObj name="oleObj" r:id="rId15" imgW="7772400" imgH="10058400" progId="TCLayout.ActiveDocument.1">
                  <p:embed/>
                  <p:pic>
                    <p:nvPicPr>
                      <p:cNvPr id="2" name="Objekt 1"/>
                      <p:cNvPicPr/>
                      <p:nvPr/>
                    </p:nvPicPr>
                    <p:blipFill>
                      <a:blip r:embed="rId16"/>
                      <a:stretch/>
                    </p:blipFill>
                    <p:spPr bwMode="auto">
                      <a:xfrm>
                        <a:off x="1587" y="1587"/>
                        <a:ext cx="122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5" name="Gerader Verbinder 14"/>
          <p:cNvCxnSpPr>
            <a:cxnSpLocks/>
          </p:cNvCxnSpPr>
          <p:nvPr userDrawn="1"/>
        </p:nvCxnSpPr>
        <p:spPr bwMode="auto">
          <a:xfrm>
            <a:off x="560515" y="6484664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 b="0" i="0">
                <a:solidFill>
                  <a:srgbClr val="DEC628"/>
                </a:solidFill>
                <a:latin typeface="Aptos"/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5" name="Freihandform: Form 2"/>
          <p:cNvSpPr/>
          <p:nvPr userDrawn="1"/>
        </p:nvSpPr>
        <p:spPr bwMode="auto">
          <a:xfrm>
            <a:off x="2112251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6" name="Freihandform: Form 4"/>
          <p:cNvSpPr/>
          <p:nvPr userDrawn="1"/>
        </p:nvSpPr>
        <p:spPr bwMode="auto">
          <a:xfrm>
            <a:off x="3672511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2" name="Freihandform: Form 5"/>
          <p:cNvSpPr/>
          <p:nvPr userDrawn="1"/>
        </p:nvSpPr>
        <p:spPr bwMode="auto">
          <a:xfrm>
            <a:off x="2631559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3" name="Freihandform: Form 6"/>
          <p:cNvSpPr/>
          <p:nvPr userDrawn="1"/>
        </p:nvSpPr>
        <p:spPr bwMode="auto">
          <a:xfrm>
            <a:off x="1592943" y="182664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6" name="Freihandform: Form 7"/>
          <p:cNvSpPr/>
          <p:nvPr userDrawn="1"/>
        </p:nvSpPr>
        <p:spPr bwMode="auto">
          <a:xfrm>
            <a:off x="3146894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8" name="Freihandform: Form 8"/>
          <p:cNvSpPr/>
          <p:nvPr userDrawn="1"/>
        </p:nvSpPr>
        <p:spPr bwMode="auto">
          <a:xfrm>
            <a:off x="1073635" y="182664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9" name="Freihandform: Form 4"/>
          <p:cNvSpPr/>
          <p:nvPr userDrawn="1"/>
        </p:nvSpPr>
        <p:spPr bwMode="auto">
          <a:xfrm>
            <a:off x="554327" y="188501"/>
            <a:ext cx="108000" cy="108000"/>
          </a:xfrm>
          <a:prstGeom prst="roundRect">
            <a:avLst>
              <a:gd name="adj" fmla="val 16667"/>
            </a:avLst>
          </a:prstGeom>
          <a:solidFill>
            <a:srgbClr val="DEC62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22" name="Freihandform 21"/>
          <p:cNvSpPr/>
          <p:nvPr userDrawn="1"/>
        </p:nvSpPr>
        <p:spPr bwMode="auto">
          <a:xfrm rot="21289040">
            <a:off x="10722570" y="200240"/>
            <a:ext cx="1472723" cy="1020433"/>
          </a:xfrm>
          <a:custGeom>
            <a:avLst/>
            <a:gdLst>
              <a:gd name="connsiteX0" fmla="*/ 1012272 w 1559302"/>
              <a:gd name="connsiteY0" fmla="*/ 1420 h 1083206"/>
              <a:gd name="connsiteX1" fmla="*/ 1508010 w 1559302"/>
              <a:gd name="connsiteY1" fmla="*/ 389121 h 1083206"/>
              <a:gd name="connsiteX2" fmla="*/ 1559302 w 1559302"/>
              <a:gd name="connsiteY2" fmla="*/ 505984 h 1083206"/>
              <a:gd name="connsiteX3" fmla="*/ 1517685 w 1559302"/>
              <a:gd name="connsiteY3" fmla="*/ 964814 h 1083206"/>
              <a:gd name="connsiteX4" fmla="*/ 1441103 w 1559302"/>
              <a:gd name="connsiteY4" fmla="*/ 1018179 h 1083206"/>
              <a:gd name="connsiteX5" fmla="*/ 821443 w 1559302"/>
              <a:gd name="connsiteY5" fmla="*/ 1062436 h 1083206"/>
              <a:gd name="connsiteX6" fmla="*/ 5658 w 1559302"/>
              <a:gd name="connsiteY6" fmla="*/ 460105 h 1083206"/>
              <a:gd name="connsiteX7" fmla="*/ 1012272 w 1559302"/>
              <a:gd name="connsiteY7" fmla="*/ 1420 h 1083206"/>
              <a:gd name="connsiteX0" fmla="*/ 1028712 w 1575742"/>
              <a:gd name="connsiteY0" fmla="*/ 2514 h 1084300"/>
              <a:gd name="connsiteX1" fmla="*/ 1524450 w 1575742"/>
              <a:gd name="connsiteY1" fmla="*/ 390215 h 1084300"/>
              <a:gd name="connsiteX2" fmla="*/ 1575742 w 1575742"/>
              <a:gd name="connsiteY2" fmla="*/ 507078 h 1084300"/>
              <a:gd name="connsiteX3" fmla="*/ 1534125 w 1575742"/>
              <a:gd name="connsiteY3" fmla="*/ 965908 h 1084300"/>
              <a:gd name="connsiteX4" fmla="*/ 1457543 w 1575742"/>
              <a:gd name="connsiteY4" fmla="*/ 1019273 h 1084300"/>
              <a:gd name="connsiteX5" fmla="*/ 837883 w 1575742"/>
              <a:gd name="connsiteY5" fmla="*/ 1063530 h 1084300"/>
              <a:gd name="connsiteX6" fmla="*/ 22098 w 1575742"/>
              <a:gd name="connsiteY6" fmla="*/ 461199 h 1084300"/>
              <a:gd name="connsiteX7" fmla="*/ 1028712 w 1575742"/>
              <a:gd name="connsiteY7" fmla="*/ 2514 h 108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75742" h="1084300" extrusionOk="0">
                <a:moveTo>
                  <a:pt x="1028712" y="2514"/>
                </a:moveTo>
                <a:cubicBezTo>
                  <a:pt x="1229932" y="17329"/>
                  <a:pt x="1416068" y="186100"/>
                  <a:pt x="1524450" y="390215"/>
                </a:cubicBezTo>
                <a:lnTo>
                  <a:pt x="1575742" y="507078"/>
                </a:lnTo>
                <a:lnTo>
                  <a:pt x="1534125" y="965908"/>
                </a:lnTo>
                <a:lnTo>
                  <a:pt x="1457543" y="1019273"/>
                </a:lnTo>
                <a:cubicBezTo>
                  <a:pt x="1297498" y="1099373"/>
                  <a:pt x="1048487" y="1094253"/>
                  <a:pt x="837883" y="1063530"/>
                </a:cubicBezTo>
                <a:cubicBezTo>
                  <a:pt x="404650" y="1019453"/>
                  <a:pt x="-113874" y="791618"/>
                  <a:pt x="22098" y="461199"/>
                </a:cubicBezTo>
                <a:cubicBezTo>
                  <a:pt x="158070" y="130780"/>
                  <a:pt x="520310" y="-21846"/>
                  <a:pt x="1028712" y="2514"/>
                </a:cubicBezTo>
                <a:close/>
              </a:path>
            </a:pathLst>
          </a:custGeom>
          <a:solidFill>
            <a:srgbClr val="DEC6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  <a:defRPr/>
            </a:pPr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1" r:id="rId1"/>
    <p:sldLayoutId id="2147483652" r:id="rId2"/>
    <p:sldLayoutId id="2147483653" r:id="rId3"/>
    <p:sldLayoutId id="2147483654" r:id="rId4"/>
    <p:sldLayoutId id="2147483655" r:id="rId5"/>
    <p:sldLayoutId id="2147483656" r:id="rId6"/>
    <p:sldLayoutId id="2147483657" r:id="rId7"/>
    <p:sldLayoutId id="2147483658" r:id="rId8"/>
    <p:sldLayoutId id="2147483659" r:id="rId9"/>
    <p:sldLayoutId id="2147483660" r:id="rId10"/>
    <p:sldLayoutId id="2147483661" r:id="rId11"/>
    <p:sldLayoutId id="2147483662" r:id="rId12"/>
    <p:sldLayoutId id="2147483663" r:id="rId13"/>
  </p:sldLayoutIdLst>
  <p:hf hdr="0" ftr="0" dt="0"/>
  <p:txStyles>
    <p:titleStyle>
      <a:lvl1pPr algn="l" defTabSz="914400">
        <a:lnSpc>
          <a:spcPct val="90000"/>
        </a:lnSpc>
        <a:spcBef>
          <a:spcPts val="0"/>
        </a:spcBef>
        <a:buNone/>
        <a:defRPr sz="44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>
        <a:lnSpc>
          <a:spcPct val="90000"/>
        </a:lnSpc>
        <a:spcBef>
          <a:spcPts val="1000"/>
        </a:spcBef>
        <a:buFont typeface="Arial"/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cxnSp>
        <p:nvCxnSpPr>
          <p:cNvPr id="15" name="Gerader Verbinder 14"/>
          <p:cNvCxnSpPr>
            <a:cxnSpLocks/>
          </p:cNvCxnSpPr>
          <p:nvPr userDrawn="1"/>
        </p:nvCxnSpPr>
        <p:spPr bwMode="auto">
          <a:xfrm>
            <a:off x="560515" y="6484664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 b="0" i="0">
                <a:solidFill>
                  <a:srgbClr val="DEC628"/>
                </a:solidFill>
                <a:latin typeface="Aptos"/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5" name="Freihandform: Form 2"/>
          <p:cNvSpPr/>
          <p:nvPr userDrawn="1"/>
        </p:nvSpPr>
        <p:spPr bwMode="auto">
          <a:xfrm>
            <a:off x="2112251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6" name="Freihandform: Form 4"/>
          <p:cNvSpPr/>
          <p:nvPr userDrawn="1"/>
        </p:nvSpPr>
        <p:spPr bwMode="auto">
          <a:xfrm>
            <a:off x="3672511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2" name="Freihandform: Form 5"/>
          <p:cNvSpPr/>
          <p:nvPr userDrawn="1"/>
        </p:nvSpPr>
        <p:spPr bwMode="auto">
          <a:xfrm>
            <a:off x="2631559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3" name="Freihandform: Form 6"/>
          <p:cNvSpPr/>
          <p:nvPr userDrawn="1"/>
        </p:nvSpPr>
        <p:spPr bwMode="auto">
          <a:xfrm>
            <a:off x="1592943" y="182664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6" name="Freihandform: Form 7"/>
          <p:cNvSpPr/>
          <p:nvPr userDrawn="1"/>
        </p:nvSpPr>
        <p:spPr bwMode="auto">
          <a:xfrm>
            <a:off x="3146894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8" name="Freihandform: Form 8"/>
          <p:cNvSpPr/>
          <p:nvPr userDrawn="1"/>
        </p:nvSpPr>
        <p:spPr bwMode="auto">
          <a:xfrm>
            <a:off x="1073635" y="182664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9" name="Freihandform: Form 4"/>
          <p:cNvSpPr/>
          <p:nvPr userDrawn="1"/>
        </p:nvSpPr>
        <p:spPr bwMode="auto">
          <a:xfrm>
            <a:off x="554327" y="188501"/>
            <a:ext cx="108000" cy="108000"/>
          </a:xfrm>
          <a:prstGeom prst="roundRect">
            <a:avLst>
              <a:gd name="adj" fmla="val 16667"/>
            </a:avLst>
          </a:prstGeom>
          <a:solidFill>
            <a:srgbClr val="DEC62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  <p:sldLayoutId id="2147483666" r:id="rId2"/>
    <p:sldLayoutId id="2147483667" r:id="rId3"/>
    <p:sldLayoutId id="2147483668" r:id="rId4"/>
    <p:sldLayoutId id="2147483669" r:id="rId5"/>
    <p:sldLayoutId id="2147483670" r:id="rId6"/>
    <p:sldLayoutId id="2147483671" r:id="rId7"/>
    <p:sldLayoutId id="2147483672" r:id="rId8"/>
    <p:sldLayoutId id="2147483673" r:id="rId9"/>
    <p:sldLayoutId id="2147483674" r:id="rId10"/>
    <p:sldLayoutId id="2147483675" r:id="rId11"/>
    <p:sldLayoutId id="2147483676" r:id="rId12"/>
    <p:sldLayoutId id="2147483677" r:id="rId13"/>
    <p:sldLayoutId id="2147483678" r:id="rId14"/>
    <p:sldLayoutId id="2147483679" r:id="rId15"/>
    <p:sldLayoutId id="2147483681" r:id="rId16"/>
  </p:sldLayoutIdLst>
  <p:hf hdr="0" ftr="0" dt="0"/>
  <p:txStyles>
    <p:titleStyle>
      <a:lvl1pPr algn="l" defTabSz="914400">
        <a:lnSpc>
          <a:spcPct val="90000"/>
        </a:lnSpc>
        <a:spcBef>
          <a:spcPts val="0"/>
        </a:spcBef>
        <a:buNone/>
        <a:defRPr sz="44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>
        <a:lnSpc>
          <a:spcPct val="90000"/>
        </a:lnSpc>
        <a:spcBef>
          <a:spcPts val="1000"/>
        </a:spcBef>
        <a:buFont typeface="Arial"/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hyperlink" Target="https://mebis.bycs.de/beitrag/ki-in-der-schule" TargetMode="External"/><Relationship Id="rId3" Type="http://schemas.openxmlformats.org/officeDocument/2006/relationships/image" Target="../media/image11.jpg"/><Relationship Id="rId7" Type="http://schemas.openxmlformats.org/officeDocument/2006/relationships/hyperlink" Target="https://mebis.bycs.de/kategorien/medienerziehung/medienpaedagogische-elternarbeit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mebis.bycs.de/kategorien/medienerziehung/themen-im-fokus-me/kuenstliche-intelligenz" TargetMode="External"/><Relationship Id="rId5" Type="http://schemas.openxmlformats.org/officeDocument/2006/relationships/hyperlink" Target="https://www.km.bayern.de/gestalten/digitalisierung/kuenstliche-intelligenz" TargetMode="External"/><Relationship Id="rId4" Type="http://schemas.openxmlformats.org/officeDocument/2006/relationships/hyperlink" Target="https://fibs.alp.dillingen.de/lehrgangssuche?container_id=410953" TargetMode="Externa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jpg"/><Relationship Id="rId3" Type="http://schemas.openxmlformats.org/officeDocument/2006/relationships/image" Target="../media/image42.png"/><Relationship Id="rId7" Type="http://schemas.openxmlformats.org/officeDocument/2006/relationships/image" Target="../media/image46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45.jpg"/><Relationship Id="rId5" Type="http://schemas.openxmlformats.org/officeDocument/2006/relationships/image" Target="../media/image44.jpg"/><Relationship Id="rId4" Type="http://schemas.openxmlformats.org/officeDocument/2006/relationships/image" Target="../media/image43.jp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51.png"/><Relationship Id="rId5" Type="http://schemas.openxmlformats.org/officeDocument/2006/relationships/image" Target="../media/image50.jpg"/><Relationship Id="rId4" Type="http://schemas.openxmlformats.org/officeDocument/2006/relationships/image" Target="../media/image49.jp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55.png"/><Relationship Id="rId5" Type="http://schemas.openxmlformats.org/officeDocument/2006/relationships/image" Target="../media/image54.png"/><Relationship Id="rId4" Type="http://schemas.openxmlformats.org/officeDocument/2006/relationships/image" Target="../media/image5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7" Type="http://schemas.openxmlformats.org/officeDocument/2006/relationships/image" Target="../media/image59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4" Type="http://schemas.openxmlformats.org/officeDocument/2006/relationships/image" Target="../media/image5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60.png"/><Relationship Id="rId4" Type="http://schemas.openxmlformats.org/officeDocument/2006/relationships/hyperlink" Target="https://9177.drive.bycs.de/s/yxqWUkfrkOMajAj" TargetMode="Externa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3" Type="http://schemas.openxmlformats.org/officeDocument/2006/relationships/hyperlink" Target="https://www.klicksafe.de/kuenstliche-intelligenz" TargetMode="External"/><Relationship Id="rId7" Type="http://schemas.openxmlformats.org/officeDocument/2006/relationships/hyperlink" Target="https://www.fragzebra.de/themenwelt/k%C3%BCnstliche-intelligenz" TargetMode="Externa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62.png"/><Relationship Id="rId5" Type="http://schemas.openxmlformats.org/officeDocument/2006/relationships/hyperlink" Target="https://www.km.bayern.de/gestalten/digitalisierung/kuenstliche-intelligenz" TargetMode="External"/><Relationship Id="rId10" Type="http://schemas.openxmlformats.org/officeDocument/2006/relationships/image" Target="../media/image64.png"/><Relationship Id="rId4" Type="http://schemas.openxmlformats.org/officeDocument/2006/relationships/image" Target="../media/image61.png"/><Relationship Id="rId9" Type="http://schemas.openxmlformats.org/officeDocument/2006/relationships/hyperlink" Target="https://www.ardaudiothek.de/sendung/der-ki-podcast/94632864/" TargetMode="Externa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67.svg"/><Relationship Id="rId4" Type="http://schemas.openxmlformats.org/officeDocument/2006/relationships/image" Target="../media/image66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69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25.png"/><Relationship Id="rId4" Type="http://schemas.openxmlformats.org/officeDocument/2006/relationships/hyperlink" Target="https://ki-campus.org/podcasts/kikapiert?locale=de" TargetMode="Externa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7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jpg"/><Relationship Id="rId3" Type="http://schemas.openxmlformats.org/officeDocument/2006/relationships/hyperlink" Target="http://www.weitklick.de/" TargetMode="External"/><Relationship Id="rId7" Type="http://schemas.openxmlformats.org/officeDocument/2006/relationships/hyperlink" Target="https://www.km.bayern.de/gestalten/digitalisierung/unterrichten-in-der-digitalen-welt/beratung-digitale-bildung" TargetMode="Externa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1.xml"/><Relationship Id="rId6" Type="http://schemas.openxmlformats.org/officeDocument/2006/relationships/hyperlink" Target="http://www.klicksafe.de/" TargetMode="External"/><Relationship Id="rId5" Type="http://schemas.openxmlformats.org/officeDocument/2006/relationships/hyperlink" Target="http://www.fragzebra.de/" TargetMode="External"/><Relationship Id="rId4" Type="http://schemas.openxmlformats.org/officeDocument/2006/relationships/hyperlink" Target="http://www.schau-hin.info/" TargetMode="Externa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6" Type="http://schemas.openxmlformats.org/officeDocument/2006/relationships/hyperlink" Target="https://ki-campus.org/videos/wasistki" TargetMode="External"/><Relationship Id="rId5" Type="http://schemas.openxmlformats.org/officeDocument/2006/relationships/image" Target="../media/image12.png"/><Relationship Id="rId4" Type="http://schemas.openxmlformats.org/officeDocument/2006/relationships/image" Target="../media/image14.sv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hyperlink" Target="https://mebis.bycs.de/bdb" TargetMode="Externa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72.jpg"/><Relationship Id="rId4" Type="http://schemas.openxmlformats.org/officeDocument/2006/relationships/hyperlink" Target="https://www.schulberatung.bayern.de/" TargetMode="Externa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74.pn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7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6.jpg"/><Relationship Id="rId13" Type="http://schemas.openxmlformats.org/officeDocument/2006/relationships/image" Target="../media/image80.jpg"/><Relationship Id="rId18" Type="http://schemas.openxmlformats.org/officeDocument/2006/relationships/image" Target="../media/image84.jpg"/><Relationship Id="rId3" Type="http://schemas.openxmlformats.org/officeDocument/2006/relationships/image" Target="../media/image43.jpg"/><Relationship Id="rId21" Type="http://schemas.openxmlformats.org/officeDocument/2006/relationships/image" Target="../media/image86.jpg"/><Relationship Id="rId7" Type="http://schemas.openxmlformats.org/officeDocument/2006/relationships/image" Target="../media/image50.jpg"/><Relationship Id="rId12" Type="http://schemas.openxmlformats.org/officeDocument/2006/relationships/image" Target="../media/image79.jpg"/><Relationship Id="rId17" Type="http://schemas.openxmlformats.org/officeDocument/2006/relationships/image" Target="../media/image83.jpg"/><Relationship Id="rId25" Type="http://schemas.openxmlformats.org/officeDocument/2006/relationships/image" Target="../media/image88.jpg"/><Relationship Id="rId2" Type="http://schemas.openxmlformats.org/officeDocument/2006/relationships/notesSlide" Target="../notesSlides/notesSlide35.xml"/><Relationship Id="rId16" Type="http://schemas.openxmlformats.org/officeDocument/2006/relationships/image" Target="../media/image11.jpg"/><Relationship Id="rId20" Type="http://schemas.openxmlformats.org/officeDocument/2006/relationships/image" Target="../media/image85.jp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46.jpg"/><Relationship Id="rId11" Type="http://schemas.openxmlformats.org/officeDocument/2006/relationships/image" Target="../media/image78.jpg"/><Relationship Id="rId24" Type="http://schemas.openxmlformats.org/officeDocument/2006/relationships/image" Target="../media/image44.jpg"/><Relationship Id="rId5" Type="http://schemas.openxmlformats.org/officeDocument/2006/relationships/image" Target="../media/image49.jpg"/><Relationship Id="rId15" Type="http://schemas.openxmlformats.org/officeDocument/2006/relationships/image" Target="../media/image82.jpg"/><Relationship Id="rId23" Type="http://schemas.openxmlformats.org/officeDocument/2006/relationships/image" Target="../media/image45.jpg"/><Relationship Id="rId10" Type="http://schemas.openxmlformats.org/officeDocument/2006/relationships/image" Target="../media/image77.jpg"/><Relationship Id="rId19" Type="http://schemas.openxmlformats.org/officeDocument/2006/relationships/image" Target="../media/image48.jpg"/><Relationship Id="rId4" Type="http://schemas.openxmlformats.org/officeDocument/2006/relationships/image" Target="../media/image75.jpg"/><Relationship Id="rId9" Type="http://schemas.openxmlformats.org/officeDocument/2006/relationships/image" Target="../media/image47.jpg"/><Relationship Id="rId14" Type="http://schemas.openxmlformats.org/officeDocument/2006/relationships/image" Target="../media/image81.jpg"/><Relationship Id="rId22" Type="http://schemas.openxmlformats.org/officeDocument/2006/relationships/image" Target="../media/image87.jp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7.sv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jpg"/><Relationship Id="rId3" Type="http://schemas.openxmlformats.org/officeDocument/2006/relationships/image" Target="../media/image18.png"/><Relationship Id="rId7" Type="http://schemas.openxmlformats.org/officeDocument/2006/relationships/image" Target="../media/image22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9.png"/><Relationship Id="rId9" Type="http://schemas.openxmlformats.org/officeDocument/2006/relationships/image" Target="../media/image2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28.png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image" Target="../media/image29.png"/><Relationship Id="rId7" Type="http://schemas.openxmlformats.org/officeDocument/2006/relationships/image" Target="../media/image33.sv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32.png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_rels/slide8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.xml"/><Relationship Id="rId3" Type="http://schemas.openxmlformats.org/officeDocument/2006/relationships/image" Target="../media/image25.png"/><Relationship Id="rId7" Type="http://schemas.openxmlformats.org/officeDocument/2006/relationships/diagramColors" Target="../diagrams/colors1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4.xml"/><Relationship Id="rId6" Type="http://schemas.openxmlformats.org/officeDocument/2006/relationships/diagramQuickStyle" Target="../diagrams/quickStyle1.xml"/><Relationship Id="rId5" Type="http://schemas.openxmlformats.org/officeDocument/2006/relationships/diagramLayout" Target="../diagrams/layout1.xml"/><Relationship Id="rId4" Type="http://schemas.openxmlformats.org/officeDocument/2006/relationships/diagramData" Target="../diagrams/data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6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 show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3" name="Textplatzhalter 2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215444"/>
          </a:xfrm>
        </p:spPr>
        <p:txBody>
          <a:bodyPr/>
          <a:lstStyle/>
          <a:p>
            <a:pPr>
              <a:defRPr/>
            </a:pPr>
            <a:endParaRPr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 dirty="0"/>
              <a:t>B</a:t>
            </a:r>
            <a:endParaRPr dirty="0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1</a:t>
            </a:fld>
            <a:endParaRPr lang="de-DE"/>
          </a:p>
        </p:txBody>
      </p:sp>
      <p:pic>
        <p:nvPicPr>
          <p:cNvPr id="6" name="Grafik 5" descr="Ein Bild, das Grafiken, Symbol, Clipart, Kreativität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550863" y="1779342"/>
            <a:ext cx="1029384" cy="1029384"/>
          </a:xfrm>
          <a:prstGeom prst="rect">
            <a:avLst/>
          </a:prstGeom>
        </p:spPr>
      </p:pic>
      <p:sp>
        <p:nvSpPr>
          <p:cNvPr id="7" name="Textplatzhalter 1"/>
          <p:cNvSpPr txBox="1"/>
          <p:nvPr/>
        </p:nvSpPr>
        <p:spPr bwMode="auto">
          <a:xfrm>
            <a:off x="1580247" y="1687988"/>
            <a:ext cx="9877426" cy="5004895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>
            <a:normAutofit fontScale="92500"/>
          </a:bodyPr>
          <a:lstStyle>
            <a:lvl1pPr marL="270000" indent="-270000" algn="l" defTabSz="9144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1pPr>
            <a:lvl2pPr marL="540000" indent="-270000" algn="l" defTabSz="9144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2pPr>
            <a:lvl3pPr marL="810000" indent="-270000" algn="l" defTabSz="9144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3pPr>
            <a:lvl4pPr marL="1600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/>
              <a:buNone/>
              <a:defRPr/>
            </a:pPr>
            <a:r>
              <a:rPr lang="de-DE"/>
              <a:t>… noch einige wichtige Hinweise: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r>
              <a:rPr lang="de-DE"/>
              <a:t>Informieren Sie sich über die Grundlagen der Arbeit mit KI-Anwendungen, indem Sie den entsprechenden </a:t>
            </a:r>
            <a:r>
              <a:rPr lang="de-DE" u="sng">
                <a:hlinkClick r:id="rId4" tooltip="https://fibs.alp.dillingen.de/lehrgangssuche?container_id=410953"/>
              </a:rPr>
              <a:t>Selbstlernkurs</a:t>
            </a:r>
            <a:r>
              <a:rPr lang="de-DE"/>
              <a:t> der ALP Dillingen bearbeiten.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r>
              <a:rPr lang="de-DE"/>
              <a:t>Beachten Sie die Hinweise des </a:t>
            </a:r>
            <a:r>
              <a:rPr lang="de-DE" u="sng">
                <a:hlinkClick r:id="rId5" tooltip="https://www.km.bayern.de/gestalten/digitalisierung/kuenstliche-intelligenz"/>
              </a:rPr>
              <a:t>StMUK</a:t>
            </a:r>
            <a:r>
              <a:rPr lang="de-DE"/>
              <a:t> zu Künstlicher Intelligenz in Schule und Unterricht.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r>
              <a:rPr lang="de-DE"/>
              <a:t>Weitere Hinweise zum Thema „Künstliche Intelligenz“ finden Sie auch im </a:t>
            </a:r>
            <a:r>
              <a:rPr lang="de-DE" u="sng">
                <a:hlinkClick r:id="rId6" tooltip="https://mebis.bycs.de/kategorien/medienerziehung/themen-im-fokus-me/kuenstliche-intelligenz"/>
              </a:rPr>
              <a:t>mebis-Magazin</a:t>
            </a:r>
            <a:r>
              <a:rPr lang="de-DE"/>
              <a:t>.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r>
              <a:rPr lang="de-DE"/>
              <a:t>Holen Sie sich Tipps zur Durchführung eines medienpädagogischen Elternabends ebenfalls im </a:t>
            </a:r>
            <a:r>
              <a:rPr lang="de-DE" u="sng">
                <a:hlinkClick r:id="rId7" tooltip="https://mebis.bycs.de/kategorien/medienerziehung/medienpaedagogische-elternarbeit"/>
              </a:rPr>
              <a:t>mebis-Magazin</a:t>
            </a:r>
            <a:r>
              <a:rPr lang="de-DE"/>
              <a:t>.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r>
              <a:rPr lang="de-DE"/>
              <a:t>Eine Sammlung mit Argumentationshilfen bei kritischen Elternfragen finden Sie </a:t>
            </a:r>
            <a:r>
              <a:rPr lang="de-DE" u="sng">
                <a:hlinkClick r:id="rId8" tooltip="https://mebis.bycs.de/beitrag/ki-in-der-schule"/>
              </a:rPr>
              <a:t>hier</a:t>
            </a:r>
            <a:r>
              <a:rPr lang="de-DE"/>
              <a:t>.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endParaRPr lang="de-DE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8"/>
          </p:nvPr>
        </p:nvSpPr>
        <p:spPr bwMode="auto">
          <a:xfrm>
            <a:off x="1528385" y="2497087"/>
            <a:ext cx="2710476" cy="1261883"/>
          </a:xfrm>
        </p:spPr>
        <p:txBody>
          <a:bodyPr/>
          <a:lstStyle/>
          <a:p>
            <a:pPr>
              <a:spcAft>
                <a:spcPts val="1200"/>
              </a:spcAft>
              <a:defRPr/>
            </a:pPr>
            <a:r>
              <a:rPr lang="de-DE" sz="3600" b="1">
                <a:highlight>
                  <a:srgbClr val="DEC628"/>
                </a:highlight>
              </a:rPr>
              <a:t>Datenschutz</a:t>
            </a:r>
            <a:endParaRPr lang="de-DE" sz="3600">
              <a:highlight>
                <a:srgbClr val="DEC628"/>
              </a:highlight>
            </a:endParaRPr>
          </a:p>
          <a:p>
            <a:pPr algn="ctr">
              <a:defRPr/>
            </a:pPr>
            <a:endParaRPr lang="de-DE" sz="3600">
              <a:highlight>
                <a:srgbClr val="DEC628"/>
              </a:highlight>
            </a:endParaRPr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215444"/>
          </a:xfrm>
        </p:spPr>
        <p:txBody>
          <a:bodyPr/>
          <a:lstStyle/>
          <a:p>
            <a:pPr>
              <a:defRPr/>
            </a:pPr>
            <a:r>
              <a:rPr lang="de-DE"/>
              <a:t>Künstliche Intelligenz – eine Einführung</a:t>
            </a: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1"/>
          </p:nvPr>
        </p:nvSpPr>
        <p:spPr bwMode="auto">
          <a:xfrm>
            <a:off x="542795" y="778589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Datenschutz &amp; ethische Aspekte</a:t>
            </a:r>
            <a:endParaRPr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4"/>
          </p:nvPr>
        </p:nvSpPr>
        <p:spPr bwMode="auto">
          <a:xfrm>
            <a:off x="8266951" y="2497087"/>
            <a:ext cx="2710476" cy="1261883"/>
          </a:xfrm>
        </p:spPr>
        <p:txBody>
          <a:bodyPr/>
          <a:lstStyle/>
          <a:p>
            <a:pPr algn="ctr">
              <a:spcAft>
                <a:spcPts val="1200"/>
              </a:spcAft>
              <a:defRPr/>
            </a:pPr>
            <a:r>
              <a:rPr lang="de-DE" sz="3600" b="1" dirty="0">
                <a:highlight>
                  <a:srgbClr val="DEC628"/>
                </a:highlight>
              </a:rPr>
              <a:t>Transparenz</a:t>
            </a:r>
            <a:endParaRPr sz="3600" dirty="0">
              <a:highlight>
                <a:srgbClr val="DEC628"/>
              </a:highlight>
            </a:endParaRPr>
          </a:p>
          <a:p>
            <a:pPr algn="ctr">
              <a:defRPr/>
            </a:pPr>
            <a:endParaRPr lang="de-DE" sz="3600" dirty="0">
              <a:highlight>
                <a:srgbClr val="DEC628"/>
              </a:highlight>
            </a:endParaRPr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6"/>
          </p:nvPr>
        </p:nvSpPr>
        <p:spPr bwMode="auto">
          <a:xfrm>
            <a:off x="8266950" y="4835749"/>
            <a:ext cx="2396664" cy="1261883"/>
          </a:xfrm>
        </p:spPr>
        <p:txBody>
          <a:bodyPr/>
          <a:lstStyle/>
          <a:p>
            <a:pPr>
              <a:spcAft>
                <a:spcPts val="1200"/>
              </a:spcAft>
              <a:defRPr/>
            </a:pPr>
            <a:r>
              <a:rPr lang="de-DE" sz="3600" b="1">
                <a:highlight>
                  <a:srgbClr val="DEC628"/>
                </a:highlight>
              </a:rPr>
              <a:t>Ethik</a:t>
            </a:r>
            <a:endParaRPr sz="3600">
              <a:highlight>
                <a:srgbClr val="DEC628"/>
              </a:highlight>
            </a:endParaRPr>
          </a:p>
          <a:p>
            <a:pPr algn="ctr">
              <a:defRPr/>
            </a:pPr>
            <a:endParaRPr lang="de-DE" sz="3600">
              <a:highlight>
                <a:srgbClr val="DEC628"/>
              </a:highlight>
            </a:endParaRP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9"/>
          </p:nvPr>
        </p:nvSpPr>
        <p:spPr bwMode="auto">
          <a:xfrm>
            <a:off x="1035425" y="4808646"/>
            <a:ext cx="3336846" cy="1261883"/>
          </a:xfrm>
        </p:spPr>
        <p:txBody>
          <a:bodyPr/>
          <a:lstStyle/>
          <a:p>
            <a:pPr algn="ctr">
              <a:spcAft>
                <a:spcPts val="1200"/>
              </a:spcAft>
              <a:defRPr/>
            </a:pPr>
            <a:r>
              <a:rPr lang="de-DE" sz="3600" b="1" dirty="0">
                <a:highlight>
                  <a:srgbClr val="DEC628"/>
                </a:highlight>
              </a:rPr>
              <a:t>Einverständnis</a:t>
            </a:r>
            <a:endParaRPr sz="3600" dirty="0">
              <a:highlight>
                <a:srgbClr val="DEC628"/>
              </a:highlight>
            </a:endParaRPr>
          </a:p>
          <a:p>
            <a:pPr algn="ctr">
              <a:defRPr/>
            </a:pPr>
            <a:endParaRPr lang="de-DE" sz="3600" dirty="0">
              <a:highlight>
                <a:srgbClr val="DEC628"/>
              </a:highlight>
            </a:endParaRPr>
          </a:p>
        </p:txBody>
      </p:sp>
      <p:sp>
        <p:nvSpPr>
          <p:cNvPr id="8" name="Foliennummernplatzhalter 7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10</a:t>
            </a:fld>
            <a:endParaRPr lang="de-DE"/>
          </a:p>
        </p:txBody>
      </p:sp>
      <p:pic>
        <p:nvPicPr>
          <p:cNvPr id="9" name="Image 1" descr="preencoded.png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5027361" y="2670610"/>
            <a:ext cx="540132" cy="649715"/>
          </a:xfrm>
          <a:prstGeom prst="rect">
            <a:avLst/>
          </a:prstGeom>
        </p:spPr>
      </p:pic>
      <p:pic>
        <p:nvPicPr>
          <p:cNvPr id="10" name="Image 3" descr="preencoded.png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6816208" y="2924410"/>
            <a:ext cx="651267" cy="783397"/>
          </a:xfrm>
          <a:prstGeom prst="rect">
            <a:avLst/>
          </a:prstGeom>
        </p:spPr>
      </p:pic>
      <p:pic>
        <p:nvPicPr>
          <p:cNvPr id="11" name="Image 5" descr="preencoded.png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6490574" y="4513859"/>
            <a:ext cx="651267" cy="783397"/>
          </a:xfrm>
          <a:prstGeom prst="rect">
            <a:avLst/>
          </a:prstGeom>
        </p:spPr>
      </p:pic>
      <p:pic>
        <p:nvPicPr>
          <p:cNvPr id="12" name="Image 7" descr="preencoded.png"/>
          <p:cNvPicPr>
            <a:picLocks noChangeAspect="1"/>
          </p:cNvPicPr>
          <p:nvPr/>
        </p:nvPicPr>
        <p:blipFill>
          <a:blip r:embed="rId6"/>
          <a:stretch/>
        </p:blipFill>
        <p:spPr bwMode="auto">
          <a:xfrm>
            <a:off x="4890875" y="4456601"/>
            <a:ext cx="540132" cy="64971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nummernplatzhalter 1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11</a:t>
            </a:fld>
            <a:endParaRPr lang="de-DE"/>
          </a:p>
        </p:txBody>
      </p:sp>
      <p:sp>
        <p:nvSpPr>
          <p:cNvPr id="18" name="Textplatzhalter 17"/>
          <p:cNvSpPr>
            <a:spLocks noGrp="1"/>
          </p:cNvSpPr>
          <p:nvPr>
            <p:ph type="body" sz="quarter" idx="14"/>
          </p:nvPr>
        </p:nvSpPr>
        <p:spPr bwMode="auto">
          <a:xfrm>
            <a:off x="556036" y="515519"/>
            <a:ext cx="6770908" cy="215444"/>
          </a:xfrm>
        </p:spPr>
        <p:txBody>
          <a:bodyPr/>
          <a:lstStyle/>
          <a:p>
            <a:pPr>
              <a:defRPr/>
            </a:pPr>
            <a:r>
              <a:rPr lang="de-DE"/>
              <a:t>Künstliche Intelligenz – eine Einführung</a:t>
            </a:r>
            <a:endParaRPr/>
          </a:p>
        </p:txBody>
      </p:sp>
      <p:sp>
        <p:nvSpPr>
          <p:cNvPr id="15" name="Textplatzhalter 14"/>
          <p:cNvSpPr>
            <a:spLocks noGrp="1"/>
          </p:cNvSpPr>
          <p:nvPr>
            <p:ph type="body" sz="quarter" idx="11"/>
          </p:nvPr>
        </p:nvSpPr>
        <p:spPr bwMode="auto">
          <a:xfrm>
            <a:off x="544293" y="778589"/>
            <a:ext cx="6770907" cy="430887"/>
          </a:xfrm>
        </p:spPr>
        <p:txBody>
          <a:bodyPr/>
          <a:lstStyle/>
          <a:p>
            <a:pPr>
              <a:defRPr/>
            </a:pPr>
            <a:r>
              <a:rPr lang="de-DE"/>
              <a:t>Ziele in der nutzung</a:t>
            </a:r>
            <a:endParaRPr/>
          </a:p>
        </p:txBody>
      </p:sp>
      <p:grpSp>
        <p:nvGrpSpPr>
          <p:cNvPr id="8" name="Gruppieren 7"/>
          <p:cNvGrpSpPr/>
          <p:nvPr/>
        </p:nvGrpSpPr>
        <p:grpSpPr bwMode="auto">
          <a:xfrm>
            <a:off x="7666971" y="6475333"/>
            <a:ext cx="3970702" cy="262240"/>
            <a:chOff x="7666971" y="6475333"/>
            <a:chExt cx="3970702" cy="262240"/>
          </a:xfrm>
        </p:grpSpPr>
        <p:sp>
          <p:nvSpPr>
            <p:cNvPr id="4" name="Foliennummernplatzhalter 5"/>
            <p:cNvSpPr txBox="1"/>
            <p:nvPr/>
          </p:nvSpPr>
          <p:spPr bwMode="auto">
            <a:xfrm>
              <a:off x="7666971" y="6491352"/>
              <a:ext cx="3970702" cy="24622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Ein Vater hilft seinem Kind bei den Hausaufgaben – erstellt mit ChatGPT 4.o am 05.06.2025</a:t>
              </a:r>
              <a:endParaRPr/>
            </a:p>
            <a:p>
              <a:pPr algn="r">
                <a:defRPr/>
              </a:pPr>
              <a:endParaRPr lang="de-DE">
                <a:solidFill>
                  <a:srgbClr val="DEC628"/>
                </a:solidFill>
                <a:latin typeface="Aptos"/>
              </a:endParaRPr>
            </a:p>
          </p:txBody>
        </p:sp>
        <p:cxnSp>
          <p:nvCxnSpPr>
            <p:cNvPr id="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Shape 1"/>
          <p:cNvSpPr/>
          <p:nvPr/>
        </p:nvSpPr>
        <p:spPr bwMode="auto">
          <a:xfrm>
            <a:off x="554326" y="1641484"/>
            <a:ext cx="3014373" cy="2922407"/>
          </a:xfrm>
          <a:prstGeom prst="roundRect">
            <a:avLst>
              <a:gd name="adj" fmla="val 2464"/>
            </a:avLst>
          </a:prstGeom>
          <a:solidFill>
            <a:schemeClr val="bg1">
              <a:lumMod val="95000"/>
            </a:schemeClr>
          </a:solidFill>
          <a:ln w="7620">
            <a:noFill/>
            <a:prstDash val="solid"/>
          </a:ln>
        </p:spPr>
        <p:txBody>
          <a:bodyPr lIns="108000" tIns="108000" rIns="108000" bIns="72000"/>
          <a:lstStyle/>
          <a:p>
            <a:pPr lvl="0">
              <a:spcAft>
                <a:spcPts val="1200"/>
              </a:spcAft>
              <a:buClr>
                <a:srgbClr val="DEC628"/>
              </a:buClr>
              <a:defRPr/>
            </a:pPr>
            <a:r>
              <a:rPr lang="de-DE" b="1">
                <a:latin typeface="Aptos"/>
              </a:rPr>
              <a:t>KI als Werkzeug</a:t>
            </a:r>
            <a:endParaRPr lang="de-DE">
              <a:latin typeface="Aptos"/>
            </a:endParaRPr>
          </a:p>
        </p:txBody>
      </p:sp>
      <p:sp>
        <p:nvSpPr>
          <p:cNvPr id="13" name="Shape 7"/>
          <p:cNvSpPr/>
          <p:nvPr/>
        </p:nvSpPr>
        <p:spPr bwMode="auto">
          <a:xfrm>
            <a:off x="554326" y="4621321"/>
            <a:ext cx="6377813" cy="1813833"/>
          </a:xfrm>
          <a:prstGeom prst="roundRect">
            <a:avLst>
              <a:gd name="adj" fmla="val 3946"/>
            </a:avLst>
          </a:prstGeom>
          <a:solidFill>
            <a:schemeClr val="bg1">
              <a:lumMod val="95000"/>
            </a:schemeClr>
          </a:solidFill>
          <a:ln w="7620">
            <a:noFill/>
            <a:prstDash val="solid"/>
          </a:ln>
        </p:spPr>
        <p:txBody>
          <a:bodyPr lIns="108000" tIns="108000" rIns="108000" bIns="108000"/>
          <a:lstStyle/>
          <a:p>
            <a:pPr lvl="0">
              <a:spcAft>
                <a:spcPts val="1200"/>
              </a:spcAft>
              <a:buClr>
                <a:srgbClr val="DEC628"/>
              </a:buClr>
              <a:defRPr/>
            </a:pPr>
            <a:r>
              <a:rPr lang="de-DE" b="1">
                <a:latin typeface="Aptos"/>
              </a:rPr>
              <a:t>Dialog gestalten</a:t>
            </a:r>
            <a:endParaRPr/>
          </a:p>
          <a:p>
            <a:pPr lvl="0">
              <a:buClr>
                <a:srgbClr val="DEC628"/>
              </a:buClr>
              <a:defRPr/>
            </a:pPr>
            <a:endParaRPr lang="de-DE"/>
          </a:p>
        </p:txBody>
      </p:sp>
      <p:sp>
        <p:nvSpPr>
          <p:cNvPr id="17" name="Shape 1"/>
          <p:cNvSpPr/>
          <p:nvPr/>
        </p:nvSpPr>
        <p:spPr bwMode="auto">
          <a:xfrm>
            <a:off x="3743232" y="1641484"/>
            <a:ext cx="3188218" cy="2922407"/>
          </a:xfrm>
          <a:prstGeom prst="roundRect">
            <a:avLst>
              <a:gd name="adj" fmla="val 2464"/>
            </a:avLst>
          </a:prstGeom>
          <a:solidFill>
            <a:schemeClr val="bg1">
              <a:lumMod val="95000"/>
            </a:schemeClr>
          </a:solidFill>
          <a:ln w="7620">
            <a:noFill/>
            <a:prstDash val="solid"/>
          </a:ln>
        </p:spPr>
        <p:txBody>
          <a:bodyPr lIns="108000" tIns="108000" rIns="108000" bIns="108000"/>
          <a:lstStyle/>
          <a:p>
            <a:pPr lvl="0">
              <a:spcAft>
                <a:spcPts val="1200"/>
              </a:spcAft>
              <a:buClr>
                <a:srgbClr val="DEC628"/>
              </a:buClr>
              <a:defRPr/>
            </a:pPr>
            <a:r>
              <a:rPr lang="de-DE" b="1">
                <a:latin typeface="Aptos"/>
              </a:rPr>
              <a:t>Medienkompetenz fördern</a:t>
            </a:r>
            <a:endParaRPr lang="de-DE">
              <a:latin typeface="Aptos"/>
            </a:endParaRPr>
          </a:p>
        </p:txBody>
      </p:sp>
      <p:pic>
        <p:nvPicPr>
          <p:cNvPr id="20" name="Image 0" descr="preencoded.png"/>
          <p:cNvPicPr>
            <a:picLocks noGrp="1" noChangeAspect="1"/>
          </p:cNvPicPr>
          <p:nvPr>
            <p:ph type="pic" sz="quarter" idx="10"/>
          </p:nvPr>
        </p:nvPicPr>
        <p:blipFill>
          <a:blip r:embed="rId3"/>
          <a:srcRect t="6995" b="6995"/>
          <a:stretch/>
        </p:blipFill>
        <p:spPr bwMode="auto">
          <a:prstGeom prst="rect">
            <a:avLst/>
          </a:prstGeom>
        </p:spPr>
      </p:pic>
      <p:pic>
        <p:nvPicPr>
          <p:cNvPr id="12" name="Grafik 11" descr="Ein Bild, das Zahnrad, Kreis, Metallwaren, Rad enthält.&#10;&#10;KI-generierte Inhalte können fehlerhaft sein.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914327" y="2174481"/>
            <a:ext cx="2106378" cy="2106378"/>
          </a:xfrm>
          <a:prstGeom prst="rect">
            <a:avLst/>
          </a:prstGeom>
        </p:spPr>
      </p:pic>
      <p:pic>
        <p:nvPicPr>
          <p:cNvPr id="14" name="Grafik 13" descr="Ein Bild, das Filmklappe, Text enthält.&#10;&#10;KI-generierte Inhalte können fehlerhaft sein.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3964117" y="2370263"/>
            <a:ext cx="1058737" cy="1058737"/>
          </a:xfrm>
          <a:prstGeom prst="rect">
            <a:avLst/>
          </a:prstGeom>
        </p:spPr>
      </p:pic>
      <p:pic>
        <p:nvPicPr>
          <p:cNvPr id="16" name="Grafik 15" descr="Ein Bild, das Design enthält.&#10;&#10;KI-generierte Inhalte können fehlerhaft sein."/>
          <p:cNvPicPr>
            <a:picLocks noChangeAspect="1"/>
          </p:cNvPicPr>
          <p:nvPr/>
        </p:nvPicPr>
        <p:blipFill>
          <a:blip r:embed="rId6"/>
          <a:stretch/>
        </p:blipFill>
        <p:spPr bwMode="auto">
          <a:xfrm>
            <a:off x="5243739" y="2899631"/>
            <a:ext cx="1175921" cy="1175921"/>
          </a:xfrm>
          <a:prstGeom prst="rect">
            <a:avLst/>
          </a:prstGeom>
        </p:spPr>
      </p:pic>
      <p:pic>
        <p:nvPicPr>
          <p:cNvPr id="19" name="Grafik 18" descr="Ein Bild, das Grafiken, Symbol, rot, Schrift enthält.&#10;&#10;KI-generierte Inhalte können fehlerhaft sein."/>
          <p:cNvPicPr>
            <a:picLocks noChangeAspect="1"/>
          </p:cNvPicPr>
          <p:nvPr/>
        </p:nvPicPr>
        <p:blipFill>
          <a:blip r:embed="rId7"/>
          <a:stretch/>
        </p:blipFill>
        <p:spPr bwMode="auto">
          <a:xfrm>
            <a:off x="2400323" y="5202386"/>
            <a:ext cx="1072234" cy="1072234"/>
          </a:xfrm>
          <a:prstGeom prst="rect">
            <a:avLst/>
          </a:prstGeom>
        </p:spPr>
      </p:pic>
      <p:pic>
        <p:nvPicPr>
          <p:cNvPr id="21" name="Grafik 20" descr="Ein Bild, das Smiley, Clipart, Lächeln, Cartoon enthält.&#10;&#10;KI-generierte Inhalte können fehlerhaft sein."/>
          <p:cNvPicPr>
            <a:picLocks noChangeAspect="1"/>
          </p:cNvPicPr>
          <p:nvPr/>
        </p:nvPicPr>
        <p:blipFill>
          <a:blip r:embed="rId8"/>
          <a:stretch/>
        </p:blipFill>
        <p:spPr bwMode="auto">
          <a:xfrm>
            <a:off x="3472557" y="5202387"/>
            <a:ext cx="1072233" cy="1072233"/>
          </a:xfrm>
          <a:prstGeom prst="rect">
            <a:avLst/>
          </a:prstGeom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>
          <a:xfrm>
            <a:off x="550861" y="5124852"/>
            <a:ext cx="5545135" cy="594137"/>
          </a:xfrm>
        </p:spPr>
        <p:txBody>
          <a:bodyPr/>
          <a:lstStyle/>
          <a:p>
            <a:pPr>
              <a:lnSpc>
                <a:spcPct val="110000"/>
              </a:lnSpc>
              <a:defRPr/>
            </a:pPr>
            <a: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  <a:t>Herzlich willkommen </a:t>
            </a:r>
            <a:b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</a:br>
            <a: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  <a:t>zum Elternabend am XX.XX.XXXX </a:t>
            </a:r>
            <a:endParaRPr lang="de-DE" spc="100">
              <a:solidFill>
                <a:schemeClr val="tx1">
                  <a:lumMod val="75000"/>
                  <a:lumOff val="25000"/>
                </a:schemeClr>
              </a:solidFill>
              <a:cs typeface="Segoe UI"/>
            </a:endParaRPr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2"/>
          </p:nvPr>
        </p:nvSpPr>
        <p:spPr bwMode="auto"/>
        <p:txBody>
          <a:bodyPr/>
          <a:lstStyle/>
          <a:p>
            <a:pPr>
              <a:defRPr/>
            </a:pPr>
            <a:r>
              <a:rPr lang="de-DE" dirty="0"/>
              <a:t>Rechtliche Rahmenbedingungen</a:t>
            </a:r>
          </a:p>
        </p:txBody>
      </p:sp>
      <p:grpSp>
        <p:nvGrpSpPr>
          <p:cNvPr id="15" name="Gruppieren 14"/>
          <p:cNvGrpSpPr/>
          <p:nvPr/>
        </p:nvGrpSpPr>
        <p:grpSpPr bwMode="auto">
          <a:xfrm>
            <a:off x="8213659" y="6475333"/>
            <a:ext cx="3424014" cy="200685"/>
            <a:chOff x="8213659" y="6475333"/>
            <a:chExt cx="3424014" cy="200685"/>
          </a:xfrm>
        </p:grpSpPr>
        <p:sp>
          <p:nvSpPr>
            <p:cNvPr id="16" name="Foliennummernplatzhalter 5"/>
            <p:cNvSpPr txBox="1"/>
            <p:nvPr/>
          </p:nvSpPr>
          <p:spPr bwMode="auto">
            <a:xfrm>
              <a:off x="8213659" y="6552907"/>
              <a:ext cx="3424014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Ein Junge lernt mit KI am Computer – erstellt mit ChatGPT 4.o am 05.06.2025</a:t>
              </a:r>
              <a:endParaRPr/>
            </a:p>
          </p:txBody>
        </p:sp>
        <p:cxnSp>
          <p:nvCxnSpPr>
            <p:cNvPr id="1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Textplatzhalter 4"/>
          <p:cNvSpPr>
            <a:spLocks noGrp="1"/>
          </p:cNvSpPr>
          <p:nvPr>
            <p:ph type="body" sz="quarter" idx="10"/>
          </p:nvPr>
        </p:nvSpPr>
        <p:spPr bwMode="auto">
          <a:xfrm>
            <a:off x="550862" y="1016951"/>
            <a:ext cx="7319923" cy="1292662"/>
          </a:xfrm>
        </p:spPr>
        <p:txBody>
          <a:bodyPr/>
          <a:lstStyle/>
          <a:p>
            <a:pPr>
              <a:defRPr/>
            </a:pPr>
            <a:r>
              <a:rPr lang="de-DE" sz="4200" dirty="0"/>
              <a:t>KI–Anwendungen</a:t>
            </a:r>
            <a:br>
              <a:rPr lang="de-DE" sz="4200" dirty="0"/>
            </a:br>
            <a:r>
              <a:rPr lang="de-DE" sz="4200" dirty="0"/>
              <a:t>in der Schule</a:t>
            </a:r>
            <a:endParaRPr dirty="0"/>
          </a:p>
        </p:txBody>
      </p:sp>
      <p:pic>
        <p:nvPicPr>
          <p:cNvPr id="4" name="Grafik 3" descr="Ein Bild, das Cartoon, computer, Computer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7025833" y="2617836"/>
            <a:ext cx="4952037" cy="33013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152477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2" name="Textplatzhalter 11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>
                <a:cs typeface="Segoe UI"/>
              </a:rPr>
              <a:t>Rechtliche Rahmenbedingungen</a:t>
            </a:r>
            <a:endParaRPr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13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grpSp>
        <p:nvGrpSpPr>
          <p:cNvPr id="8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9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0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4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5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KI Programme in der Schule</a:t>
            </a:r>
            <a:endParaRPr/>
          </a:p>
        </p:txBody>
      </p:sp>
      <p:sp>
        <p:nvSpPr>
          <p:cNvPr id="2" name="Rectangle 1"/>
          <p:cNvSpPr>
            <a:spLocks noGrp="1" noChangeArrowheads="1"/>
          </p:cNvSpPr>
          <p:nvPr>
            <p:ph type="body" sz="quarter" idx="13"/>
          </p:nvPr>
        </p:nvSpPr>
        <p:spPr bwMode="auto">
          <a:xfrm>
            <a:off x="435696" y="1489663"/>
            <a:ext cx="11305730" cy="37494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defRPr/>
            </a:pPr>
            <a:r>
              <a:rPr lang="de-DE" b="0" i="0" u="none" strike="noStrike" cap="none" dirty="0">
                <a:ln>
                  <a:noFill/>
                </a:ln>
                <a:latin typeface="Aptos"/>
              </a:rPr>
              <a:t> Lehrkräfte und Schülerinnen und Schüler haben Grundkenntnisse zu KI (z. B. Fortbildung zu </a:t>
            </a:r>
            <a:r>
              <a:rPr lang="de-DE" b="0" i="0" u="none" strike="noStrike" cap="none" dirty="0" err="1">
                <a:ln>
                  <a:noFill/>
                </a:ln>
                <a:latin typeface="Aptos"/>
              </a:rPr>
              <a:t>ByLKI</a:t>
            </a:r>
            <a:r>
              <a:rPr lang="de-DE" b="0" i="0" u="none" strike="noStrike" cap="none" dirty="0">
                <a:ln>
                  <a:noFill/>
                </a:ln>
                <a:latin typeface="Aptos"/>
              </a:rPr>
              <a:t>, KI-Kompass), bevor sie KI-Systeme nutzen.</a:t>
            </a:r>
            <a:endParaRPr dirty="0"/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defRPr/>
            </a:pPr>
            <a:endParaRPr lang="de-DE" b="0" i="0" u="none" strike="noStrike" cap="none" dirty="0">
              <a:ln>
                <a:noFill/>
              </a:ln>
              <a:latin typeface="Aptos"/>
            </a:endParaRPr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defRPr/>
            </a:pPr>
            <a:r>
              <a:rPr lang="de-DE" b="0" i="0" u="none" strike="noStrike" cap="none" dirty="0">
                <a:ln>
                  <a:noFill/>
                </a:ln>
                <a:latin typeface="Aptos"/>
              </a:rPr>
              <a:t> Nur datenschutzkonforme KI-Systeme werden eingesetzt.</a:t>
            </a:r>
            <a:endParaRPr dirty="0"/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defRPr/>
            </a:pPr>
            <a:endParaRPr lang="de-DE" b="0" i="0" u="none" strike="noStrike" cap="none" dirty="0">
              <a:ln>
                <a:noFill/>
              </a:ln>
              <a:latin typeface="Aptos"/>
            </a:endParaRPr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defRPr/>
            </a:pPr>
            <a:r>
              <a:rPr lang="de-DE" b="0" i="0" u="none" strike="noStrike" cap="none" dirty="0">
                <a:ln>
                  <a:noFill/>
                </a:ln>
                <a:latin typeface="Aptos"/>
              </a:rPr>
              <a:t> Es werden keine personenbezogenen Daten eingegeben.</a:t>
            </a:r>
            <a:endParaRPr dirty="0"/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defRPr/>
            </a:pPr>
            <a:endParaRPr lang="de-DE" b="0" i="0" u="none" strike="noStrike" cap="none" dirty="0">
              <a:ln>
                <a:noFill/>
              </a:ln>
              <a:latin typeface="Aptos"/>
            </a:endParaRPr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defRPr/>
            </a:pPr>
            <a:r>
              <a:rPr lang="de-DE" b="0" i="0" u="none" strike="noStrike" cap="none" dirty="0">
                <a:ln>
                  <a:noFill/>
                </a:ln>
                <a:latin typeface="Aptos"/>
              </a:rPr>
              <a:t> Eingaben von Schülerinnen und Schülern werden nicht zum Training der KI verwendet.</a:t>
            </a:r>
            <a:endParaRPr dirty="0"/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defRPr/>
            </a:pPr>
            <a:endParaRPr lang="de-DE" b="0" i="0" u="none" strike="noStrike" cap="none" dirty="0">
              <a:ln>
                <a:noFill/>
              </a:ln>
              <a:latin typeface="Aptos"/>
            </a:endParaRPr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defRPr/>
            </a:pPr>
            <a:r>
              <a:rPr lang="de-DE" b="0" i="0" u="none" strike="noStrike" cap="none" dirty="0">
                <a:ln>
                  <a:noFill/>
                </a:ln>
                <a:latin typeface="Aptos"/>
              </a:rPr>
              <a:t> KI-generierte Inhalte müssen immer gekennzeichnet werden.</a:t>
            </a:r>
            <a:endParaRPr dirty="0"/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defRPr/>
            </a:pPr>
            <a:endParaRPr lang="de-DE" b="0" i="0" u="none" strike="noStrike" cap="none" dirty="0">
              <a:ln>
                <a:noFill/>
              </a:ln>
              <a:latin typeface="Aptos"/>
            </a:endParaRPr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defRPr/>
            </a:pPr>
            <a:r>
              <a:rPr lang="de-DE" b="0" i="0" u="none" strike="noStrike" cap="none" dirty="0">
                <a:ln>
                  <a:noFill/>
                </a:ln>
                <a:latin typeface="Aptos"/>
              </a:rPr>
              <a:t> Lehrkräfte sowie Schülerinnen und Schüler prüfen KI-Inhalte auf Richtigkeit.</a:t>
            </a:r>
            <a:endParaRPr dirty="0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Inhaltsplatzhalter 5"/>
          <p:cNvSpPr>
            <a:spLocks noGrp="1"/>
          </p:cNvSpPr>
          <p:nvPr>
            <p:ph sz="quarter" idx="11"/>
          </p:nvPr>
        </p:nvSpPr>
        <p:spPr bwMode="auto">
          <a:xfrm>
            <a:off x="745068" y="1676900"/>
            <a:ext cx="7357740" cy="4091722"/>
          </a:xfrm>
        </p:spPr>
        <p:txBody>
          <a:bodyPr anchor="t"/>
          <a:lstStyle/>
          <a:p>
            <a:pPr algn="l">
              <a:defRPr/>
            </a:pPr>
            <a:r>
              <a:rPr lang="de-DE" sz="2400" dirty="0"/>
              <a:t>                 </a:t>
            </a:r>
            <a:endParaRPr dirty="0"/>
          </a:p>
          <a:p>
            <a:pPr algn="l">
              <a:defRPr/>
            </a:pPr>
            <a:r>
              <a:rPr lang="de-DE" sz="2400" b="1" dirty="0"/>
              <a:t>	    Rechtliche Rahmenbedingungen</a:t>
            </a:r>
            <a:endParaRPr lang="de-DE" sz="2400" dirty="0"/>
          </a:p>
          <a:p>
            <a:pPr algn="l">
              <a:defRPr/>
            </a:pPr>
            <a:r>
              <a:rPr lang="de-DE" sz="2400" dirty="0"/>
              <a:t>                 </a:t>
            </a:r>
            <a:r>
              <a:rPr lang="de-DE" sz="1800" dirty="0"/>
              <a:t>Urheberrecht, Altersgrenzen, Jugendschutz</a:t>
            </a:r>
            <a:endParaRPr dirty="0"/>
          </a:p>
          <a:p>
            <a:pPr algn="l">
              <a:defRPr/>
            </a:pPr>
            <a:endParaRPr lang="de-DE" sz="1800" dirty="0"/>
          </a:p>
          <a:p>
            <a:pPr algn="l">
              <a:defRPr/>
            </a:pPr>
            <a:r>
              <a:rPr lang="de-DE" sz="1600" dirty="0"/>
              <a:t>	      </a:t>
            </a:r>
            <a:r>
              <a:rPr lang="de-DE" sz="2400" b="1" dirty="0"/>
              <a:t>Schulische Rahmenbedingungen</a:t>
            </a:r>
            <a:endParaRPr dirty="0"/>
          </a:p>
          <a:p>
            <a:pPr algn="l">
              <a:defRPr/>
            </a:pPr>
            <a:r>
              <a:rPr lang="de-DE" sz="2400" b="1" dirty="0"/>
              <a:t>                 </a:t>
            </a:r>
            <a:r>
              <a:rPr lang="de-DE" sz="1800" dirty="0" err="1"/>
              <a:t>LehrplanPlus</a:t>
            </a:r>
            <a:r>
              <a:rPr lang="de-DE" sz="1800" dirty="0"/>
              <a:t>, Medienbildung, Didaktik</a:t>
            </a:r>
            <a:endParaRPr dirty="0"/>
          </a:p>
          <a:p>
            <a:pPr algn="l">
              <a:defRPr/>
            </a:pPr>
            <a:endParaRPr lang="de-DE" sz="1800" dirty="0"/>
          </a:p>
          <a:p>
            <a:pPr algn="l">
              <a:defRPr/>
            </a:pPr>
            <a:r>
              <a:rPr lang="de-DE" sz="1800" dirty="0"/>
              <a:t>	      </a:t>
            </a:r>
            <a:r>
              <a:rPr lang="de-DE" sz="2400" b="1" dirty="0"/>
              <a:t>Kritisches Hinterfragen</a:t>
            </a:r>
            <a:endParaRPr dirty="0"/>
          </a:p>
          <a:p>
            <a:pPr algn="l">
              <a:defRPr/>
            </a:pPr>
            <a:r>
              <a:rPr lang="de-DE" sz="2400" b="1" dirty="0"/>
              <a:t>                  </a:t>
            </a:r>
            <a:r>
              <a:rPr lang="de-DE" sz="1800" dirty="0"/>
              <a:t>Richtigkeit, ethische Fragestellungen</a:t>
            </a:r>
            <a:endParaRPr lang="de-DE" sz="2400" b="1" dirty="0"/>
          </a:p>
          <a:p>
            <a:pPr>
              <a:defRPr/>
            </a:pPr>
            <a:endParaRPr lang="de-DE" dirty="0"/>
          </a:p>
          <a:p>
            <a:pPr>
              <a:defRPr/>
            </a:pPr>
            <a:endParaRPr lang="de-DE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4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Verwendung von KI-basierten Systemen</a:t>
            </a:r>
            <a:endParaRPr/>
          </a:p>
        </p:txBody>
      </p:sp>
      <p:sp>
        <p:nvSpPr>
          <p:cNvPr id="2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14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KI Programme in der Schule – Rechtliche Rahmenbedingungen</a:t>
            </a:r>
            <a:endParaRPr/>
          </a:p>
        </p:txBody>
      </p:sp>
      <p:pic>
        <p:nvPicPr>
          <p:cNvPr id="3" name="Grafik 2" descr="Ein Bild, das Symbol, Logo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1095882" y="1801276"/>
            <a:ext cx="963735" cy="963735"/>
          </a:xfrm>
          <a:prstGeom prst="rect">
            <a:avLst/>
          </a:prstGeom>
        </p:spPr>
      </p:pic>
      <p:pic>
        <p:nvPicPr>
          <p:cNvPr id="7" name="Grafik 6" descr="Ein Bild, das Lupe, Kreis, Spiegel enthält.&#10;&#10;KI-generierte Inhalte können fehlerhaft sein.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1095882" y="3075204"/>
            <a:ext cx="898116" cy="898116"/>
          </a:xfrm>
          <a:prstGeom prst="rect">
            <a:avLst/>
          </a:prstGeom>
        </p:spPr>
      </p:pic>
      <p:pic>
        <p:nvPicPr>
          <p:cNvPr id="8" name="Grafik 7" descr="Ein Bild, das Glühbirne, Licht enthält.&#10;&#10;KI-generierte Inhalte können fehlerhaft sein.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1095882" y="4305421"/>
            <a:ext cx="898116" cy="898116"/>
          </a:xfrm>
          <a:prstGeom prst="rect">
            <a:avLst/>
          </a:prstGeom>
        </p:spPr>
      </p:pic>
      <p:grpSp>
        <p:nvGrpSpPr>
          <p:cNvPr id="9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10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4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8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9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pic>
        <p:nvPicPr>
          <p:cNvPr id="5" name="Grafik 4"/>
          <p:cNvPicPr>
            <a:picLocks noChangeAspect="1"/>
          </p:cNvPicPr>
          <p:nvPr/>
        </p:nvPicPr>
        <p:blipFill>
          <a:blip r:embed="rId6"/>
          <a:stretch/>
        </p:blipFill>
        <p:spPr bwMode="auto">
          <a:xfrm>
            <a:off x="8445281" y="3973321"/>
            <a:ext cx="3403504" cy="2269002"/>
          </a:xfrm>
          <a:prstGeom prst="rect">
            <a:avLst/>
          </a:prstGeom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>
          <a:xfrm>
            <a:off x="550861" y="5124852"/>
            <a:ext cx="5545135" cy="594137"/>
          </a:xfrm>
        </p:spPr>
        <p:txBody>
          <a:bodyPr/>
          <a:lstStyle/>
          <a:p>
            <a:pPr>
              <a:lnSpc>
                <a:spcPct val="110000"/>
              </a:lnSpc>
              <a:defRPr/>
            </a:pPr>
            <a: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  <a:t>Herzlich willkommen </a:t>
            </a:r>
            <a:b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</a:br>
            <a: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  <a:t>zum Elternabend am XX.XX.XXXX </a:t>
            </a:r>
            <a:endParaRPr lang="de-DE" spc="100">
              <a:solidFill>
                <a:schemeClr val="tx1">
                  <a:lumMod val="75000"/>
                  <a:lumOff val="25000"/>
                </a:schemeClr>
              </a:solidFill>
              <a:cs typeface="Segoe UI"/>
            </a:endParaRPr>
          </a:p>
        </p:txBody>
      </p:sp>
      <p:grpSp>
        <p:nvGrpSpPr>
          <p:cNvPr id="15" name="Gruppieren 14"/>
          <p:cNvGrpSpPr/>
          <p:nvPr/>
        </p:nvGrpSpPr>
        <p:grpSpPr bwMode="auto">
          <a:xfrm>
            <a:off x="8213659" y="6475333"/>
            <a:ext cx="3424014" cy="200685"/>
            <a:chOff x="8213659" y="6475333"/>
            <a:chExt cx="3424014" cy="200685"/>
          </a:xfrm>
        </p:grpSpPr>
        <p:sp>
          <p:nvSpPr>
            <p:cNvPr id="16" name="Foliennummernplatzhalter 5"/>
            <p:cNvSpPr txBox="1"/>
            <p:nvPr/>
          </p:nvSpPr>
          <p:spPr bwMode="auto">
            <a:xfrm>
              <a:off x="8213659" y="6552907"/>
              <a:ext cx="3424014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Ein Junge lernt mit KI am Computer – erstellt mit ChatGPT 4.o am 05.06.2025</a:t>
              </a:r>
              <a:endParaRPr/>
            </a:p>
          </p:txBody>
        </p:sp>
        <p:cxnSp>
          <p:nvCxnSpPr>
            <p:cNvPr id="1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Textplatzhalter 4"/>
          <p:cNvSpPr>
            <a:spLocks noGrp="1"/>
          </p:cNvSpPr>
          <p:nvPr>
            <p:ph type="body" sz="quarter" idx="10"/>
          </p:nvPr>
        </p:nvSpPr>
        <p:spPr bwMode="auto">
          <a:xfrm>
            <a:off x="550861" y="526622"/>
            <a:ext cx="7319923" cy="1938992"/>
          </a:xfrm>
        </p:spPr>
        <p:txBody>
          <a:bodyPr/>
          <a:lstStyle/>
          <a:p>
            <a:pPr>
              <a:defRPr/>
            </a:pPr>
            <a:r>
              <a:rPr lang="de-DE" sz="4200" dirty="0"/>
              <a:t>Chancen von</a:t>
            </a:r>
            <a:br>
              <a:rPr lang="de-DE" sz="4200" dirty="0"/>
            </a:br>
            <a:r>
              <a:rPr lang="de-DE" sz="4200" dirty="0"/>
              <a:t>KI–Anwendungen</a:t>
            </a:r>
            <a:br>
              <a:rPr lang="de-DE" sz="4200" dirty="0"/>
            </a:br>
            <a:r>
              <a:rPr lang="de-DE" sz="4200" dirty="0"/>
              <a:t>in der Schule</a:t>
            </a:r>
            <a:endParaRPr dirty="0"/>
          </a:p>
        </p:txBody>
      </p:sp>
      <p:pic>
        <p:nvPicPr>
          <p:cNvPr id="4" name="Grafik 3" descr="Ein Bild, das Cartoon, computer, Computer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7025833" y="2617836"/>
            <a:ext cx="4952037" cy="33013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25592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Chancen von KI-Anwendungen in der Schule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>
          <a:xfrm>
            <a:off x="455674" y="952885"/>
            <a:ext cx="10617754" cy="853799"/>
          </a:xfrm>
        </p:spPr>
        <p:txBody>
          <a:bodyPr/>
          <a:lstStyle/>
          <a:p>
            <a:pPr>
              <a:defRPr/>
            </a:pPr>
            <a:r>
              <a:rPr lang="de-DE"/>
              <a:t>Welche Chancen bieten KI-Anwendungen im Unterricht?</a:t>
            </a: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3"/>
          </p:nvPr>
        </p:nvSpPr>
        <p:spPr bwMode="auto">
          <a:xfrm>
            <a:off x="618444" y="2943416"/>
            <a:ext cx="10743873" cy="3000353"/>
          </a:xfrm>
        </p:spPr>
        <p:txBody>
          <a:bodyPr/>
          <a:lstStyle/>
          <a:p>
            <a:pPr>
              <a:defRPr/>
            </a:pPr>
            <a:r>
              <a:rPr lang="de-DE" sz="2400"/>
              <a:t>zur Lernunterstützung durch gestufte Hilfen</a:t>
            </a:r>
            <a:endParaRPr/>
          </a:p>
          <a:p>
            <a:pPr>
              <a:defRPr/>
            </a:pPr>
            <a:r>
              <a:rPr lang="de-DE" sz="2400"/>
              <a:t>zur gezielten Förderung/Differenzierung</a:t>
            </a:r>
            <a:endParaRPr/>
          </a:p>
          <a:p>
            <a:pPr>
              <a:defRPr/>
            </a:pPr>
            <a:r>
              <a:rPr lang="de-DE" sz="2400"/>
              <a:t>für Hilfestellungen in kreativen Aufgaben</a:t>
            </a:r>
            <a:endParaRPr/>
          </a:p>
          <a:p>
            <a:pPr>
              <a:defRPr/>
            </a:pPr>
            <a:r>
              <a:rPr lang="de-DE" sz="2400"/>
              <a:t>zur Erstellung von multimedialen Inhalten (Podcast, Hörspiel)</a:t>
            </a:r>
            <a:endParaRPr/>
          </a:p>
          <a:p>
            <a:pPr>
              <a:defRPr/>
            </a:pPr>
            <a:r>
              <a:rPr lang="de-DE" sz="2400"/>
              <a:t>als Unterstützung bei der Erstellung von Unterrichtsmaterialien</a:t>
            </a:r>
            <a:endParaRPr/>
          </a:p>
          <a:p>
            <a:pPr>
              <a:defRPr/>
            </a:pPr>
            <a:r>
              <a:rPr lang="de-DE" sz="2400"/>
              <a:t>als organisatorische Hilfe (Planung, Formulierung, etc.)</a:t>
            </a:r>
            <a:endParaRPr lang="de-DE"/>
          </a:p>
          <a:p>
            <a:pPr marL="0" indent="0">
              <a:buNone/>
              <a:defRPr/>
            </a:pPr>
            <a:endParaRPr/>
          </a:p>
          <a:p>
            <a:pPr>
              <a:defRPr/>
            </a:pPr>
            <a:endParaRPr lang="de-DE"/>
          </a:p>
          <a:p>
            <a:pPr marL="0" indent="0">
              <a:buNone/>
              <a:defRPr/>
            </a:pPr>
            <a:endParaRPr lang="de-DE"/>
          </a:p>
          <a:p>
            <a:pPr>
              <a:defRPr/>
            </a:pPr>
            <a:endParaRPr lang="de-DE"/>
          </a:p>
          <a:p>
            <a:pPr marL="0" indent="0">
              <a:buNone/>
              <a:defRPr/>
            </a:pPr>
            <a:endParaRPr lang="de-DE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16</a:t>
            </a:fld>
            <a:endParaRPr lang="de-DE"/>
          </a:p>
        </p:txBody>
      </p:sp>
      <p:grpSp>
        <p:nvGrpSpPr>
          <p:cNvPr id="8" name="Gruppieren 7"/>
          <p:cNvGrpSpPr/>
          <p:nvPr/>
        </p:nvGrpSpPr>
        <p:grpSpPr bwMode="auto">
          <a:xfrm>
            <a:off x="10901894" y="6475333"/>
            <a:ext cx="735779" cy="200685"/>
            <a:chOff x="10901894" y="6475333"/>
            <a:chExt cx="735779" cy="200685"/>
          </a:xfrm>
        </p:grpSpPr>
        <p:sp>
          <p:nvSpPr>
            <p:cNvPr id="6" name="Foliennummernplatzhalter 5"/>
            <p:cNvSpPr txBox="1"/>
            <p:nvPr/>
          </p:nvSpPr>
          <p:spPr bwMode="auto">
            <a:xfrm>
              <a:off x="10901894" y="6552907"/>
              <a:ext cx="73577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Quellenangaben</a:t>
              </a:r>
              <a:endParaRPr/>
            </a:p>
          </p:txBody>
        </p:sp>
        <p:cxnSp>
          <p:nvCxnSpPr>
            <p:cNvPr id="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10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1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2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3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sp>
        <p:nvSpPr>
          <p:cNvPr id="18" name="Textfeld 17"/>
          <p:cNvSpPr txBox="1"/>
          <p:nvPr/>
        </p:nvSpPr>
        <p:spPr bwMode="auto">
          <a:xfrm>
            <a:off x="455674" y="2116377"/>
            <a:ext cx="6470066" cy="4575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de-DE" sz="2400">
                <a:latin typeface="Aptos"/>
              </a:rPr>
              <a:t>KI-Anwendungen können eingesetzt werden…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83146071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8" name="Textplatzhalter 7"/>
          <p:cNvSpPr>
            <a:spLocks noGrp="1"/>
          </p:cNvSpPr>
          <p:nvPr>
            <p:ph type="body" sz="quarter" idx="11"/>
          </p:nvPr>
        </p:nvSpPr>
        <p:spPr bwMode="auto">
          <a:xfrm>
            <a:off x="556034" y="1231092"/>
            <a:ext cx="9211612" cy="427079"/>
          </a:xfrm>
        </p:spPr>
        <p:txBody>
          <a:bodyPr/>
          <a:lstStyle/>
          <a:p>
            <a:pPr>
              <a:defRPr/>
            </a:pPr>
            <a:r>
              <a:rPr lang="de-DE"/>
              <a:t>Ganz besonders wichtig ist uns:</a:t>
            </a:r>
            <a:endParaRPr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17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grpSp>
        <p:nvGrpSpPr>
          <p:cNvPr id="17" name="Gruppieren 16"/>
          <p:cNvGrpSpPr/>
          <p:nvPr/>
        </p:nvGrpSpPr>
        <p:grpSpPr bwMode="auto">
          <a:xfrm>
            <a:off x="10901894" y="6475333"/>
            <a:ext cx="735779" cy="200685"/>
            <a:chOff x="10901894" y="6475333"/>
            <a:chExt cx="735779" cy="200685"/>
          </a:xfrm>
        </p:grpSpPr>
        <p:sp>
          <p:nvSpPr>
            <p:cNvPr id="18" name="Foliennummernplatzhalter 5"/>
            <p:cNvSpPr txBox="1"/>
            <p:nvPr/>
          </p:nvSpPr>
          <p:spPr bwMode="auto">
            <a:xfrm>
              <a:off x="10901894" y="6552907"/>
              <a:ext cx="73577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Quellenangaben</a:t>
              </a:r>
              <a:endParaRPr/>
            </a:p>
          </p:txBody>
        </p:sp>
        <p:cxnSp>
          <p:nvCxnSpPr>
            <p:cNvPr id="19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11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2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3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4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Chancen von KI-Anwendungen in der Schule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29" name="Textplatzhalter 3"/>
          <p:cNvSpPr txBox="1"/>
          <p:nvPr/>
        </p:nvSpPr>
        <p:spPr bwMode="auto">
          <a:xfrm>
            <a:off x="3458817" y="2377551"/>
            <a:ext cx="7344299" cy="3249357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180000" tIns="216000" rIns="180000" bIns="180000"/>
          <a:lstStyle>
            <a:lvl1pPr marL="27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1pPr>
            <a:lvl2pPr marL="54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2pPr>
            <a:lvl3pPr marL="81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3pPr>
            <a:lvl4pPr marL="1600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de-DE" sz="2400">
                <a:solidFill>
                  <a:srgbClr val="C00000"/>
                </a:solidFill>
              </a:rPr>
              <a:t>In der Schule werden nur KI-Anwendungen eingesetzt, die </a:t>
            </a:r>
            <a:r>
              <a:rPr lang="de-DE" sz="2400" b="1">
                <a:solidFill>
                  <a:srgbClr val="C00000"/>
                </a:solidFill>
              </a:rPr>
              <a:t>geprüft </a:t>
            </a:r>
            <a:r>
              <a:rPr lang="de-DE" sz="2400">
                <a:solidFill>
                  <a:srgbClr val="C00000"/>
                </a:solidFill>
              </a:rPr>
              <a:t>und für den Einsatz in der Schule </a:t>
            </a:r>
            <a:r>
              <a:rPr lang="de-DE" sz="2400" b="1">
                <a:solidFill>
                  <a:srgbClr val="C00000"/>
                </a:solidFill>
              </a:rPr>
              <a:t>freigegeben </a:t>
            </a:r>
            <a:r>
              <a:rPr lang="de-DE" sz="2400">
                <a:solidFill>
                  <a:srgbClr val="C00000"/>
                </a:solidFill>
              </a:rPr>
              <a:t>sind.</a:t>
            </a:r>
            <a:endParaRPr sz="2400"/>
          </a:p>
          <a:p>
            <a:pPr>
              <a:defRPr/>
            </a:pPr>
            <a:r>
              <a:rPr lang="de-DE" sz="2400">
                <a:solidFill>
                  <a:srgbClr val="C00000"/>
                </a:solidFill>
              </a:rPr>
              <a:t>Die </a:t>
            </a:r>
            <a:r>
              <a:rPr lang="de-DE" sz="2400" b="1">
                <a:solidFill>
                  <a:srgbClr val="C00000"/>
                </a:solidFill>
              </a:rPr>
              <a:t>Lehrkraft </a:t>
            </a:r>
            <a:r>
              <a:rPr lang="de-DE" sz="2400">
                <a:solidFill>
                  <a:srgbClr val="C00000"/>
                </a:solidFill>
              </a:rPr>
              <a:t>hat weiterhin die zentrale Rolle bei der Förderung der Schülerinnen und Schüler. KI-Anwendungen werden zur </a:t>
            </a:r>
            <a:r>
              <a:rPr lang="de-DE" sz="2400" b="1">
                <a:solidFill>
                  <a:srgbClr val="C00000"/>
                </a:solidFill>
              </a:rPr>
              <a:t>Unterstützung </a:t>
            </a:r>
            <a:r>
              <a:rPr lang="de-DE" sz="2400">
                <a:solidFill>
                  <a:srgbClr val="C00000"/>
                </a:solidFill>
              </a:rPr>
              <a:t>des Lernens eingesetzt.</a:t>
            </a:r>
            <a:endParaRPr sz="2400"/>
          </a:p>
          <a:p>
            <a:pPr>
              <a:defRPr/>
            </a:pPr>
            <a:endParaRPr lang="de-DE" sz="2400">
              <a:solidFill>
                <a:srgbClr val="C00000"/>
              </a:solidFill>
            </a:endParaRPr>
          </a:p>
          <a:p>
            <a:pPr>
              <a:defRPr/>
            </a:pPr>
            <a:endParaRPr lang="de-DE" sz="2400"/>
          </a:p>
          <a:p>
            <a:pPr>
              <a:defRPr/>
            </a:pPr>
            <a:endParaRPr lang="de-DE" sz="2400"/>
          </a:p>
          <a:p>
            <a:pPr>
              <a:defRPr/>
            </a:pPr>
            <a:endParaRPr lang="de-DE" sz="2400"/>
          </a:p>
          <a:p>
            <a:pPr>
              <a:defRPr/>
            </a:pPr>
            <a:endParaRPr lang="de-DE" sz="2400"/>
          </a:p>
        </p:txBody>
      </p:sp>
      <p:pic>
        <p:nvPicPr>
          <p:cNvPr id="30" name="Grafik 29" descr="Ein Bild, das Grafiken, Symbol, Clipart, Kreativität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1388882" y="2656984"/>
            <a:ext cx="1711145" cy="17111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196642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Chancen von KI-Anwendungen in der Schule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>
          <a:xfrm>
            <a:off x="554326" y="731606"/>
            <a:ext cx="9548173" cy="853799"/>
          </a:xfrm>
        </p:spPr>
        <p:txBody>
          <a:bodyPr/>
          <a:lstStyle/>
          <a:p>
            <a:pPr>
              <a:defRPr/>
            </a:pPr>
            <a:r>
              <a:rPr lang="de-DE"/>
              <a:t>KI-Anwendungen zur gezielten Förderung (Grundschule)</a:t>
            </a: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3"/>
          </p:nvPr>
        </p:nvSpPr>
        <p:spPr bwMode="auto">
          <a:xfrm>
            <a:off x="613466" y="3714285"/>
            <a:ext cx="2975566" cy="2611588"/>
          </a:xfrm>
        </p:spPr>
        <p:txBody>
          <a:bodyPr lIns="180000" tIns="216000" rIns="180000" bIns="180000"/>
          <a:lstStyle/>
          <a:p>
            <a:pPr marL="0" indent="0">
              <a:buNone/>
              <a:defRPr/>
            </a:pPr>
            <a:r>
              <a:rPr lang="de-DE" sz="1600"/>
              <a:t>Adaptives Lernsystem für Mathematik:</a:t>
            </a:r>
            <a:endParaRPr/>
          </a:p>
          <a:p>
            <a:pPr marL="0" indent="0">
              <a:buNone/>
              <a:defRPr/>
            </a:pPr>
            <a:r>
              <a:rPr lang="de-DE" sz="1600"/>
              <a:t>Schülerinnen und Schüler lösen in kleinen Schritten die Aufgaben, bekommen Hilfe zu den Lösungsschritten und direktes Feedback. </a:t>
            </a:r>
            <a:endParaRPr/>
          </a:p>
          <a:p>
            <a:pPr marL="0" indent="0">
              <a:buNone/>
              <a:defRPr/>
            </a:pPr>
            <a:endParaRPr lang="de-DE"/>
          </a:p>
          <a:p>
            <a:pPr marL="0" indent="0">
              <a:buNone/>
              <a:defRPr/>
            </a:pPr>
            <a:endParaRPr lang="de-DE"/>
          </a:p>
          <a:p>
            <a:pPr marL="0" indent="0">
              <a:buNone/>
              <a:defRPr/>
            </a:pPr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18</a:t>
            </a:fld>
            <a:endParaRPr lang="de-DE"/>
          </a:p>
        </p:txBody>
      </p:sp>
      <p:pic>
        <p:nvPicPr>
          <p:cNvPr id="8" name="Grafik 7" descr="Ein Bild, das Zahnrad, Kreis, Metallwaren, Rad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11003525" y="233653"/>
            <a:ext cx="975823" cy="975823"/>
          </a:xfrm>
          <a:prstGeom prst="rect">
            <a:avLst/>
          </a:prstGeom>
        </p:spPr>
      </p:pic>
      <p:grpSp>
        <p:nvGrpSpPr>
          <p:cNvPr id="10" name="Gruppieren 9"/>
          <p:cNvGrpSpPr/>
          <p:nvPr/>
        </p:nvGrpSpPr>
        <p:grpSpPr bwMode="auto">
          <a:xfrm>
            <a:off x="9898414" y="6475333"/>
            <a:ext cx="1739259" cy="200685"/>
            <a:chOff x="9898414" y="6475333"/>
            <a:chExt cx="1739259" cy="200685"/>
          </a:xfrm>
        </p:grpSpPr>
        <p:sp>
          <p:nvSpPr>
            <p:cNvPr id="11" name="Foliennummernplatzhalter 5"/>
            <p:cNvSpPr txBox="1"/>
            <p:nvPr/>
          </p:nvSpPr>
          <p:spPr bwMode="auto">
            <a:xfrm>
              <a:off x="9898414" y="6552907"/>
              <a:ext cx="173925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chemeClr val="tx1"/>
                  </a:solidFill>
                </a:rPr>
                <a:t>erstellt am 05.06.2025 mit ChatGPT 4</a:t>
              </a: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12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" name="Grafik 5"/>
          <p:cNvPicPr>
            <a:picLocks noChangeAspect="1"/>
          </p:cNvPicPr>
          <p:nvPr/>
        </p:nvPicPr>
        <p:blipFill>
          <a:blip r:embed="rId4"/>
          <a:srcRect t="7647" b="4430"/>
          <a:stretch/>
        </p:blipFill>
        <p:spPr bwMode="auto">
          <a:xfrm>
            <a:off x="1179075" y="1640363"/>
            <a:ext cx="1703663" cy="2246803"/>
          </a:xfrm>
          <a:prstGeom prst="flowChartAlternateProcess">
            <a:avLst/>
          </a:prstGeom>
        </p:spPr>
      </p:pic>
      <p:sp>
        <p:nvSpPr>
          <p:cNvPr id="15" name="Textfeld 14"/>
          <p:cNvSpPr txBox="1"/>
          <p:nvPr/>
        </p:nvSpPr>
        <p:spPr bwMode="auto">
          <a:xfrm rot="11660252">
            <a:off x="1454567" y="3257545"/>
            <a:ext cx="510219" cy="322918"/>
          </a:xfrm>
          <a:prstGeom prst="rect">
            <a:avLst/>
          </a:prstGeom>
          <a:noFill/>
        </p:spPr>
        <p:txBody>
          <a:bodyPr vertOverflow="overflow" horzOverflow="overflow" vert="horz" wrap="square" lIns="91440" tIns="45720" rIns="91440" bIns="45720" numCol="1" spcCol="0" rtlCol="0" fromWordArt="0" anchor="t" anchorCtr="0" forceAA="0" compatLnSpc="0">
            <a:spAutoFit/>
          </a:bodyPr>
          <a:lstStyle/>
          <a:p>
            <a:pPr>
              <a:defRPr/>
            </a:pPr>
            <a:r>
              <a:rPr sz="600"/>
              <a:t>336:8=42</a:t>
            </a:r>
            <a:endParaRPr/>
          </a:p>
          <a:p>
            <a:pPr>
              <a:defRPr/>
            </a:pPr>
            <a:r>
              <a:rPr sz="600"/>
              <a:t>320:8=40</a:t>
            </a:r>
            <a:endParaRPr/>
          </a:p>
          <a:p>
            <a:pPr>
              <a:defRPr/>
            </a:pPr>
            <a:r>
              <a:rPr sz="600"/>
              <a:t>  16:8=  2</a:t>
            </a:r>
            <a:endParaRPr/>
          </a:p>
        </p:txBody>
      </p:sp>
      <p:sp>
        <p:nvSpPr>
          <p:cNvPr id="16" name="Textfeld 15"/>
          <p:cNvSpPr txBox="1"/>
          <p:nvPr/>
        </p:nvSpPr>
        <p:spPr bwMode="auto">
          <a:xfrm rot="11718693">
            <a:off x="1906790" y="3312243"/>
            <a:ext cx="444125" cy="322918"/>
          </a:xfrm>
          <a:prstGeom prst="rect">
            <a:avLst/>
          </a:prstGeom>
          <a:noFill/>
        </p:spPr>
        <p:txBody>
          <a:bodyPr vertOverflow="overflow" horzOverflow="overflow" vert="horz" wrap="none" lIns="91440" tIns="45720" rIns="91440" bIns="45720" numCol="1" spcCol="0" rtlCol="0" fromWordArt="0" anchor="t" anchorCtr="0" forceAA="0" compatLnSpc="0">
            <a:spAutoFit/>
          </a:bodyPr>
          <a:lstStyle/>
          <a:p>
            <a:pPr>
              <a:defRPr/>
            </a:pPr>
            <a:r>
              <a:rPr sz="600"/>
              <a:t>378:7=54</a:t>
            </a:r>
            <a:endParaRPr/>
          </a:p>
          <a:p>
            <a:pPr>
              <a:defRPr/>
            </a:pPr>
            <a:r>
              <a:rPr sz="600"/>
              <a:t>350:7=50</a:t>
            </a:r>
            <a:endParaRPr/>
          </a:p>
          <a:p>
            <a:pPr>
              <a:defRPr/>
            </a:pPr>
            <a:r>
              <a:rPr sz="600"/>
              <a:t>  28:7=  4</a:t>
            </a:r>
            <a:endParaRPr sz="2400"/>
          </a:p>
        </p:txBody>
      </p:sp>
      <p:sp>
        <p:nvSpPr>
          <p:cNvPr id="27" name="Textplatzhalter 3"/>
          <p:cNvSpPr txBox="1"/>
          <p:nvPr/>
        </p:nvSpPr>
        <p:spPr bwMode="auto">
          <a:xfrm>
            <a:off x="7981920" y="3768043"/>
            <a:ext cx="3655753" cy="2611589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180000" tIns="216000" rIns="180000" bIns="180000"/>
          <a:lstStyle>
            <a:lvl1pPr marL="27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1pPr>
            <a:lvl2pPr marL="54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2pPr>
            <a:lvl3pPr marL="81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3pPr>
            <a:lvl4pPr marL="1600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/>
              <a:buNone/>
              <a:defRPr/>
            </a:pPr>
            <a:r>
              <a:rPr lang="de-DE" sz="1600"/>
              <a:t>KI-Werkzeuge können die Schülerinnen und Schüler beim Schreibenlernen unterstützen durch Auswahl geeigneter Übungsformen und direktes Feedback. </a:t>
            </a:r>
            <a:endParaRPr/>
          </a:p>
          <a:p>
            <a:pPr marL="0" indent="0">
              <a:buFont typeface="Arial"/>
              <a:buNone/>
              <a:defRPr/>
            </a:pPr>
            <a:r>
              <a:rPr lang="de-DE" sz="1600"/>
              <a:t>Spezielle KI-gestützte Stifte helfen beim Erlernen einer  entspannten Stifthaltung.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600"/>
          </a:p>
          <a:p>
            <a:pPr marL="0" indent="0">
              <a:buFont typeface="Arial"/>
              <a:buNone/>
              <a:defRPr/>
            </a:pPr>
            <a:endParaRPr lang="de-DE" sz="1600"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endParaRPr lang="de-DE"/>
          </a:p>
        </p:txBody>
      </p:sp>
      <p:sp>
        <p:nvSpPr>
          <p:cNvPr id="31" name="Textplatzhalter 3"/>
          <p:cNvSpPr txBox="1"/>
          <p:nvPr/>
        </p:nvSpPr>
        <p:spPr bwMode="auto">
          <a:xfrm>
            <a:off x="4154641" y="3750233"/>
            <a:ext cx="3198267" cy="2611588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180000" tIns="216000" rIns="180000" bIns="180000"/>
          <a:lstStyle>
            <a:lvl1pPr marL="27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1pPr>
            <a:lvl2pPr marL="54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2pPr>
            <a:lvl3pPr marL="81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3pPr>
            <a:lvl4pPr marL="1600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/>
              <a:buNone/>
              <a:defRPr/>
            </a:pPr>
            <a:r>
              <a:rPr lang="de-DE" sz="1600"/>
              <a:t>KI-Anwendungen können die Schülerinnen und Schüler beim Lesenlernen unterstützen durch Hilfestellungen und Training der Leseflüssigkeit.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600"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endParaRPr lang="de-DE"/>
          </a:p>
        </p:txBody>
      </p:sp>
      <p:pic>
        <p:nvPicPr>
          <p:cNvPr id="29" name="Grafik 28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4985004" y="1675081"/>
            <a:ext cx="1510344" cy="2265517"/>
          </a:xfrm>
          <a:prstGeom prst="flowChartAlternateProcess">
            <a:avLst/>
          </a:prstGeom>
        </p:spPr>
      </p:pic>
      <p:pic>
        <p:nvPicPr>
          <p:cNvPr id="20" name="Grafik 19"/>
          <p:cNvPicPr>
            <a:picLocks noChangeAspect="1"/>
          </p:cNvPicPr>
          <p:nvPr/>
        </p:nvPicPr>
        <p:blipFill>
          <a:blip r:embed="rId6"/>
          <a:stretch/>
        </p:blipFill>
        <p:spPr bwMode="auto">
          <a:xfrm>
            <a:off x="8895909" y="1640363"/>
            <a:ext cx="1558159" cy="2337237"/>
          </a:xfrm>
          <a:prstGeom prst="flowChartAlternateProcess">
            <a:avLst/>
          </a:prstGeom>
        </p:spPr>
      </p:pic>
    </p:spTree>
    <p:extLst>
      <p:ext uri="{BB962C8B-B14F-4D97-AF65-F5344CB8AC3E}">
        <p14:creationId xmlns:p14="http://schemas.microsoft.com/office/powerpoint/2010/main" val="254949566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Chancen von KI-Anwendungen in der Schule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>
          <a:xfrm>
            <a:off x="554327" y="751043"/>
            <a:ext cx="10288559" cy="861774"/>
          </a:xfrm>
        </p:spPr>
        <p:txBody>
          <a:bodyPr/>
          <a:lstStyle/>
          <a:p>
            <a:pPr>
              <a:defRPr/>
            </a:pPr>
            <a:r>
              <a:rPr lang="de-DE"/>
              <a:t>KI-Anwendungen zur gezielten Förderung (Sekundarstufe)</a:t>
            </a: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3"/>
          </p:nvPr>
        </p:nvSpPr>
        <p:spPr bwMode="auto">
          <a:xfrm>
            <a:off x="734327" y="3730891"/>
            <a:ext cx="3240000" cy="2915281"/>
          </a:xfrm>
        </p:spPr>
        <p:txBody>
          <a:bodyPr lIns="180000" tIns="216000" rIns="180000" bIns="180000"/>
          <a:lstStyle/>
          <a:p>
            <a:pPr marL="0" indent="0">
              <a:buNone/>
              <a:defRPr/>
            </a:pPr>
            <a:r>
              <a:rPr lang="de-DE" sz="1600"/>
              <a:t>Adaptives Lernsystem für Mathematik:</a:t>
            </a:r>
            <a:endParaRPr/>
          </a:p>
          <a:p>
            <a:pPr marL="0" indent="0">
              <a:buNone/>
              <a:defRPr/>
            </a:pPr>
            <a:r>
              <a:rPr lang="de-DE" sz="1600"/>
              <a:t>Schülerinnen und Schüler können in kleinen Schritten die Aufgaben lösen, bekommen Hilfe zu den Lösungsschritten und direktes Feedback. </a:t>
            </a:r>
            <a:endParaRPr/>
          </a:p>
          <a:p>
            <a:pPr marL="0" indent="0">
              <a:buNone/>
              <a:defRPr/>
            </a:pPr>
            <a:endParaRPr lang="de-DE"/>
          </a:p>
          <a:p>
            <a:pPr marL="0" indent="0">
              <a:buNone/>
              <a:defRPr/>
            </a:pPr>
            <a:endParaRPr lang="de-DE"/>
          </a:p>
          <a:p>
            <a:pPr marL="0" indent="0">
              <a:buNone/>
              <a:defRPr/>
            </a:pPr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19</a:t>
            </a:fld>
            <a:endParaRPr lang="de-DE"/>
          </a:p>
        </p:txBody>
      </p:sp>
      <p:pic>
        <p:nvPicPr>
          <p:cNvPr id="8" name="Grafik 7" descr="Ein Bild, das Zahnrad, Kreis, Metallwaren, Rad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11003525" y="233653"/>
            <a:ext cx="975823" cy="975823"/>
          </a:xfrm>
          <a:prstGeom prst="rect">
            <a:avLst/>
          </a:prstGeom>
        </p:spPr>
      </p:pic>
      <p:grpSp>
        <p:nvGrpSpPr>
          <p:cNvPr id="10" name="Gruppieren 9"/>
          <p:cNvGrpSpPr/>
          <p:nvPr/>
        </p:nvGrpSpPr>
        <p:grpSpPr bwMode="auto">
          <a:xfrm>
            <a:off x="10775219" y="3329848"/>
            <a:ext cx="1027524" cy="262240"/>
            <a:chOff x="10610149" y="6475333"/>
            <a:chExt cx="1027524" cy="262240"/>
          </a:xfrm>
        </p:grpSpPr>
        <p:sp>
          <p:nvSpPr>
            <p:cNvPr id="11" name="Foliennummernplatzhalter 5"/>
            <p:cNvSpPr txBox="1"/>
            <p:nvPr/>
          </p:nvSpPr>
          <p:spPr bwMode="auto">
            <a:xfrm>
              <a:off x="10610149" y="6491352"/>
              <a:ext cx="1027524" cy="24622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chemeClr val="tx1"/>
                  </a:solidFill>
                </a:rPr>
                <a:t>erstellt am 06.06.2025 </a:t>
              </a:r>
              <a:endParaRPr/>
            </a:p>
            <a:p>
              <a:pPr algn="r">
                <a:defRPr/>
              </a:pPr>
              <a:r>
                <a:rPr lang="de-DE">
                  <a:solidFill>
                    <a:schemeClr val="tx1"/>
                  </a:solidFill>
                </a:rPr>
                <a:t>mit ChatGPT 4</a:t>
              </a: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12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" name="Textplatzhalter 3"/>
          <p:cNvSpPr txBox="1"/>
          <p:nvPr/>
        </p:nvSpPr>
        <p:spPr bwMode="auto">
          <a:xfrm>
            <a:off x="7955884" y="3760736"/>
            <a:ext cx="3240000" cy="2915282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180000" tIns="216000" rIns="180000" bIns="180000"/>
          <a:lstStyle>
            <a:lvl1pPr marL="27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1pPr>
            <a:lvl2pPr marL="54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2pPr>
            <a:lvl3pPr marL="81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3pPr>
            <a:lvl4pPr marL="1600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  <a:defRPr/>
            </a:pPr>
            <a:r>
              <a:rPr lang="de-DE" sz="1600"/>
              <a:t>Die Lernenden können selbst verfasste Texte  mit KI-Anwendungen hinsichtlich Rechtschreibung, Grammatik, Satzbau und Ausdruck verbessern.</a:t>
            </a:r>
            <a:endParaRPr/>
          </a:p>
          <a:p>
            <a:pPr marL="0" indent="0">
              <a:buNone/>
              <a:defRPr/>
            </a:pPr>
            <a:r>
              <a:rPr lang="de-DE" sz="1600"/>
              <a:t>Durch das  personalisierte  Feedback verbessern sie ihre Schreibkompetenzen. 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600"/>
          </a:p>
          <a:p>
            <a:pPr marL="0" indent="0">
              <a:buFont typeface="Arial"/>
              <a:buNone/>
              <a:defRPr/>
            </a:pPr>
            <a:endParaRPr lang="de-DE" sz="1600"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endParaRPr lang="de-DE"/>
          </a:p>
        </p:txBody>
      </p:sp>
      <p:sp>
        <p:nvSpPr>
          <p:cNvPr id="31" name="Textplatzhalter 3"/>
          <p:cNvSpPr txBox="1"/>
          <p:nvPr/>
        </p:nvSpPr>
        <p:spPr bwMode="auto">
          <a:xfrm>
            <a:off x="4324612" y="3733083"/>
            <a:ext cx="3240000" cy="2915282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180000" tIns="216000" rIns="180000" bIns="180000"/>
          <a:lstStyle>
            <a:lvl1pPr marL="27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1pPr>
            <a:lvl2pPr marL="54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2pPr>
            <a:lvl3pPr marL="81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3pPr>
            <a:lvl4pPr marL="1600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/>
              <a:buNone/>
              <a:defRPr/>
            </a:pPr>
            <a:r>
              <a:rPr lang="de-DE" sz="1600"/>
              <a:t>Interaktive KI-Anwendungen unterstützen Schülerinnen und Schüler beim Erlernen von Fremdsprachen.</a:t>
            </a:r>
            <a:endParaRPr/>
          </a:p>
          <a:p>
            <a:pPr marL="0" indent="0">
              <a:buNone/>
              <a:defRPr/>
            </a:pPr>
            <a:r>
              <a:rPr lang="de-DE" sz="1600"/>
              <a:t>Durch das KI-System werden die Inhalte an den Lernstand, das Interesse und den Zeitplan des Lernenden angepasst.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endParaRPr lang="de-DE"/>
          </a:p>
        </p:txBody>
      </p:sp>
      <p:pic>
        <p:nvPicPr>
          <p:cNvPr id="9" name="Grafik 8" descr="Ein Bild, das Zeichnung, Menschliches Gesicht, Entwurf, Cartoon enthält.&#10;&#10;KI-generierte Inhalte können fehlerhaft sein.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1608213" y="1656697"/>
            <a:ext cx="1492228" cy="2238341"/>
          </a:xfrm>
          <a:prstGeom prst="roundRect">
            <a:avLst>
              <a:gd name="adj" fmla="val 16667"/>
            </a:avLst>
          </a:prstGeom>
          <a:ln>
            <a:noFill/>
          </a:ln>
          <a:effectLst/>
        </p:spPr>
      </p:pic>
      <p:pic>
        <p:nvPicPr>
          <p:cNvPr id="18" name="Grafik 17" descr="Ein Bild, das Entwurf, Zeichnung, Kinderkunst, Darstellung enthält.&#10;&#10;KI-generierte Inhalte können fehlerhaft sein.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8876319" y="1640364"/>
            <a:ext cx="1492227" cy="223834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</p:spPr>
      </p:pic>
      <p:pic>
        <p:nvPicPr>
          <p:cNvPr id="21" name="Grafik 20" descr="Ein Bild, das Büroausstattung, Schreibwaren, Werkzeug, Bürobedarf enthält.&#10;&#10;KI-generierte Inhalte können fehlerhaft sein."/>
          <p:cNvPicPr>
            <a:picLocks noChangeAspect="1"/>
          </p:cNvPicPr>
          <p:nvPr/>
        </p:nvPicPr>
        <p:blipFill>
          <a:blip r:embed="rId6"/>
          <a:stretch/>
        </p:blipFill>
        <p:spPr bwMode="auto">
          <a:xfrm rot="3350465">
            <a:off x="10127223" y="3371396"/>
            <a:ext cx="282832" cy="424249"/>
          </a:xfrm>
          <a:prstGeom prst="rect">
            <a:avLst/>
          </a:prstGeom>
        </p:spPr>
      </p:pic>
      <p:pic>
        <p:nvPicPr>
          <p:cNvPr id="37" name="Grafik 36" descr="Ein Bild, das Zeichnung, Computer, Cartoon, computer enthält.&#10;&#10;KI-generierte Inhalte können fehlerhaft sein."/>
          <p:cNvPicPr>
            <a:picLocks noChangeAspect="1"/>
          </p:cNvPicPr>
          <p:nvPr/>
        </p:nvPicPr>
        <p:blipFill>
          <a:blip r:embed="rId7"/>
          <a:stretch/>
        </p:blipFill>
        <p:spPr bwMode="auto">
          <a:xfrm>
            <a:off x="4806292" y="1640364"/>
            <a:ext cx="2238340" cy="223834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66423430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>
          <a:xfrm>
            <a:off x="550861" y="5124852"/>
            <a:ext cx="5545135" cy="594137"/>
          </a:xfrm>
        </p:spPr>
        <p:txBody>
          <a:bodyPr/>
          <a:lstStyle/>
          <a:p>
            <a:pPr>
              <a:lnSpc>
                <a:spcPct val="110000"/>
              </a:lnSpc>
              <a:defRPr/>
            </a:pPr>
            <a: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  <a:t>Herzlich willkommen </a:t>
            </a:r>
            <a:b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</a:br>
            <a: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  <a:t>zum Elternabend am XX.XX.XXXX </a:t>
            </a:r>
            <a:endParaRPr lang="de-DE" spc="100">
              <a:solidFill>
                <a:schemeClr val="tx1">
                  <a:lumMod val="75000"/>
                  <a:lumOff val="25000"/>
                </a:schemeClr>
              </a:solidFill>
              <a:cs typeface="Segoe UI"/>
            </a:endParaRPr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2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WAS IST KI UND WIE FUNKTIONIERT SIE?</a:t>
            </a:r>
            <a:endParaRPr/>
          </a:p>
        </p:txBody>
      </p:sp>
      <p:grpSp>
        <p:nvGrpSpPr>
          <p:cNvPr id="15" name="Gruppieren 14"/>
          <p:cNvGrpSpPr/>
          <p:nvPr/>
        </p:nvGrpSpPr>
        <p:grpSpPr bwMode="auto">
          <a:xfrm>
            <a:off x="8213659" y="6475333"/>
            <a:ext cx="3424014" cy="200685"/>
            <a:chOff x="8213659" y="6475333"/>
            <a:chExt cx="3424014" cy="200685"/>
          </a:xfrm>
        </p:grpSpPr>
        <p:sp>
          <p:nvSpPr>
            <p:cNvPr id="16" name="Foliennummernplatzhalter 5"/>
            <p:cNvSpPr txBox="1"/>
            <p:nvPr/>
          </p:nvSpPr>
          <p:spPr bwMode="auto">
            <a:xfrm>
              <a:off x="8213659" y="6552907"/>
              <a:ext cx="3424014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Ein Junge lernt mit KI am Computer – erstellt mit ChatGPT 4.o am 05.06.2025</a:t>
              </a:r>
              <a:endParaRPr/>
            </a:p>
          </p:txBody>
        </p:sp>
        <p:cxnSp>
          <p:nvCxnSpPr>
            <p:cNvPr id="1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Textplatzhalter 4"/>
          <p:cNvSpPr>
            <a:spLocks noGrp="1"/>
          </p:cNvSpPr>
          <p:nvPr>
            <p:ph type="body" sz="quarter" idx="10"/>
          </p:nvPr>
        </p:nvSpPr>
        <p:spPr bwMode="auto">
          <a:xfrm>
            <a:off x="550862" y="1016951"/>
            <a:ext cx="7319923" cy="1292662"/>
          </a:xfrm>
        </p:spPr>
        <p:txBody>
          <a:bodyPr/>
          <a:lstStyle/>
          <a:p>
            <a:pPr>
              <a:defRPr/>
            </a:pPr>
            <a:r>
              <a:rPr lang="de-DE" sz="4200"/>
              <a:t>Künstliche Intelligenz – Eine Einführung</a:t>
            </a:r>
            <a:endParaRPr/>
          </a:p>
        </p:txBody>
      </p:sp>
      <p:pic>
        <p:nvPicPr>
          <p:cNvPr id="4" name="Grafik 3" descr="Ein Bild, das Cartoon, computer, Computer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7025833" y="2617836"/>
            <a:ext cx="4952037" cy="3301358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Chancen von KI-Anwendungen in der Schule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>
          <a:xfrm>
            <a:off x="554327" y="809348"/>
            <a:ext cx="9850885" cy="861774"/>
          </a:xfrm>
        </p:spPr>
        <p:txBody>
          <a:bodyPr/>
          <a:lstStyle/>
          <a:p>
            <a:pPr>
              <a:defRPr/>
            </a:pPr>
            <a:r>
              <a:rPr lang="de-DE"/>
              <a:t>KI-Anwendungen zur Erstellung von multimedialen Inhalten</a:t>
            </a: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3"/>
          </p:nvPr>
        </p:nvSpPr>
        <p:spPr bwMode="auto">
          <a:xfrm>
            <a:off x="560514" y="1671122"/>
            <a:ext cx="5183581" cy="4637603"/>
          </a:xfrm>
        </p:spPr>
        <p:txBody>
          <a:bodyPr lIns="180000" tIns="180000" rIns="180000" bIns="180000"/>
          <a:lstStyle/>
          <a:p>
            <a:pPr marL="0" indent="0">
              <a:lnSpc>
                <a:spcPct val="100000"/>
              </a:lnSpc>
              <a:buNone/>
              <a:defRPr/>
            </a:pPr>
            <a:r>
              <a:rPr lang="de-DE" b="1"/>
              <a:t>Podcast: </a:t>
            </a:r>
            <a:endParaRPr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r>
              <a:rPr lang="de-DE"/>
              <a:t>Die Schülerinnen und Schüler erstellen im Rahmen der Verfassungsviertelstunde kurze Texte zu den im Grundgesetz verankerten Grundrechten und ihrer Bedeutung für den Alltag in der Schule …</a:t>
            </a:r>
            <a:endParaRPr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r>
              <a:rPr lang="de-DE"/>
              <a:t>Die Schülerinnen und Schüler oder die Lehrkraft erstellen daraus mit Hilfe eines passenden KI-Werkzeugs einen Podcast …</a:t>
            </a:r>
            <a:endParaRPr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r>
              <a:rPr lang="de-DE"/>
              <a:t>Hier ein Beispiel … </a:t>
            </a:r>
            <a:endParaRPr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/>
          </a:p>
          <a:p>
            <a:pPr marL="0" indent="0">
              <a:spcBef>
                <a:spcPts val="0"/>
              </a:spcBef>
              <a:buNone/>
              <a:defRPr/>
            </a:pPr>
            <a:endParaRPr lang="de-DE"/>
          </a:p>
          <a:p>
            <a:pPr marL="0" indent="0">
              <a:spcBef>
                <a:spcPts val="0"/>
              </a:spcBef>
              <a:buNone/>
              <a:defRPr/>
            </a:pPr>
            <a:endParaRPr lang="de-DE"/>
          </a:p>
          <a:p>
            <a:pPr marL="0" indent="0">
              <a:buNone/>
              <a:defRPr/>
            </a:pPr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20</a:t>
            </a:fld>
            <a:endParaRPr lang="de-DE"/>
          </a:p>
        </p:txBody>
      </p:sp>
      <p:pic>
        <p:nvPicPr>
          <p:cNvPr id="8" name="Grafik 7" descr="Ein Bild, das Zahnrad, Kreis, Metallwaren, Rad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11003525" y="233653"/>
            <a:ext cx="975823" cy="975823"/>
          </a:xfrm>
          <a:prstGeom prst="rect">
            <a:avLst/>
          </a:prstGeom>
        </p:spPr>
      </p:pic>
      <p:grpSp>
        <p:nvGrpSpPr>
          <p:cNvPr id="10" name="Gruppieren 9"/>
          <p:cNvGrpSpPr/>
          <p:nvPr/>
        </p:nvGrpSpPr>
        <p:grpSpPr bwMode="auto">
          <a:xfrm>
            <a:off x="10901894" y="6475333"/>
            <a:ext cx="735779" cy="200685"/>
            <a:chOff x="10901894" y="6475333"/>
            <a:chExt cx="735779" cy="200685"/>
          </a:xfrm>
        </p:grpSpPr>
        <p:sp>
          <p:nvSpPr>
            <p:cNvPr id="11" name="Foliennummernplatzhalter 5"/>
            <p:cNvSpPr txBox="1"/>
            <p:nvPr/>
          </p:nvSpPr>
          <p:spPr bwMode="auto">
            <a:xfrm>
              <a:off x="10901894" y="6552907"/>
              <a:ext cx="73577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Quellenangaben</a:t>
              </a:r>
              <a:endParaRPr/>
            </a:p>
          </p:txBody>
        </p:sp>
        <p:cxnSp>
          <p:nvCxnSpPr>
            <p:cNvPr id="12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3" name="Grafik 12" descr="Ein Bild, das Muster, Quadrat, Pixel, Kreuzworträtsel enthält.&#10;&#10;KI-generierte Inhalte können fehlerhaft sein.">
            <a:hlinkClick r:id="rId4"/>
          </p:cNvPr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3489819" y="4993677"/>
            <a:ext cx="1054975" cy="1054975"/>
          </a:xfrm>
          <a:prstGeom prst="rect">
            <a:avLst/>
          </a:prstGeom>
        </p:spPr>
      </p:pic>
      <p:sp>
        <p:nvSpPr>
          <p:cNvPr id="15" name="Textplatzhalter 3"/>
          <p:cNvSpPr txBox="1"/>
          <p:nvPr/>
        </p:nvSpPr>
        <p:spPr bwMode="auto">
          <a:xfrm>
            <a:off x="6274092" y="1671122"/>
            <a:ext cx="5183581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180000" tIns="180000" rIns="180000" bIns="180000"/>
          <a:lstStyle>
            <a:lvl1pPr marL="27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1pPr>
            <a:lvl2pPr marL="54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2pPr>
            <a:lvl3pPr marL="81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3pPr>
            <a:lvl4pPr marL="1600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buFont typeface="Arial"/>
              <a:buNone/>
              <a:defRPr/>
            </a:pPr>
            <a:r>
              <a:rPr lang="de-DE" b="1" dirty="0"/>
              <a:t>Hörspiel: </a:t>
            </a:r>
            <a:endParaRPr dirty="0"/>
          </a:p>
          <a:p>
            <a:pPr marL="0" indent="0">
              <a:lnSpc>
                <a:spcPct val="100000"/>
              </a:lnSpc>
              <a:spcBef>
                <a:spcPts val="0"/>
              </a:spcBef>
              <a:buFont typeface="Arial"/>
              <a:buNone/>
              <a:defRPr/>
            </a:pPr>
            <a:r>
              <a:rPr lang="de-DE" dirty="0"/>
              <a:t>Die Schülerinnen und Schüler erstellen im Deutschunterricht mit Hilfe von KI ein Drehbuch für ein Hörspiel mit genauen Angaben zu den Dialogen, Geräuschen und Musikeinspielungen …</a:t>
            </a:r>
            <a:endParaRPr dirty="0"/>
          </a:p>
          <a:p>
            <a:pPr marL="0" indent="0">
              <a:lnSpc>
                <a:spcPct val="100000"/>
              </a:lnSpc>
              <a:spcBef>
                <a:spcPts val="0"/>
              </a:spcBef>
              <a:buFont typeface="Arial"/>
              <a:buNone/>
              <a:defRPr/>
            </a:pPr>
            <a:endParaRPr lang="de-DE" dirty="0"/>
          </a:p>
          <a:p>
            <a:pPr marL="0" indent="0">
              <a:lnSpc>
                <a:spcPct val="100000"/>
              </a:lnSpc>
              <a:spcBef>
                <a:spcPts val="0"/>
              </a:spcBef>
              <a:buFont typeface="Arial"/>
              <a:buNone/>
              <a:defRPr/>
            </a:pPr>
            <a:r>
              <a:rPr lang="de-DE" dirty="0"/>
              <a:t>Dann sprechen die Schülerinnen und Schüler die Dialoge ein, nehmen die Geräusche und die Musik auf und mischen ihr Hörspiel ab. </a:t>
            </a:r>
            <a:endParaRPr dirty="0"/>
          </a:p>
          <a:p>
            <a:pPr marL="0" indent="0">
              <a:lnSpc>
                <a:spcPct val="100000"/>
              </a:lnSpc>
              <a:spcBef>
                <a:spcPts val="0"/>
              </a:spcBef>
              <a:buFont typeface="Arial"/>
              <a:buNone/>
              <a:defRPr/>
            </a:pPr>
            <a:endParaRPr lang="de-DE" dirty="0"/>
          </a:p>
          <a:p>
            <a:pPr marL="0" indent="0">
              <a:lnSpc>
                <a:spcPct val="100000"/>
              </a:lnSpc>
              <a:spcBef>
                <a:spcPts val="0"/>
              </a:spcBef>
              <a:buFont typeface="Arial"/>
              <a:buNone/>
              <a:defRPr/>
            </a:pPr>
            <a:endParaRPr lang="de-DE" dirty="0"/>
          </a:p>
          <a:p>
            <a:pPr marL="0" indent="0">
              <a:spcBef>
                <a:spcPts val="0"/>
              </a:spcBef>
              <a:buFont typeface="Arial"/>
              <a:buNone/>
              <a:defRPr/>
            </a:pPr>
            <a:endParaRPr lang="de-DE" dirty="0"/>
          </a:p>
          <a:p>
            <a:pPr marL="0" indent="0">
              <a:spcBef>
                <a:spcPts val="0"/>
              </a:spcBef>
              <a:buFont typeface="Arial"/>
              <a:buNone/>
              <a:defRPr/>
            </a:pPr>
            <a:endParaRPr lang="de-DE" dirty="0"/>
          </a:p>
          <a:p>
            <a:pPr marL="0" indent="0">
              <a:buFont typeface="Arial"/>
              <a:buNone/>
              <a:defRPr/>
            </a:pPr>
            <a:endParaRPr lang="de-DE" dirty="0"/>
          </a:p>
        </p:txBody>
      </p:sp>
      <p:sp>
        <p:nvSpPr>
          <p:cNvPr id="5" name="Foliennummernplatzhalter 5"/>
          <p:cNvSpPr txBox="1"/>
          <p:nvPr/>
        </p:nvSpPr>
        <p:spPr bwMode="auto">
          <a:xfrm>
            <a:off x="3248666" y="6109187"/>
            <a:ext cx="1537280" cy="123111"/>
          </a:xfrm>
          <a:prstGeom prst="rect">
            <a:avLst/>
          </a:prstGeom>
          <a:grpFill/>
        </p:spPr>
        <p:txBody>
          <a:bodyPr vert="horz" wrap="none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de-DE">
                <a:solidFill>
                  <a:schemeClr val="tx1"/>
                </a:solidFill>
              </a:rPr>
              <a:t>erstellt am 04.06.2025 mit FOBIZZ</a:t>
            </a:r>
            <a:endParaRPr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389420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8" name="Textplatzhalter 7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weitere Materialien</a:t>
            </a:r>
            <a:endParaRPr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21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grpSp>
        <p:nvGrpSpPr>
          <p:cNvPr id="17" name="Gruppieren 16"/>
          <p:cNvGrpSpPr/>
          <p:nvPr/>
        </p:nvGrpSpPr>
        <p:grpSpPr bwMode="auto">
          <a:xfrm>
            <a:off x="10901894" y="6475333"/>
            <a:ext cx="735779" cy="200685"/>
            <a:chOff x="10901894" y="6475333"/>
            <a:chExt cx="735779" cy="200685"/>
          </a:xfrm>
        </p:grpSpPr>
        <p:sp>
          <p:nvSpPr>
            <p:cNvPr id="18" name="Foliennummernplatzhalter 5"/>
            <p:cNvSpPr txBox="1"/>
            <p:nvPr/>
          </p:nvSpPr>
          <p:spPr bwMode="auto">
            <a:xfrm>
              <a:off x="10901894" y="6552907"/>
              <a:ext cx="73577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Quellenangaben</a:t>
              </a:r>
              <a:endParaRPr/>
            </a:p>
          </p:txBody>
        </p:sp>
        <p:cxnSp>
          <p:nvCxnSpPr>
            <p:cNvPr id="19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11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2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3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4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Chancen von KI-Anwendungen in der Schule</a:t>
            </a:r>
            <a:endParaRPr/>
          </a:p>
          <a:p>
            <a:pPr>
              <a:defRPr/>
            </a:pPr>
            <a:endParaRPr lang="de-DE"/>
          </a:p>
        </p:txBody>
      </p:sp>
      <p:grpSp>
        <p:nvGrpSpPr>
          <p:cNvPr id="2" name="Gruppieren 1"/>
          <p:cNvGrpSpPr/>
          <p:nvPr/>
        </p:nvGrpSpPr>
        <p:grpSpPr bwMode="auto">
          <a:xfrm>
            <a:off x="610194" y="1666874"/>
            <a:ext cx="2578982" cy="2182812"/>
            <a:chOff x="0" y="0"/>
            <a:chExt cx="2578982" cy="2182812"/>
          </a:xfrm>
        </p:grpSpPr>
        <p:sp>
          <p:nvSpPr>
            <p:cNvPr id="5" name="Oval 4"/>
            <p:cNvSpPr/>
            <p:nvPr/>
          </p:nvSpPr>
          <p:spPr bwMode="auto">
            <a:xfrm>
              <a:off x="0" y="0"/>
              <a:ext cx="2182812" cy="2182812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" name="Textfeld 5"/>
            <p:cNvSpPr txBox="1"/>
            <p:nvPr/>
          </p:nvSpPr>
          <p:spPr bwMode="auto">
            <a:xfrm>
              <a:off x="521913" y="218280"/>
              <a:ext cx="2057068" cy="366119"/>
            </a:xfrm>
            <a:prstGeom prst="rect">
              <a:avLst/>
            </a:prstGeom>
            <a:noFill/>
          </p:spPr>
          <p:txBody>
            <a:bodyPr vertOverflow="overflow" horzOverflow="overflow" vert="horz" wrap="square" lIns="91440" tIns="45720" rIns="91440" bIns="45720" numCol="1" spcCol="0" rtlCol="0" fromWordArt="0" anchor="t" anchorCtr="0" forceAA="0" compatLnSpc="0">
              <a:spAutoFit/>
            </a:bodyPr>
            <a:lstStyle/>
            <a:p>
              <a:pPr>
                <a:defRPr/>
              </a:pPr>
              <a:r>
                <a:rPr u="sng">
                  <a:hlinkClick r:id="rId3" tooltip="https://www.klicksafe.de/kuenstliche-intelligenz"/>
                </a:rPr>
                <a:t>Klicksafe</a:t>
              </a:r>
              <a:endParaRPr/>
            </a:p>
          </p:txBody>
        </p:sp>
        <p:pic>
          <p:nvPicPr>
            <p:cNvPr id="7" name="Grafik 6"/>
            <p:cNvPicPr>
              <a:picLocks noChangeAspect="1"/>
            </p:cNvPicPr>
            <p:nvPr/>
          </p:nvPicPr>
          <p:blipFill>
            <a:blip r:embed="rId4"/>
            <a:stretch/>
          </p:blipFill>
          <p:spPr bwMode="auto">
            <a:xfrm>
              <a:off x="461367" y="634999"/>
              <a:ext cx="1260078" cy="1260078"/>
            </a:xfrm>
            <a:prstGeom prst="rect">
              <a:avLst/>
            </a:prstGeom>
          </p:spPr>
        </p:pic>
      </p:grpSp>
      <p:grpSp>
        <p:nvGrpSpPr>
          <p:cNvPr id="10" name="Gruppieren 9"/>
          <p:cNvGrpSpPr/>
          <p:nvPr/>
        </p:nvGrpSpPr>
        <p:grpSpPr bwMode="auto">
          <a:xfrm>
            <a:off x="2839223" y="3695656"/>
            <a:ext cx="2321718" cy="2321718"/>
            <a:chOff x="0" y="0"/>
            <a:chExt cx="2321718" cy="2321718"/>
          </a:xfrm>
        </p:grpSpPr>
        <p:sp>
          <p:nvSpPr>
            <p:cNvPr id="15" name="Oval 14"/>
            <p:cNvSpPr/>
            <p:nvPr/>
          </p:nvSpPr>
          <p:spPr bwMode="auto">
            <a:xfrm>
              <a:off x="0" y="0"/>
              <a:ext cx="2321718" cy="2321718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6" name="Textfeld 15"/>
            <p:cNvSpPr txBox="1"/>
            <p:nvPr/>
          </p:nvSpPr>
          <p:spPr bwMode="auto">
            <a:xfrm>
              <a:off x="257618" y="327422"/>
              <a:ext cx="1995016" cy="366119"/>
            </a:xfrm>
            <a:prstGeom prst="rect">
              <a:avLst/>
            </a:prstGeom>
            <a:noFill/>
          </p:spPr>
          <p:txBody>
            <a:bodyPr vertOverflow="overflow" horzOverflow="overflow" vert="horz" wrap="square" lIns="91440" tIns="45720" rIns="91440" bIns="45720" numCol="1" spcCol="0" rtlCol="0" fromWordArt="0" anchor="t" anchorCtr="0" forceAA="0" compatLnSpc="0">
              <a:spAutoFit/>
            </a:bodyPr>
            <a:lstStyle/>
            <a:p>
              <a:pPr>
                <a:defRPr/>
              </a:pPr>
              <a:r>
                <a:rPr sz="1600" u="sng">
                  <a:hlinkClick r:id="rId5" tooltip="https://www.km.bayern.de/gestalten/digitalisierung/kuenstliche-intelligenz"/>
                </a:rPr>
                <a:t>Kultusministerium</a:t>
              </a:r>
              <a:endParaRPr sz="1600"/>
            </a:p>
          </p:txBody>
        </p:sp>
        <p:pic>
          <p:nvPicPr>
            <p:cNvPr id="20" name="Grafik 19"/>
            <p:cNvPicPr>
              <a:picLocks noChangeAspect="1"/>
            </p:cNvPicPr>
            <p:nvPr/>
          </p:nvPicPr>
          <p:blipFill>
            <a:blip r:embed="rId6"/>
            <a:stretch/>
          </p:blipFill>
          <p:spPr bwMode="auto">
            <a:xfrm>
              <a:off x="486171" y="693541"/>
              <a:ext cx="1349374" cy="1349374"/>
            </a:xfrm>
            <a:prstGeom prst="rect">
              <a:avLst/>
            </a:prstGeom>
          </p:spPr>
        </p:pic>
      </p:grpSp>
      <p:grpSp>
        <p:nvGrpSpPr>
          <p:cNvPr id="21" name="Gruppieren 20"/>
          <p:cNvGrpSpPr/>
          <p:nvPr/>
        </p:nvGrpSpPr>
        <p:grpSpPr bwMode="auto">
          <a:xfrm>
            <a:off x="5391985" y="1330139"/>
            <a:ext cx="2311796" cy="2311796"/>
            <a:chOff x="0" y="0"/>
            <a:chExt cx="2311796" cy="2311796"/>
          </a:xfrm>
        </p:grpSpPr>
        <p:sp>
          <p:nvSpPr>
            <p:cNvPr id="22" name="Oval 21"/>
            <p:cNvSpPr/>
            <p:nvPr/>
          </p:nvSpPr>
          <p:spPr bwMode="auto">
            <a:xfrm>
              <a:off x="0" y="0"/>
              <a:ext cx="2311796" cy="2311796"/>
            </a:xfrm>
            <a:prstGeom prst="ellipse">
              <a:avLst/>
            </a:prstGeom>
            <a:solidFill>
              <a:schemeClr val="accent4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3" name="Textfeld 22"/>
            <p:cNvSpPr txBox="1"/>
            <p:nvPr/>
          </p:nvSpPr>
          <p:spPr bwMode="auto">
            <a:xfrm>
              <a:off x="496093" y="282773"/>
              <a:ext cx="1351623" cy="366119"/>
            </a:xfrm>
            <a:prstGeom prst="rect">
              <a:avLst/>
            </a:prstGeom>
            <a:noFill/>
          </p:spPr>
          <p:txBody>
            <a:bodyPr vertOverflow="overflow" horzOverflow="overflow" vert="horz" wrap="square" lIns="91440" tIns="45720" rIns="91440" bIns="45720" numCol="1" spcCol="0" rtlCol="0" fromWordArt="0" anchor="t" anchorCtr="0" forceAA="0" compatLnSpc="0">
              <a:spAutoFit/>
            </a:bodyPr>
            <a:lstStyle/>
            <a:p>
              <a:pPr>
                <a:defRPr/>
              </a:pPr>
              <a:r>
                <a:rPr u="sng">
                  <a:hlinkClick r:id="rId7" tooltip="https://www.fragzebra.de/themenwelt/k%C3%BCnstliche-intelligenz"/>
                </a:rPr>
                <a:t>FragZebra</a:t>
              </a:r>
              <a:endParaRPr/>
            </a:p>
          </p:txBody>
        </p:sp>
        <p:pic>
          <p:nvPicPr>
            <p:cNvPr id="24" name="Grafik 23"/>
            <p:cNvPicPr>
              <a:picLocks noChangeAspect="1"/>
            </p:cNvPicPr>
            <p:nvPr/>
          </p:nvPicPr>
          <p:blipFill>
            <a:blip r:embed="rId8"/>
            <a:stretch/>
          </p:blipFill>
          <p:spPr bwMode="auto">
            <a:xfrm>
              <a:off x="496093" y="669726"/>
              <a:ext cx="1319609" cy="1319609"/>
            </a:xfrm>
            <a:prstGeom prst="rect">
              <a:avLst/>
            </a:prstGeom>
          </p:spPr>
        </p:pic>
      </p:grpSp>
      <p:grpSp>
        <p:nvGrpSpPr>
          <p:cNvPr id="25" name="Gruppieren 24"/>
          <p:cNvGrpSpPr/>
          <p:nvPr/>
        </p:nvGrpSpPr>
        <p:grpSpPr bwMode="auto">
          <a:xfrm>
            <a:off x="7952933" y="2823026"/>
            <a:ext cx="2450702" cy="2450702"/>
            <a:chOff x="0" y="0"/>
            <a:chExt cx="2450702" cy="2450702"/>
          </a:xfrm>
        </p:grpSpPr>
        <p:sp>
          <p:nvSpPr>
            <p:cNvPr id="26" name="Oval 25"/>
            <p:cNvSpPr/>
            <p:nvPr/>
          </p:nvSpPr>
          <p:spPr bwMode="auto">
            <a:xfrm>
              <a:off x="0" y="0"/>
              <a:ext cx="2450702" cy="2450702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7" name="Textfeld 26"/>
            <p:cNvSpPr txBox="1"/>
            <p:nvPr/>
          </p:nvSpPr>
          <p:spPr bwMode="auto">
            <a:xfrm>
              <a:off x="355722" y="307577"/>
              <a:ext cx="1845828" cy="366119"/>
            </a:xfrm>
            <a:prstGeom prst="rect">
              <a:avLst/>
            </a:prstGeom>
            <a:noFill/>
          </p:spPr>
          <p:txBody>
            <a:bodyPr vertOverflow="overflow" horzOverflow="overflow" vert="horz" wrap="square" lIns="91440" tIns="45720" rIns="91440" bIns="45720" numCol="1" spcCol="0" rtlCol="0" fromWordArt="0" anchor="t" anchorCtr="0" forceAA="0" compatLnSpc="0">
              <a:spAutoFit/>
            </a:bodyPr>
            <a:lstStyle/>
            <a:p>
              <a:pPr>
                <a:defRPr/>
              </a:pPr>
              <a:r>
                <a:rPr lang="de-DE" sz="1800" b="0" i="0" u="sng" strike="noStrike" cap="none" spc="0">
                  <a:solidFill>
                    <a:schemeClr val="tx1"/>
                  </a:solidFill>
                  <a:latin typeface="Arial"/>
                  <a:ea typeface="Arial"/>
                  <a:cs typeface="Arial"/>
                  <a:hlinkClick r:id="rId9" tooltip="https://www.ardaudiothek.de/sendung/der-ki-podcast/94632864/"/>
                </a:rPr>
                <a:t>Der KI-Podcast</a:t>
              </a:r>
              <a:endParaRPr/>
            </a:p>
          </p:txBody>
        </p:sp>
        <p:pic>
          <p:nvPicPr>
            <p:cNvPr id="28" name="Grafik 27"/>
            <p:cNvPicPr>
              <a:picLocks noChangeAspect="1"/>
            </p:cNvPicPr>
            <p:nvPr/>
          </p:nvPicPr>
          <p:blipFill>
            <a:blip r:embed="rId10"/>
            <a:stretch/>
          </p:blipFill>
          <p:spPr bwMode="auto">
            <a:xfrm>
              <a:off x="572988" y="728763"/>
              <a:ext cx="1304726" cy="130472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2521159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>
          <a:xfrm>
            <a:off x="550861" y="5124852"/>
            <a:ext cx="5545135" cy="594137"/>
          </a:xfrm>
        </p:spPr>
        <p:txBody>
          <a:bodyPr/>
          <a:lstStyle/>
          <a:p>
            <a:pPr>
              <a:lnSpc>
                <a:spcPct val="110000"/>
              </a:lnSpc>
              <a:defRPr/>
            </a:pPr>
            <a: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  <a:t>Herzlich willkommen </a:t>
            </a:r>
            <a:b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</a:br>
            <a: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  <a:t>zum Elternabend am XX.XX.XXXX </a:t>
            </a:r>
            <a:endParaRPr lang="de-DE" spc="100">
              <a:solidFill>
                <a:schemeClr val="tx1">
                  <a:lumMod val="75000"/>
                  <a:lumOff val="25000"/>
                </a:schemeClr>
              </a:solidFill>
              <a:cs typeface="Segoe UI"/>
            </a:endParaRPr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2"/>
          </p:nvPr>
        </p:nvSpPr>
        <p:spPr bwMode="auto"/>
        <p:txBody>
          <a:bodyPr/>
          <a:lstStyle/>
          <a:p>
            <a:pPr>
              <a:defRPr/>
            </a:pPr>
            <a:r>
              <a:rPr lang="de-DE" dirty="0"/>
              <a:t>….bei der Nutzung von KI-Anwendungen in der Schule</a:t>
            </a:r>
          </a:p>
        </p:txBody>
      </p:sp>
      <p:grpSp>
        <p:nvGrpSpPr>
          <p:cNvPr id="15" name="Gruppieren 14"/>
          <p:cNvGrpSpPr/>
          <p:nvPr/>
        </p:nvGrpSpPr>
        <p:grpSpPr bwMode="auto">
          <a:xfrm>
            <a:off x="8213659" y="6475333"/>
            <a:ext cx="3424014" cy="200685"/>
            <a:chOff x="8213659" y="6475333"/>
            <a:chExt cx="3424014" cy="200685"/>
          </a:xfrm>
        </p:grpSpPr>
        <p:sp>
          <p:nvSpPr>
            <p:cNvPr id="16" name="Foliennummernplatzhalter 5"/>
            <p:cNvSpPr txBox="1"/>
            <p:nvPr/>
          </p:nvSpPr>
          <p:spPr bwMode="auto">
            <a:xfrm>
              <a:off x="8213659" y="6552907"/>
              <a:ext cx="3424014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Ein Junge lernt mit KI am Computer – erstellt mit ChatGPT 4.o am 05.06.2025</a:t>
              </a:r>
              <a:endParaRPr/>
            </a:p>
          </p:txBody>
        </p:sp>
        <p:cxnSp>
          <p:nvCxnSpPr>
            <p:cNvPr id="1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Textplatzhalter 4"/>
          <p:cNvSpPr>
            <a:spLocks noGrp="1"/>
          </p:cNvSpPr>
          <p:nvPr>
            <p:ph type="body" sz="quarter" idx="10"/>
          </p:nvPr>
        </p:nvSpPr>
        <p:spPr bwMode="auto">
          <a:xfrm>
            <a:off x="550862" y="1016951"/>
            <a:ext cx="7319923" cy="1292662"/>
          </a:xfrm>
        </p:spPr>
        <p:txBody>
          <a:bodyPr/>
          <a:lstStyle/>
          <a:p>
            <a:pPr>
              <a:defRPr/>
            </a:pPr>
            <a:r>
              <a:rPr lang="de-DE" sz="4200"/>
              <a:t>Unterstützung </a:t>
            </a:r>
            <a:r>
              <a:rPr lang="de-DE" sz="4200" dirty="0"/>
              <a:t>im häuslichen </a:t>
            </a:r>
            <a:r>
              <a:rPr lang="de-DE" sz="4200" dirty="0" err="1"/>
              <a:t>bereich</a:t>
            </a:r>
            <a:r>
              <a:rPr lang="de-DE" sz="4200" dirty="0"/>
              <a:t> …</a:t>
            </a:r>
            <a:endParaRPr dirty="0"/>
          </a:p>
        </p:txBody>
      </p:sp>
      <p:pic>
        <p:nvPicPr>
          <p:cNvPr id="4" name="Grafik 3" descr="Ein Bild, das Cartoon, computer, Computer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7025833" y="2617836"/>
            <a:ext cx="4952037" cy="33013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170069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>
          <a:xfrm>
            <a:off x="556034" y="780608"/>
            <a:ext cx="9572704" cy="369332"/>
          </a:xfrm>
        </p:spPr>
        <p:txBody>
          <a:bodyPr/>
          <a:lstStyle/>
          <a:p>
            <a:pPr>
              <a:defRPr/>
            </a:pPr>
            <a:r>
              <a:rPr lang="de-DE" sz="2400"/>
              <a:t>Wichtige fragen zum Umgang mit ki-Anwendungen zu hause</a:t>
            </a: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3"/>
          </p:nvPr>
        </p:nvSpPr>
        <p:spPr bwMode="auto">
          <a:xfrm>
            <a:off x="560514" y="1646492"/>
            <a:ext cx="5535486" cy="4906415"/>
          </a:xfrm>
        </p:spPr>
        <p:txBody>
          <a:bodyPr/>
          <a:lstStyle/>
          <a:p>
            <a:pPr>
              <a:defRPr/>
            </a:pPr>
            <a:r>
              <a:rPr lang="de-DE" dirty="0"/>
              <a:t>Wie kann ich mein Kind unterstützen?</a:t>
            </a:r>
            <a:endParaRPr dirty="0"/>
          </a:p>
          <a:p>
            <a:pPr>
              <a:defRPr/>
            </a:pPr>
            <a:r>
              <a:rPr lang="de-DE" dirty="0"/>
              <a:t>Macht mein Kind seine Hausaufgaben jetzt nur noch mit KI-Anwendungen? </a:t>
            </a:r>
            <a:endParaRPr dirty="0"/>
          </a:p>
          <a:p>
            <a:pPr>
              <a:defRPr/>
            </a:pPr>
            <a:r>
              <a:rPr lang="de-DE" dirty="0"/>
              <a:t>Lernt mein Kind dann überhaupt noch etwas eigenständig?</a:t>
            </a:r>
            <a:endParaRPr dirty="0"/>
          </a:p>
          <a:p>
            <a:pPr>
              <a:defRPr/>
            </a:pPr>
            <a:r>
              <a:rPr lang="de-DE" dirty="0"/>
              <a:t>Welche KI-Anwendungen sollen wir verwenden?</a:t>
            </a:r>
            <a:endParaRPr dirty="0"/>
          </a:p>
          <a:p>
            <a:pPr>
              <a:defRPr/>
            </a:pPr>
            <a:r>
              <a:rPr lang="de-DE" dirty="0"/>
              <a:t>Gibt es bestimmte Regeln?</a:t>
            </a:r>
            <a:endParaRPr dirty="0"/>
          </a:p>
          <a:p>
            <a:pPr marL="0" indent="0">
              <a:buNone/>
              <a:defRPr/>
            </a:pPr>
            <a:r>
              <a:rPr lang="de-DE" b="1" dirty="0"/>
              <a:t>Vielleicht haben Sie genau diese oder noch weitere Fragen…?</a:t>
            </a:r>
            <a:endParaRPr dirty="0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4"/>
          </p:nvPr>
        </p:nvSpPr>
        <p:spPr bwMode="auto">
          <a:xfrm>
            <a:off x="5286681" y="4636662"/>
            <a:ext cx="439674" cy="982271"/>
          </a:xfrm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5"/>
          </p:nvPr>
        </p:nvSpPr>
        <p:spPr bwMode="auto">
          <a:xfrm>
            <a:off x="5524961" y="5371980"/>
            <a:ext cx="381024" cy="806400"/>
          </a:xfrm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23</a:t>
            </a:fld>
            <a:endParaRPr lang="de-DE"/>
          </a:p>
        </p:txBody>
      </p:sp>
      <p:pic>
        <p:nvPicPr>
          <p:cNvPr id="9" name="Grafik 8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 flipH="1">
            <a:off x="9359432" y="3277181"/>
            <a:ext cx="2352074" cy="2352074"/>
          </a:xfrm>
          <a:prstGeom prst="rect">
            <a:avLst/>
          </a:prstGeom>
        </p:spPr>
      </p:pic>
      <p:cxnSp>
        <p:nvCxnSpPr>
          <p:cNvPr id="12" name="Gerader Verbinder 14"/>
          <p:cNvCxnSpPr>
            <a:cxnSpLocks/>
          </p:cNvCxnSpPr>
          <p:nvPr/>
        </p:nvCxnSpPr>
        <p:spPr bwMode="auto">
          <a:xfrm>
            <a:off x="11457673" y="6475333"/>
            <a:ext cx="35251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8" name="Gruppieren 7"/>
          <p:cNvGrpSpPr/>
          <p:nvPr/>
        </p:nvGrpSpPr>
        <p:grpSpPr bwMode="auto">
          <a:xfrm>
            <a:off x="6363839" y="2532669"/>
            <a:ext cx="2995594" cy="1437010"/>
            <a:chOff x="6631678" y="1841440"/>
            <a:chExt cx="2995594" cy="1437010"/>
          </a:xfrm>
        </p:grpSpPr>
        <p:sp>
          <p:nvSpPr>
            <p:cNvPr id="13" name="Abgerundete rechteckige Legende 12"/>
            <p:cNvSpPr/>
            <p:nvPr/>
          </p:nvSpPr>
          <p:spPr bwMode="auto">
            <a:xfrm>
              <a:off x="6631678" y="1841440"/>
              <a:ext cx="2995594" cy="1437010"/>
            </a:xfrm>
            <a:prstGeom prst="wedgeRoundRectCallout">
              <a:avLst>
                <a:gd name="adj1" fmla="val 61044"/>
                <a:gd name="adj2" fmla="val -6622"/>
                <a:gd name="adj3" fmla="val 16667"/>
              </a:avLst>
            </a:prstGeom>
            <a:solidFill>
              <a:srgbClr val="FFFF99"/>
            </a:solidFill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/>
            </a:p>
          </p:txBody>
        </p:sp>
        <p:sp>
          <p:nvSpPr>
            <p:cNvPr id="14" name="Textfeld 13"/>
            <p:cNvSpPr txBox="1"/>
            <p:nvPr/>
          </p:nvSpPr>
          <p:spPr bwMode="auto">
            <a:xfrm>
              <a:off x="6798899" y="1893455"/>
              <a:ext cx="2661151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de-DE" sz="2800" b="1">
                  <a:latin typeface="Ink Free"/>
                </a:rPr>
                <a:t>,,Wir arbeiten jetzt mit KI in der Schule!“</a:t>
              </a:r>
              <a:endParaRPr/>
            </a:p>
          </p:txBody>
        </p:sp>
      </p:grpSp>
      <p:pic>
        <p:nvPicPr>
          <p:cNvPr id="15" name="Grafik 14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/>
        </p:blipFill>
        <p:spPr bwMode="auto">
          <a:xfrm>
            <a:off x="11168540" y="371225"/>
            <a:ext cx="641643" cy="641643"/>
          </a:xfrm>
          <a:prstGeom prst="rect">
            <a:avLst/>
          </a:prstGeom>
        </p:spPr>
      </p:pic>
      <p:sp>
        <p:nvSpPr>
          <p:cNvPr id="17" name="Foliennummernplatzhalter 5"/>
          <p:cNvSpPr txBox="1"/>
          <p:nvPr/>
        </p:nvSpPr>
        <p:spPr bwMode="auto">
          <a:xfrm>
            <a:off x="10398297" y="5869416"/>
            <a:ext cx="1540486" cy="123111"/>
          </a:xfrm>
          <a:prstGeom prst="rect">
            <a:avLst/>
          </a:prstGeom>
          <a:grpFill/>
        </p:spPr>
        <p:txBody>
          <a:bodyPr vert="horz" wrap="none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de-DE"/>
              <a:t>Erstellt am 5.6.2025 mit ChatGPT4</a:t>
            </a:r>
            <a:endParaRPr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9209813" cy="861774"/>
          </a:xfrm>
        </p:spPr>
        <p:txBody>
          <a:bodyPr/>
          <a:lstStyle/>
          <a:p>
            <a:pPr>
              <a:defRPr/>
            </a:pPr>
            <a:r>
              <a:rPr lang="de-DE"/>
              <a:t>5 Tipps für sie als erziehungsberechtigte: </a:t>
            </a:r>
            <a:endParaRPr/>
          </a:p>
          <a:p>
            <a:pPr>
              <a:defRPr/>
            </a:pP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3"/>
          </p:nvPr>
        </p:nvSpPr>
        <p:spPr bwMode="auto"/>
        <p:txBody>
          <a:bodyPr/>
          <a:lstStyle/>
          <a:p>
            <a:pPr marL="0" indent="0">
              <a:lnSpc>
                <a:spcPct val="150000"/>
              </a:lnSpc>
              <a:buNone/>
              <a:defRPr/>
            </a:pPr>
            <a:r>
              <a:rPr lang="de-DE" sz="2800"/>
              <a:t>1. Interesse zeigen / Neugier fördern und im Gespräch bleiben </a:t>
            </a:r>
            <a:endParaRPr/>
          </a:p>
          <a:p>
            <a:pPr marL="0" indent="0">
              <a:lnSpc>
                <a:spcPct val="150000"/>
              </a:lnSpc>
              <a:buNone/>
              <a:defRPr/>
            </a:pPr>
            <a:r>
              <a:rPr lang="de-DE" sz="2800"/>
              <a:t>2. Selbst informieren</a:t>
            </a:r>
            <a:endParaRPr/>
          </a:p>
          <a:p>
            <a:pPr marL="0" indent="0">
              <a:lnSpc>
                <a:spcPct val="150000"/>
              </a:lnSpc>
              <a:buNone/>
              <a:defRPr/>
            </a:pPr>
            <a:r>
              <a:rPr lang="de-DE" sz="2800"/>
              <a:t>3. Ggf. externe Hilfe suchen</a:t>
            </a:r>
            <a:endParaRPr/>
          </a:p>
          <a:p>
            <a:pPr marL="0" indent="0">
              <a:lnSpc>
                <a:spcPct val="150000"/>
              </a:lnSpc>
              <a:buNone/>
              <a:defRPr/>
            </a:pPr>
            <a:r>
              <a:rPr lang="de-DE" sz="2800"/>
              <a:t>4. Gemeinsam Regeln aufstellen &amp; visualisieren</a:t>
            </a:r>
            <a:endParaRPr/>
          </a:p>
          <a:p>
            <a:pPr marL="0" indent="0">
              <a:lnSpc>
                <a:spcPct val="150000"/>
              </a:lnSpc>
              <a:buNone/>
              <a:defRPr/>
            </a:pPr>
            <a:r>
              <a:rPr lang="de-DE" sz="2800"/>
              <a:t>5. Begleiten – aber auch vertrauen (Bewusst machen der Risiken &amp;  zu kreativem und kompetentem Gebrauch ermutigen)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24</a:t>
            </a:fld>
            <a:endParaRPr lang="de-DE"/>
          </a:p>
        </p:txBody>
      </p:sp>
      <p:grpSp>
        <p:nvGrpSpPr>
          <p:cNvPr id="8" name="Gruppieren 7"/>
          <p:cNvGrpSpPr/>
          <p:nvPr/>
        </p:nvGrpSpPr>
        <p:grpSpPr bwMode="auto">
          <a:xfrm>
            <a:off x="10901894" y="6475333"/>
            <a:ext cx="735779" cy="200685"/>
            <a:chOff x="10901894" y="6475333"/>
            <a:chExt cx="735779" cy="200685"/>
          </a:xfrm>
        </p:grpSpPr>
        <p:sp>
          <p:nvSpPr>
            <p:cNvPr id="6" name="Foliennummernplatzhalter 5"/>
            <p:cNvSpPr txBox="1"/>
            <p:nvPr/>
          </p:nvSpPr>
          <p:spPr bwMode="auto">
            <a:xfrm>
              <a:off x="10901894" y="6552907"/>
              <a:ext cx="73577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Quellenangaben</a:t>
              </a:r>
              <a:endParaRPr/>
            </a:p>
          </p:txBody>
        </p:sp>
        <p:cxnSp>
          <p:nvCxnSpPr>
            <p:cNvPr id="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10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1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2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3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1. Interesse zeigen</a:t>
            </a:r>
            <a:endParaRPr/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3"/>
          </p:nvPr>
        </p:nvSpPr>
        <p:spPr bwMode="auto">
          <a:xfrm>
            <a:off x="560514" y="1671122"/>
            <a:ext cx="5786498" cy="4637603"/>
          </a:xfrm>
        </p:spPr>
        <p:txBody>
          <a:bodyPr/>
          <a:lstStyle/>
          <a:p>
            <a:pPr marL="0" indent="0">
              <a:buNone/>
              <a:defRPr/>
            </a:pPr>
            <a:r>
              <a:rPr lang="de-DE" sz="2400" b="1"/>
              <a:t>Diese Fragen können helfen:</a:t>
            </a:r>
            <a:endParaRPr lang="de-DE" sz="2400"/>
          </a:p>
          <a:p>
            <a:pPr>
              <a:defRPr/>
            </a:pPr>
            <a:r>
              <a:rPr lang="de-DE"/>
              <a:t>Wie habt ihr das in der Schule gemacht?</a:t>
            </a:r>
            <a:endParaRPr/>
          </a:p>
          <a:p>
            <a:pPr>
              <a:defRPr/>
            </a:pPr>
            <a:r>
              <a:rPr lang="de-DE"/>
              <a:t>Welche KI-Anwendungen habt ihr verwendet?</a:t>
            </a:r>
            <a:endParaRPr/>
          </a:p>
          <a:p>
            <a:pPr>
              <a:defRPr/>
            </a:pPr>
            <a:r>
              <a:rPr lang="de-DE"/>
              <a:t>Was habt ihr damit ausprobiert?</a:t>
            </a:r>
            <a:endParaRPr/>
          </a:p>
          <a:p>
            <a:pPr>
              <a:defRPr/>
            </a:pPr>
            <a:r>
              <a:rPr lang="de-DE"/>
              <a:t>Schauen wir es uns zusammen noch einmal an?</a:t>
            </a:r>
            <a:endParaRPr/>
          </a:p>
          <a:p>
            <a:pPr marL="0" indent="0">
              <a:buNone/>
              <a:defRPr/>
            </a:pPr>
            <a:r>
              <a:rPr lang="de-DE" b="1"/>
              <a:t>Wir informieren uns gemeinsam als Familie!</a:t>
            </a:r>
            <a:endParaRPr/>
          </a:p>
        </p:txBody>
      </p:sp>
      <p:pic>
        <p:nvPicPr>
          <p:cNvPr id="8" name="Grafik 7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11168540" y="371225"/>
            <a:ext cx="641643" cy="641643"/>
          </a:xfrm>
          <a:prstGeom prst="rect">
            <a:avLst/>
          </a:prstGeom>
        </p:spPr>
      </p:pic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25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pic>
        <p:nvPicPr>
          <p:cNvPr id="9" name="Grafik 8" descr="Ein Bild, das Animierter Cartoon, Animation, Darstellung, Cartoon enthält.&#10;&#10;KI-generierte Inhalte können fehlerhaft sein.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6771708" y="2372139"/>
            <a:ext cx="4697679" cy="3131786"/>
          </a:xfrm>
          <a:prstGeom prst="rect">
            <a:avLst/>
          </a:prstGeom>
        </p:spPr>
      </p:pic>
      <p:grpSp>
        <p:nvGrpSpPr>
          <p:cNvPr id="15" name="Gruppieren 14"/>
          <p:cNvGrpSpPr/>
          <p:nvPr/>
        </p:nvGrpSpPr>
        <p:grpSpPr bwMode="auto">
          <a:xfrm>
            <a:off x="10901894" y="6475333"/>
            <a:ext cx="735779" cy="200685"/>
            <a:chOff x="10901894" y="6475333"/>
            <a:chExt cx="735779" cy="200685"/>
          </a:xfrm>
        </p:grpSpPr>
        <p:sp>
          <p:nvSpPr>
            <p:cNvPr id="16" name="Foliennummernplatzhalter 5"/>
            <p:cNvSpPr txBox="1"/>
            <p:nvPr/>
          </p:nvSpPr>
          <p:spPr bwMode="auto">
            <a:xfrm>
              <a:off x="10901894" y="6552907"/>
              <a:ext cx="73577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Quellenangaben</a:t>
              </a:r>
              <a:endParaRPr/>
            </a:p>
          </p:txBody>
        </p:sp>
        <p:cxnSp>
          <p:nvCxnSpPr>
            <p:cNvPr id="1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Textplatzhalter 6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7" name="Textplatzhalter 16"/>
          <p:cNvSpPr>
            <a:spLocks noGrp="1"/>
          </p:cNvSpPr>
          <p:nvPr>
            <p:ph type="body" sz="quarter" idx="11"/>
          </p:nvPr>
        </p:nvSpPr>
        <p:spPr bwMode="auto">
          <a:xfrm>
            <a:off x="568018" y="538759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1. Interesse zeigen</a:t>
            </a:r>
            <a:endParaRPr/>
          </a:p>
        </p:txBody>
      </p:sp>
      <p:sp>
        <p:nvSpPr>
          <p:cNvPr id="2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26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sp>
        <p:nvSpPr>
          <p:cNvPr id="9" name="Textplatzhalter 8"/>
          <p:cNvSpPr>
            <a:spLocks noGrp="1"/>
          </p:cNvSpPr>
          <p:nvPr>
            <p:ph type="body" sz="quarter" idx="18"/>
          </p:nvPr>
        </p:nvSpPr>
        <p:spPr bwMode="auto">
          <a:xfrm>
            <a:off x="546629" y="2906464"/>
            <a:ext cx="3378323" cy="615553"/>
          </a:xfrm>
        </p:spPr>
        <p:txBody>
          <a:bodyPr/>
          <a:lstStyle/>
          <a:p>
            <a:pPr>
              <a:defRPr/>
            </a:pPr>
            <a:r>
              <a:rPr lang="de-DE"/>
              <a:t>Suchfunktionen / Auto-Vervollständigungen</a:t>
            </a:r>
            <a:endParaRPr/>
          </a:p>
        </p:txBody>
      </p:sp>
      <p:sp>
        <p:nvSpPr>
          <p:cNvPr id="10" name="Textplatzhalter 9"/>
          <p:cNvSpPr>
            <a:spLocks noGrp="1"/>
          </p:cNvSpPr>
          <p:nvPr>
            <p:ph type="body" sz="quarter" idx="17"/>
          </p:nvPr>
        </p:nvSpPr>
        <p:spPr bwMode="auto">
          <a:xfrm>
            <a:off x="550862" y="4075181"/>
            <a:ext cx="3378323" cy="307777"/>
          </a:xfrm>
        </p:spPr>
        <p:txBody>
          <a:bodyPr/>
          <a:lstStyle/>
          <a:p>
            <a:pPr>
              <a:defRPr/>
            </a:pPr>
            <a:r>
              <a:rPr lang="de-DE"/>
              <a:t>Kamera &amp; Fotos</a:t>
            </a:r>
            <a:endParaRPr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9"/>
          </p:nvPr>
        </p:nvSpPr>
        <p:spPr bwMode="auto">
          <a:xfrm>
            <a:off x="554327" y="5243899"/>
            <a:ext cx="4000625" cy="307777"/>
          </a:xfrm>
        </p:spPr>
        <p:txBody>
          <a:bodyPr/>
          <a:lstStyle/>
          <a:p>
            <a:pPr>
              <a:defRPr/>
            </a:pPr>
            <a:r>
              <a:rPr lang="de-DE"/>
              <a:t>Sprachassistenten</a:t>
            </a:r>
            <a:endParaRPr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3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Musik- &amp; Videoempfehlungen</a:t>
            </a:r>
            <a:endParaRPr/>
          </a:p>
        </p:txBody>
      </p:sp>
      <p:sp>
        <p:nvSpPr>
          <p:cNvPr id="29" name="Textplatzhalter 28"/>
          <p:cNvSpPr>
            <a:spLocks noGrp="1"/>
          </p:cNvSpPr>
          <p:nvPr>
            <p:ph type="body" sz="quarter" idx="14"/>
          </p:nvPr>
        </p:nvSpPr>
        <p:spPr bwMode="auto">
          <a:xfrm>
            <a:off x="8262815" y="2906464"/>
            <a:ext cx="3378323" cy="307777"/>
          </a:xfrm>
        </p:spPr>
        <p:txBody>
          <a:bodyPr/>
          <a:lstStyle/>
          <a:p>
            <a:pPr>
              <a:defRPr/>
            </a:pPr>
            <a:r>
              <a:rPr lang="de-DE"/>
              <a:t>Social Media Feeds</a:t>
            </a:r>
            <a:endParaRPr/>
          </a:p>
        </p:txBody>
      </p:sp>
      <p:sp>
        <p:nvSpPr>
          <p:cNvPr id="30" name="Textplatzhalter 29"/>
          <p:cNvSpPr>
            <a:spLocks noGrp="1"/>
          </p:cNvSpPr>
          <p:nvPr>
            <p:ph type="body" sz="quarter" idx="15"/>
          </p:nvPr>
        </p:nvSpPr>
        <p:spPr bwMode="auto">
          <a:xfrm>
            <a:off x="8262814" y="4075180"/>
            <a:ext cx="3379042" cy="305159"/>
          </a:xfrm>
        </p:spPr>
        <p:txBody>
          <a:bodyPr/>
          <a:lstStyle/>
          <a:p>
            <a:pPr>
              <a:defRPr/>
            </a:pPr>
            <a:r>
              <a:rPr lang="de-DE"/>
              <a:t>Spiele-Apps</a:t>
            </a:r>
            <a:endParaRPr/>
          </a:p>
        </p:txBody>
      </p:sp>
      <p:sp>
        <p:nvSpPr>
          <p:cNvPr id="37" name="Textplatzhalter 36"/>
          <p:cNvSpPr>
            <a:spLocks noGrp="1"/>
          </p:cNvSpPr>
          <p:nvPr>
            <p:ph type="body" sz="quarter" idx="16"/>
          </p:nvPr>
        </p:nvSpPr>
        <p:spPr bwMode="auto">
          <a:xfrm>
            <a:off x="7636205" y="5243899"/>
            <a:ext cx="4004933" cy="307777"/>
          </a:xfrm>
        </p:spPr>
        <p:txBody>
          <a:bodyPr/>
          <a:lstStyle/>
          <a:p>
            <a:pPr>
              <a:defRPr/>
            </a:pPr>
            <a:r>
              <a:rPr lang="de-DE"/>
              <a:t>Chats &amp; Übersetzungsfunktionen</a:t>
            </a:r>
            <a:endParaRPr/>
          </a:p>
        </p:txBody>
      </p:sp>
      <p:grpSp>
        <p:nvGrpSpPr>
          <p:cNvPr id="18" name="Gruppieren 17"/>
          <p:cNvGrpSpPr/>
          <p:nvPr/>
        </p:nvGrpSpPr>
        <p:grpSpPr bwMode="auto">
          <a:xfrm>
            <a:off x="4324708" y="2867688"/>
            <a:ext cx="900000" cy="900000"/>
            <a:chOff x="4289185" y="3182473"/>
            <a:chExt cx="900000" cy="900000"/>
          </a:xfrm>
        </p:grpSpPr>
        <p:sp>
          <p:nvSpPr>
            <p:cNvPr id="19" name="Ellipse 13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0" name="Ellipse 14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21" name="Gruppieren 20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22" name="Freihandform: Form 3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23" name="Freihandform: Form 4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24" name="Gruppieren 23"/>
          <p:cNvGrpSpPr/>
          <p:nvPr/>
        </p:nvGrpSpPr>
        <p:grpSpPr bwMode="auto">
          <a:xfrm>
            <a:off x="6963059" y="2867688"/>
            <a:ext cx="900000" cy="900000"/>
            <a:chOff x="4289185" y="3182473"/>
            <a:chExt cx="900000" cy="900000"/>
          </a:xfrm>
        </p:grpSpPr>
        <p:sp>
          <p:nvSpPr>
            <p:cNvPr id="38" name="Ellipse 6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39" name="Ellipse 7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46" name="Gruppieren 45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47" name="Freihandform: Form 26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54" name="Freihandform: Form 27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55" name="Gruppieren 54"/>
          <p:cNvGrpSpPr/>
          <p:nvPr/>
        </p:nvGrpSpPr>
        <p:grpSpPr bwMode="auto">
          <a:xfrm>
            <a:off x="4362925" y="4028925"/>
            <a:ext cx="900000" cy="900000"/>
            <a:chOff x="4289185" y="3182473"/>
            <a:chExt cx="900000" cy="900000"/>
          </a:xfrm>
        </p:grpSpPr>
        <p:sp>
          <p:nvSpPr>
            <p:cNvPr id="62" name="Ellipse 31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64" name="Ellipse 32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70" name="Gruppieren 69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71" name="Freihandform: Form 34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72" name="Freihandform: Form 35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73" name="Gruppieren 72"/>
          <p:cNvGrpSpPr/>
          <p:nvPr/>
        </p:nvGrpSpPr>
        <p:grpSpPr bwMode="auto">
          <a:xfrm>
            <a:off x="6914327" y="4028925"/>
            <a:ext cx="900000" cy="900000"/>
            <a:chOff x="4289185" y="3182473"/>
            <a:chExt cx="900000" cy="900000"/>
          </a:xfrm>
        </p:grpSpPr>
        <p:sp>
          <p:nvSpPr>
            <p:cNvPr id="74" name="Ellipse 40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75" name="Ellipse 41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76" name="Gruppieren 75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77" name="Freihandform: Form 43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78" name="Freihandform: Form 44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79" name="Gruppieren 78"/>
          <p:cNvGrpSpPr/>
          <p:nvPr/>
        </p:nvGrpSpPr>
        <p:grpSpPr bwMode="auto">
          <a:xfrm>
            <a:off x="6372481" y="5101675"/>
            <a:ext cx="900000" cy="900000"/>
            <a:chOff x="4289185" y="3182473"/>
            <a:chExt cx="900000" cy="900000"/>
          </a:xfrm>
        </p:grpSpPr>
        <p:sp>
          <p:nvSpPr>
            <p:cNvPr id="80" name="Ellipse 48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81" name="Ellipse 49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82" name="Gruppieren 81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83" name="Freihandform: Form 51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84" name="Freihandform: Form 52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85" name="Gruppieren 84"/>
          <p:cNvGrpSpPr/>
          <p:nvPr/>
        </p:nvGrpSpPr>
        <p:grpSpPr bwMode="auto">
          <a:xfrm>
            <a:off x="4919519" y="5101675"/>
            <a:ext cx="900000" cy="900000"/>
            <a:chOff x="4289185" y="3182473"/>
            <a:chExt cx="900000" cy="900000"/>
          </a:xfrm>
        </p:grpSpPr>
        <p:sp>
          <p:nvSpPr>
            <p:cNvPr id="86" name="Ellipse 56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87" name="Ellipse 57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88" name="Gruppieren 87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89" name="Freihandform: Form 59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90" name="Freihandform: Form 60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91" name="Gruppieren 90"/>
          <p:cNvGrpSpPr/>
          <p:nvPr/>
        </p:nvGrpSpPr>
        <p:grpSpPr bwMode="auto">
          <a:xfrm>
            <a:off x="5562481" y="2011620"/>
            <a:ext cx="900000" cy="900000"/>
            <a:chOff x="4289185" y="3182473"/>
            <a:chExt cx="900000" cy="900000"/>
          </a:xfrm>
        </p:grpSpPr>
        <p:sp>
          <p:nvSpPr>
            <p:cNvPr id="92" name="Ellipse 61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93" name="Ellipse 63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94" name="Gruppieren 93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95" name="Freihandform: Form 3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96" name="Freihandform: Form 4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98" name="Gruppieren 97"/>
          <p:cNvGrpSpPr/>
          <p:nvPr/>
        </p:nvGrpSpPr>
        <p:grpSpPr bwMode="auto">
          <a:xfrm>
            <a:off x="10901894" y="6475333"/>
            <a:ext cx="735779" cy="200685"/>
            <a:chOff x="10901894" y="6475333"/>
            <a:chExt cx="735779" cy="200685"/>
          </a:xfrm>
        </p:grpSpPr>
        <p:sp>
          <p:nvSpPr>
            <p:cNvPr id="99" name="Foliennummernplatzhalter 5"/>
            <p:cNvSpPr txBox="1"/>
            <p:nvPr/>
          </p:nvSpPr>
          <p:spPr bwMode="auto">
            <a:xfrm>
              <a:off x="10901894" y="6552907"/>
              <a:ext cx="73577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Quellenangaben</a:t>
              </a:r>
              <a:endParaRPr/>
            </a:p>
          </p:txBody>
        </p:sp>
        <p:cxnSp>
          <p:nvCxnSpPr>
            <p:cNvPr id="100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>
          <a:xfrm>
            <a:off x="764611" y="997858"/>
            <a:ext cx="9868809" cy="366120"/>
          </a:xfrm>
        </p:spPr>
        <p:txBody>
          <a:bodyPr/>
          <a:lstStyle/>
          <a:p>
            <a:pPr>
              <a:defRPr/>
            </a:pPr>
            <a:r>
              <a:rPr lang="de-DE" sz="2400" b="1"/>
              <a:t>Hier begegnen uns KI-Anwendungen  bereits im Alltag</a:t>
            </a:r>
            <a:endParaRPr/>
          </a:p>
        </p:txBody>
      </p:sp>
      <p:grpSp>
        <p:nvGrpSpPr>
          <p:cNvPr id="58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59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60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61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63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3" name="Inhaltsplatzhalter 2"/>
          <p:cNvPicPr>
            <a:picLocks noGrp="1" noChangeAspect="1"/>
          </p:cNvPicPr>
          <p:nvPr>
            <p:ph sz="quarter" idx="11"/>
          </p:nvPr>
        </p:nvPicPr>
        <p:blipFill>
          <a:blip r:embed="rId3"/>
          <a:stretch/>
        </p:blipFill>
        <p:spPr bwMode="auto">
          <a:xfrm>
            <a:off x="8612945" y="2993283"/>
            <a:ext cx="2475687" cy="2541182"/>
          </a:xfrm>
        </p:spPr>
      </p:pic>
      <p:sp>
        <p:nvSpPr>
          <p:cNvPr id="11" name="Textplatzhalter 10"/>
          <p:cNvSpPr>
            <a:spLocks noGrp="1"/>
          </p:cNvSpPr>
          <p:nvPr>
            <p:ph type="body" sz="quarter" idx="14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2. Selbst informieren</a:t>
            </a:r>
            <a:endParaRPr/>
          </a:p>
        </p:txBody>
      </p:sp>
      <p:sp>
        <p:nvSpPr>
          <p:cNvPr id="2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27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cxnSp>
        <p:nvCxnSpPr>
          <p:cNvPr id="17" name="Gerader Verbinder 14"/>
          <p:cNvCxnSpPr>
            <a:cxnSpLocks/>
          </p:cNvCxnSpPr>
          <p:nvPr/>
        </p:nvCxnSpPr>
        <p:spPr bwMode="auto">
          <a:xfrm>
            <a:off x="11457673" y="6475333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14" name="Textfeld 13"/>
          <p:cNvSpPr txBox="1"/>
          <p:nvPr/>
        </p:nvSpPr>
        <p:spPr bwMode="auto">
          <a:xfrm>
            <a:off x="406545" y="2065309"/>
            <a:ext cx="7952364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de-DE" sz="2800"/>
              <a:t>Informieren Sie sich selbst, so gut es geht. Sie sind für Ihr Kind immer der erste Ansprechpartner bei Fragen und Problemen</a:t>
            </a:r>
            <a:endParaRPr/>
          </a:p>
          <a:p>
            <a:pPr>
              <a:defRPr/>
            </a:pPr>
            <a:r>
              <a:rPr lang="de-DE" sz="2800"/>
              <a:t> —&gt; Seien Sie bereit für diesen Fall!</a:t>
            </a:r>
            <a:endParaRPr/>
          </a:p>
        </p:txBody>
      </p:sp>
      <p:sp>
        <p:nvSpPr>
          <p:cNvPr id="7" name="Rechteck 6"/>
          <p:cNvSpPr/>
          <p:nvPr/>
        </p:nvSpPr>
        <p:spPr bwMode="auto">
          <a:xfrm>
            <a:off x="8506691" y="5534466"/>
            <a:ext cx="305638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de-DE" u="sng">
                <a:hlinkClick r:id="rId4" tooltip="https://ki-campus.org/podcasts/kikapiert?locale=de"/>
              </a:rPr>
              <a:t>KI kapiert | KI-Campus</a:t>
            </a:r>
            <a:endParaRPr lang="de-DE"/>
          </a:p>
        </p:txBody>
      </p:sp>
      <p:pic>
        <p:nvPicPr>
          <p:cNvPr id="18" name="Grafik 17"/>
          <p:cNvPicPr>
            <a:picLocks noChangeAspect="1"/>
          </p:cNvPicPr>
          <p:nvPr/>
        </p:nvPicPr>
        <p:blipFill>
          <a:blip r:embed="rId5">
            <a:grayscl/>
          </a:blip>
          <a:stretch/>
        </p:blipFill>
        <p:spPr bwMode="auto">
          <a:xfrm>
            <a:off x="11297919" y="425340"/>
            <a:ext cx="365567" cy="618710"/>
          </a:xfrm>
          <a:prstGeom prst="rect">
            <a:avLst/>
          </a:prstGeom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2" name="Textplatzhalter 11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10320673" cy="1723549"/>
          </a:xfrm>
        </p:spPr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2. Selbst informieren - </a:t>
            </a:r>
            <a:r>
              <a:rPr lang="de-DE"/>
              <a:t>Auch KI-Systeme können fehlerhaft und vorurteilsbehaftet sein!</a:t>
            </a:r>
            <a:endParaRPr/>
          </a:p>
          <a:p>
            <a:pPr>
              <a:defRPr/>
            </a:pPr>
            <a:endParaRPr/>
          </a:p>
        </p:txBody>
      </p:sp>
      <p:sp>
        <p:nvSpPr>
          <p:cNvPr id="13" name="Textplatzhalter 12"/>
          <p:cNvSpPr>
            <a:spLocks noGrp="1"/>
          </p:cNvSpPr>
          <p:nvPr>
            <p:ph type="body" sz="quarter" idx="13"/>
          </p:nvPr>
        </p:nvSpPr>
        <p:spPr bwMode="auto">
          <a:xfrm>
            <a:off x="554327" y="2456557"/>
            <a:ext cx="11081494" cy="4701913"/>
          </a:xfrm>
        </p:spPr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sz="2800"/>
              <a:t> KI-Anwendungen können sich irren und Vorurteile übernehmen.</a:t>
            </a:r>
            <a:endParaRPr/>
          </a:p>
          <a:p>
            <a:pPr>
              <a:lnSpc>
                <a:spcPct val="150000"/>
              </a:lnSpc>
              <a:defRPr/>
            </a:pPr>
            <a:r>
              <a:rPr lang="de-DE" sz="2800"/>
              <a:t>KI-generierte Ergebnisse müssen selbst geprüft, reflektiert und hinterfragt werden.</a:t>
            </a:r>
            <a:endParaRPr/>
          </a:p>
          <a:p>
            <a:pPr>
              <a:lnSpc>
                <a:spcPct val="150000"/>
              </a:lnSpc>
              <a:defRPr/>
            </a:pPr>
            <a:r>
              <a:rPr lang="de-DE" sz="2800"/>
              <a:t>Alle Ausgaben kritisch hinterfragen und gemeinsam einordnen.</a:t>
            </a:r>
            <a:endParaRPr/>
          </a:p>
          <a:p>
            <a:pPr marL="0" indent="0">
              <a:lnSpc>
                <a:spcPct val="110000"/>
              </a:lnSpc>
              <a:spcBef>
                <a:spcPts val="1000"/>
              </a:spcBef>
              <a:buNone/>
              <a:defRPr/>
            </a:pPr>
            <a:endParaRPr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28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grpSp>
        <p:nvGrpSpPr>
          <p:cNvPr id="8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9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0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4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5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3. ggf. externe Hilfen suchen</a:t>
            </a:r>
            <a:endParaRPr/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3"/>
          </p:nvPr>
        </p:nvSpPr>
        <p:spPr bwMode="auto">
          <a:xfrm>
            <a:off x="2205182" y="1616840"/>
            <a:ext cx="5292436" cy="4804582"/>
          </a:xfrm>
        </p:spPr>
        <p:txBody>
          <a:bodyPr/>
          <a:lstStyle/>
          <a:p>
            <a:pPr marL="0" indent="0">
              <a:buNone/>
              <a:defRPr/>
            </a:pPr>
            <a:r>
              <a:rPr lang="de-DE" u="sng">
                <a:hlinkClick r:id="rId3" tooltip="http://www.weitklick.de"/>
              </a:rPr>
              <a:t>Weitere Informationen für Eltern: </a:t>
            </a:r>
            <a:endParaRPr/>
          </a:p>
          <a:p>
            <a:pPr>
              <a:defRPr/>
            </a:pPr>
            <a:r>
              <a:rPr lang="de-DE" u="sng">
                <a:hlinkClick r:id="rId3" tooltip="http://www.weitklick.de"/>
              </a:rPr>
              <a:t>www.weitklick.de</a:t>
            </a:r>
            <a:endParaRPr lang="de-DE"/>
          </a:p>
          <a:p>
            <a:pPr>
              <a:defRPr/>
            </a:pPr>
            <a:r>
              <a:rPr lang="de-DE" u="sng">
                <a:hlinkClick r:id="rId4" tooltip="http://www.schu"/>
              </a:rPr>
              <a:t>www.schau-hin.info</a:t>
            </a:r>
            <a:r>
              <a:rPr lang="de-DE"/>
              <a:t> </a:t>
            </a:r>
            <a:endParaRPr/>
          </a:p>
          <a:p>
            <a:pPr>
              <a:defRPr/>
            </a:pPr>
            <a:r>
              <a:rPr lang="de-DE" u="sng">
                <a:hlinkClick r:id="rId5" tooltip="http://www.fragzebra.de"/>
              </a:rPr>
              <a:t>www.fragzebra.de</a:t>
            </a:r>
            <a:endParaRPr lang="de-DE"/>
          </a:p>
          <a:p>
            <a:pPr>
              <a:defRPr/>
            </a:pPr>
            <a:r>
              <a:rPr lang="de-DE" u="sng">
                <a:hlinkClick r:id="rId6" tooltip="http://www.klicksafe.de"/>
              </a:rPr>
              <a:t>www.klicksafe.de</a:t>
            </a:r>
            <a:endParaRPr lang="de-DE" u="sng"/>
          </a:p>
          <a:p>
            <a:pPr>
              <a:defRPr/>
            </a:pPr>
            <a:r>
              <a:rPr lang="de-DE" u="sng">
                <a:hlinkClick r:id="rId7" tooltip="https://www.km.bayern.de/gestalten/digitalisierung/unterrichten-in-der-digitalen-welt/beratung-digitale-bildung"/>
              </a:rPr>
              <a:t>Beratung digitale Bildung in Bayern | Unterrichten in der digitalen Welt | Digitalisierung | Bayerisches Staatsministerium für Unterricht und Kultus</a:t>
            </a:r>
            <a:endParaRPr lang="de-DE" u="sng"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29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cxnSp>
        <p:nvCxnSpPr>
          <p:cNvPr id="17" name="Gerader Verbinder 14"/>
          <p:cNvCxnSpPr>
            <a:cxnSpLocks/>
          </p:cNvCxnSpPr>
          <p:nvPr/>
        </p:nvCxnSpPr>
        <p:spPr bwMode="auto">
          <a:xfrm>
            <a:off x="11457673" y="6475333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Textplatzhalter 6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13" name="AutoShape 2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155575" y="-2247900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sp>
        <p:nvSpPr>
          <p:cNvPr id="5" name="AutoShape 4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5160941" y="371225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grpSp>
        <p:nvGrpSpPr>
          <p:cNvPr id="14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18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9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0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1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pic>
        <p:nvPicPr>
          <p:cNvPr id="23" name="Grafik 22" descr="Ein Bild, das Zahnrad, Kreis, Metallwaren, Rad enthält.&#10;&#10;KI-generierte Inhalte können fehlerhaft sein."/>
          <p:cNvPicPr>
            <a:picLocks noChangeAspect="1"/>
          </p:cNvPicPr>
          <p:nvPr/>
        </p:nvPicPr>
        <p:blipFill>
          <a:blip r:embed="rId8"/>
          <a:stretch/>
        </p:blipFill>
        <p:spPr bwMode="auto">
          <a:xfrm rot="2361590">
            <a:off x="8039804" y="2047372"/>
            <a:ext cx="3132416" cy="3132416"/>
          </a:xfrm>
          <a:prstGeom prst="rect">
            <a:avLst/>
          </a:prstGeom>
        </p:spPr>
      </p:pic>
      <p:sp>
        <p:nvSpPr>
          <p:cNvPr id="24" name="Foliennummernplatzhalter 5"/>
          <p:cNvSpPr txBox="1"/>
          <p:nvPr/>
        </p:nvSpPr>
        <p:spPr bwMode="auto">
          <a:xfrm>
            <a:off x="8133990" y="5351303"/>
            <a:ext cx="2489464" cy="123111"/>
          </a:xfrm>
          <a:prstGeom prst="rect">
            <a:avLst/>
          </a:prstGeom>
          <a:grpFill/>
        </p:spPr>
        <p:txBody>
          <a:bodyPr vert="horz" wrap="none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de-DE">
                <a:solidFill>
                  <a:srgbClr val="DEC628"/>
                </a:solidFill>
                <a:latin typeface="Aptos"/>
              </a:rPr>
              <a:t>BLM Stiftung Medienpädagogik Bayern, CC-BY-NY4.0</a:t>
            </a:r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1" name="Textplatzhalter 10"/>
          <p:cNvSpPr>
            <a:spLocks noGrp="1"/>
          </p:cNvSpPr>
          <p:nvPr>
            <p:ph type="body" sz="quarter" idx="14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EINSTIEG INS THEMA </a:t>
            </a:r>
            <a:endParaRPr/>
          </a:p>
        </p:txBody>
      </p:sp>
      <p:pic>
        <p:nvPicPr>
          <p:cNvPr id="12" name="Grafik 11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/>
        </p:blipFill>
        <p:spPr bwMode="auto">
          <a:xfrm>
            <a:off x="11117364" y="387531"/>
            <a:ext cx="652481" cy="626749"/>
          </a:xfrm>
          <a:prstGeom prst="rect">
            <a:avLst/>
          </a:prstGeom>
        </p:spPr>
      </p:pic>
      <p:sp>
        <p:nvSpPr>
          <p:cNvPr id="2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3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grpSp>
        <p:nvGrpSpPr>
          <p:cNvPr id="15" name="Gruppieren 14"/>
          <p:cNvGrpSpPr/>
          <p:nvPr/>
        </p:nvGrpSpPr>
        <p:grpSpPr bwMode="auto">
          <a:xfrm>
            <a:off x="8460520" y="6475333"/>
            <a:ext cx="3177153" cy="200685"/>
            <a:chOff x="8460520" y="6475333"/>
            <a:chExt cx="3177153" cy="200685"/>
          </a:xfrm>
        </p:grpSpPr>
        <p:sp>
          <p:nvSpPr>
            <p:cNvPr id="16" name="Foliennummernplatzhalter 5"/>
            <p:cNvSpPr txBox="1"/>
            <p:nvPr/>
          </p:nvSpPr>
          <p:spPr bwMode="auto">
            <a:xfrm>
              <a:off x="8460520" y="6552907"/>
              <a:ext cx="3177153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Quelle: KI-Campus: https://ki-campus.org/overview/video CC BY-SA 4.0</a:t>
              </a:r>
              <a:endParaRPr/>
            </a:p>
          </p:txBody>
        </p:sp>
        <p:cxnSp>
          <p:nvCxnSpPr>
            <p:cNvPr id="1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Künstliche Intelligenz – eine Einführung</a:t>
            </a:r>
            <a:endParaRPr/>
          </a:p>
        </p:txBody>
      </p:sp>
      <p:pic>
        <p:nvPicPr>
          <p:cNvPr id="6" name="Grafik 5" descr="Ein Bild, das Cartoon, computer, Computer enthält.&#10;&#10;KI-generierte Inhalte können fehlerhaft sein.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9317947" y="4619558"/>
            <a:ext cx="2475048" cy="1650032"/>
          </a:xfrm>
          <a:prstGeom prst="rect">
            <a:avLst/>
          </a:prstGeom>
        </p:spPr>
      </p:pic>
      <p:pic>
        <p:nvPicPr>
          <p:cNvPr id="9" name="Inhaltsplatzhalter 8">
            <a:hlinkClick r:id="rId6"/>
          </p:cNvPr>
          <p:cNvPicPr>
            <a:picLocks noGrp="1" noChangeAspect="1"/>
          </p:cNvPicPr>
          <p:nvPr>
            <p:ph sz="quarter" idx="11"/>
          </p:nvPr>
        </p:nvPicPr>
        <p:blipFill>
          <a:blip r:embed="rId7"/>
          <a:stretch/>
        </p:blipFill>
        <p:spPr bwMode="auto">
          <a:xfrm>
            <a:off x="2278201" y="1438313"/>
            <a:ext cx="6492875" cy="3255430"/>
          </a:xfrm>
        </p:spPr>
      </p:pic>
      <p:sp>
        <p:nvSpPr>
          <p:cNvPr id="10" name="Textfeld 9"/>
          <p:cNvSpPr txBox="1"/>
          <p:nvPr/>
        </p:nvSpPr>
        <p:spPr bwMode="auto">
          <a:xfrm>
            <a:off x="2278201" y="4865689"/>
            <a:ext cx="656526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de-DE" sz="3000">
                <a:solidFill>
                  <a:srgbClr val="DEC628"/>
                </a:solidFill>
                <a:latin typeface="Aptos"/>
              </a:rPr>
              <a:t>Was ist eigentlich Künstliche Intelligenz?</a:t>
            </a:r>
            <a:endParaRPr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 xmlns:m="http://schemas.openxmlformats.org/officeDocument/2006/math" xmlns:w="http://schemas.openxmlformats.org/wordprocessingml/2006/main">
      <p:transition spd="slow" advClick="1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3. ggf. externe Hilfen suchen</a:t>
            </a:r>
            <a:endParaRPr/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3"/>
          </p:nvPr>
        </p:nvSpPr>
        <p:spPr bwMode="auto">
          <a:xfrm>
            <a:off x="2309548" y="1747760"/>
            <a:ext cx="5051834" cy="4477547"/>
          </a:xfrm>
        </p:spPr>
        <p:txBody>
          <a:bodyPr/>
          <a:lstStyle/>
          <a:p>
            <a:pPr marL="0" indent="0">
              <a:buNone/>
              <a:defRPr/>
            </a:pPr>
            <a:r>
              <a:rPr lang="de-DE" u="sng">
                <a:solidFill>
                  <a:schemeClr val="tx1"/>
                </a:solidFill>
              </a:rPr>
              <a:t>Beratungsangebote:</a:t>
            </a:r>
            <a:endParaRPr lang="de-DE">
              <a:solidFill>
                <a:schemeClr val="tx1"/>
              </a:solidFill>
            </a:endParaRPr>
          </a:p>
          <a:p>
            <a:pPr>
              <a:defRPr/>
            </a:pPr>
            <a:r>
              <a:rPr lang="de-DE"/>
              <a:t>Wenden Sie sich an die Schule Ihres Kindes: </a:t>
            </a:r>
            <a:r>
              <a:rPr lang="de-DE" sz="1400"/>
              <a:t>(Schule Telefonnummer/ Mailadresse)</a:t>
            </a:r>
            <a:endParaRPr/>
          </a:p>
          <a:p>
            <a:pPr>
              <a:defRPr/>
            </a:pPr>
            <a:r>
              <a:rPr lang="de-DE"/>
              <a:t>Beratungslehrer: </a:t>
            </a:r>
            <a:r>
              <a:rPr lang="de-DE" sz="1400"/>
              <a:t>(Schule Name einfügen)</a:t>
            </a:r>
            <a:endParaRPr/>
          </a:p>
          <a:p>
            <a:pPr>
              <a:defRPr/>
            </a:pPr>
            <a:r>
              <a:rPr lang="de-DE" u="sng">
                <a:hlinkClick r:id="rId3" tooltip="https://mebis.bycs.de/bdb"/>
              </a:rPr>
              <a:t>Beratung digitale Bildung | mebis Magazin</a:t>
            </a:r>
            <a:r>
              <a:rPr lang="de-DE"/>
              <a:t> (Hier kann der zuständige BdB gesucht werden)</a:t>
            </a:r>
            <a:endParaRPr/>
          </a:p>
          <a:p>
            <a:pPr>
              <a:defRPr/>
            </a:pPr>
            <a:r>
              <a:rPr lang="de-DE" u="sng">
                <a:hlinkClick r:id="rId4" tooltip="https://www.schulberatung.bayern.de/"/>
              </a:rPr>
              <a:t>Staatliche Schulberatung in Bayern</a:t>
            </a:r>
            <a:endParaRPr lang="de-DE"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30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cxnSp>
        <p:nvCxnSpPr>
          <p:cNvPr id="17" name="Gerader Verbinder 14"/>
          <p:cNvCxnSpPr>
            <a:cxnSpLocks/>
          </p:cNvCxnSpPr>
          <p:nvPr/>
        </p:nvCxnSpPr>
        <p:spPr bwMode="auto">
          <a:xfrm>
            <a:off x="11457673" y="6475333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Textplatzhalter 6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13" name="AutoShape 2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155575" y="-2247900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sp>
        <p:nvSpPr>
          <p:cNvPr id="5" name="AutoShape 4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5160941" y="371225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grpSp>
        <p:nvGrpSpPr>
          <p:cNvPr id="14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18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9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0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1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sp>
        <p:nvSpPr>
          <p:cNvPr id="4" name="AutoShape 2" descr="data:image/png;base64,iVBORw0KGgoAAAANSUhEUgAABuwAAAbsCAYAAAD8trVtAAAAAXNSR0IArs4c6QAAIABJREFUeF7s3WmwLNtZ5vf/Wiszq2pPZ7z3zOcOaEASAgSi6aCBBloYaHqKhjYBbmOHw43DDvuTv/uDw+FwOBxhY0d0W0HbDgNtWzSGCLoBt7AMiAYasJgENEYIoelOZ9pzVWXmWsvxrqw6Z+tKSPeec/fd05NXW+fsfaqyMn+ZtfeOfPJ9X5dzzmiRgAQkIAEJSEACEpCABCQgAQlIQAISkIAEJCABCUhAAhKQgASORMApsDsSd72oBCQgAQlIQAISkIAEJCABCUhAAhKQgAQkIAEJSEACEpCABIqAAjudCBKQgAQkIAEJSEACEpCABCQgAQlIQAISkIAEJCABCUhAAhI4QgEFdkeIr5eWgAQkIAEJSEACEpCABCQgAQlIQAISkIAEJCABCUhAAhKQgAI7nQMSkIAEJCABCUhAAhKQgAQkIAEJSEACEpCABCQgAQlIQAISOEIBBXZHiK+XloAEJCABCUhAAhKQgAQkIAEJSEACEpCABCQgAQlIQAISkIACO50DEpCABCQgAQlIQAISkIAEJCABCUhAAhKQgAQkIAEJSEACEjhCAQV2R4ivl5aABCQgAQlIQAISkIAEJCABCUhAAhKQgAQkIAEJSEACEpCAAjudAxKQgAQkIAEJSEACEpCABCQgAQlIQAISkIAEJCABCUhAAhI4QgEFdkeIr5eWgAQkIAEJSEACEpCABCQgAQlIQAISkIAEJCABCUhAAhKQgAI7nQMSkIAEJCABCUhAAhKQgAQkIAEJSEACEpCABCQgAQlIQAISOEIBBXZHiK+XloAEJCABCUhAAhKQgAQkIAEJSEACEpCABCQgAQlIQAISkIACO50DEpCABCQgAQlIQAISkIAEJCABCUhAAhKQgAQkIAEJSEACEjhCAQV2R4ivl5aABCQgAQlIQAISkIAEJCABCUhAAhKQgAQkIAEJSEACEpCAAjudAxKQgAQkIAEJSEACEpCABCQgAQlIQAISkIAEJCABCUhAAhI4QgEFdkeIr5eWgAQkIAEJSEACEpCABCQgAQlIQAISkIAEJCABCUhAAhKQgAI7nQMSkIAEJCABCUhAAhI4SwIZcLbDiUwc/lr+35e/xezL33JO5TG2eJfBDY/sU7X8a/lzeNaj9fVUuMVaD7Lay9pSL9Y5PKOs/cBXoHr42bDm4TGPFr9c0Rda+XJXUoLsH23cciXL3Rx2BV69LnvccoceOi0e63py7HGhedUWvbGf5hhxrnroXbZxuS0Ouhzx3uMWG5/NOrvhmGQ7VnbsHu2Yc7kYZvsvZyqqxb5/7s7nhYlLbnF+HPA54NWF/QWSJxQsO18WaBl61x84Jw6eH8NjbBvc4lwqx2i5GYvtf3jqHPR/9WOWx3lJX/Y5ls+cC2/sAdHaJCABCUhAAhKQgAQkIAEJvEkCCuzeJGi9jAQkIAEJSEACEpCABI6LwBDoJCzMGZYheBmWV0VkFqosF/un0H+B3ViGQAfCpWwBUVceW/IZv3iN/sD6XIKyDYvXLH8/EIgtwqeIhTGJ7DIhjYbtdv2BWNAeOGxDvwyXFvtSwsfyfMuhHOlz9nXYlUxLTPvE1LLafpqcHMlCv/LYIdjs+xkx9aT+7qEexs39wSIvEjRHoKoqRqMJTdNQV9fIKdHHrvxpAdWomVBP1qEekbjIMq8bVrEMXodjXcX60aF+aPUonB18hucttuTAOZGo4uTR/n+h4PPA4V3gQgl/h7AuV0OgdjDoXb6ehYrLCHkIAj9/8XHx1UcZ86EeD61cAhKQgAQkIAEJSEACEpDAmyWgwO7NktbrSEACEpCABCQgAQlI4BgIWA5lgddQ5fSopKyEPNkK0yxkC+TsiYs8zx66LIpysSvPtaCorGNZAbbM/sJsqG47GLzZfpeqt56+ehTIHQxkHv49twsl274DqUxZv1XN2fYty7F6Up7R9tu0/S4xzRi1r9DHGSnukdwObdxi3t4n5j1wkYvzTfp+Shc36dMunnbhUUEO7Pj5UAXGolLLWWDXk9KclCKrfnSoR/HTd8cP15+TX1Q6Wt7ZlMq6vnNDhd3igJRcsdS6WeVjwKddHA3Br9JU56jDBqFeJzDGuRouPlXW5fyEplqn8qvU5c8x3lesXnonWJWdnRAWsmaIizw1FJL46GQony3C30V86uMivF0c0IPxr612qN6002E4B50360zKqbgH/+oKuVfHdnsLHwv07LUcOdv5OpyLn/f0Qz1aWrkEJCABCUhAAhKQgAQkIIE3TkCB3RtnqTVJQAISkIAEJCABCUjgRAoswzrbePu75W3LgG4IXCy0staKkfpAEGePHbplWhtHe2RPj1VgJRxWiWdVcBYmWQhjgZhlQQlXqu8cpb2lOxDIlEK6lyHNiXGTtnuFrh8+2viAHPdpum36uEff3adL94lpC9y8BD/eB5q+WbSEDOVzW1waXsOCrrnrShg5VBla+GTbOccxIzPHc354jv3n/MN1ZBdLeJbyo0DtMA72Zz41JoSqfFigZYGcVftZWGhL5dPnBHYW6g2hXdlD6tCWfYuL+jjbB/t6qW6zr4fBYhlIDoHbo2Xf7ZJjoK4usDp+mnHzNE04R1VvMB6tMXUXGY9WWVm9zGR0kao+h/drOL+Ct9dyQ1XlcNYMZ4Ity9cZHQxhF9t8MNTzeVnBebDq89H2dYuqvmVrVPuznKuvbql5GAdH65SABCQgAQlIQAISkIAEJHCIAgrsDhFXq5aABCQgAQlIQAISkMDxEzg4qO0LbJ3lQiUA6Q+ELxa21SVwa5NVMSV8Cejiom1hDRaKHZwVt1x1CVhm0O0Q44ww/xSp36Ht7jPrXySmF2m7z9K2L9PFB8z8XgnySlhmUVOOhGV6WKKnPRwrpYrMUQ+v4lrIUzL7hHzt4Qy3UoXmIsTlfDNfisfKkpsyKy4sAqWc+0WotWzPOTxnuSwDr1R9oSF6b9xRfumF1WGXDsxiM4uhqtGR+vli+5ehoz22KiGeBZS7/j7Lyjz7epmHlwPJDY9f65aBms3Bq8rX7c9h8YSqpe8t1MwlNLSlS3157aqqiXEZCDp6CzCdhXtj6vEqTTMiV8+Xir1Rc5nx+Cork5usja/QjC7h/GqZt1cq90puOJxDi5ceDku/qB58OOfOlWO2rPL8nHDvcw7Q4pPPaYn6xh0XrUkCEpCABCQgAQlIQAISkMBhCyiwO2xhrV8CEpCABCQgAQlIQALHSsBaDy5TDQuBlhs3RCHzEsIN1U1+8bhwcBZaaYE5VMuVxYK7foscN8k2B276+3T9DrP2RaYWxHUv0Ke7pLRJzlMaV5VKNfuo8Dhf4V2NS0NLRPxkqLxbzDwbWiimh9vifY2Fa6TpYkaeRW5jvBuXEG+32i9ft7q+h4uFdovFu4ZMR0rWetOquUb4NMK7VVyuSdXu4rW7Ieyz1y8VekO1Xv2qirQ3+tB++s5aKXMcjIaquGVYV17LT8u2LEM2O5bLsNG2d8y5h88tgdhiH2KpELQk1PZ/GXvFIcB86BNp0joxmotVTXqssrBP9ndHqDxVtHNmqP6zILC3ikyb+bdokRpKxeKwWDVl2Q+bh7c8z1aeZTI6x8r4GpPRTSb1dVZH15lMruLrDZisPTqvhrWU6rzl031ahrQH5O0cNKtXBZ1v9LHR+iQgAQlIQAISkIAEJCABCRymgAK7w9TVuiUgAQlIQAISkIAEJHDsBIbA7nODIJsF19Gnjuw2qK0I6mAhmc2D6x8QrRXl3kfL/LdZ+1mm3afo4ktkC+PctDzHp60yKy1km6c2VGh5rErOZt8lpm48hDiLFpNLnqFFJYyXgcxyhpx9MT+aa7bn9ob1+9Gjlpd5Tioh3JxRvvBQ3LbHXqsET3kIqTr3It6NCP4czsI6a9OZu7JvJchzTy8CLAvrhqBqCOuGkCzk/UM9op98afIwoBvaWT5ahpacfelZaiHZMkS0gjXnh/10sSEyVAuW7fcWZD0KLNOipWlpYVqqJC1YG/bVliZdGAJR+0oJ3KzSsvQqLV9zpeXpcjlQhWitTp1j1M+Gf8w249COfyjbO/wddt3uUGDn7azIpdXnUEFnLU09vXsro2aDyeQ6Gyu3WFu5zfrkFisrV6DZGNa97IH5KHceXjIPVYhaJCABCUhAAhKQgAQkIAEJnEQBBXYn8ahpmyUgAQlIQAISkIAEJPDYAkNLzGVgt2xL2Pb7zLspk9mHmfebtLPPMJ1/ir59gdy/gsvz0p6yb0Jpf1lq8FJVQi77umdOpmXuL5XQZAjLcpkf53MoFW/equvSooLNUptF9dwQ2AxByzIsyn74/OC/2eeVFXblIegZQrhqCNKoSyjUuq0DMougbxH4uZRJwVpOWlRkodYQLlnQZW03nVX8laBrqDDLVi1Wquusosxagga6AzPaHvsQfJEn3n3p4sOWnkuLgw+3XSnz52zQ4MNQc9gfC/PqsJhVV6ojLTSz/RocLOSzCsEhzBv8U/lz8e9WpeZ38AdaZJbnLcK20ibTDRV9xS1Z9d9wLhSvnJmG1RLGBjv+JMIiCFxW9TX9iOWxteeU0G6xg6WKL0/LNudg55mjy8N6bRss0HPnvoqmOsfK5Bpra8+ysnqL1cktmubyYobeYRwVrVMCEpCABCQgAQlIQAISkMDhCyiwO3xjvYIEJCABCUhAAhKQwFkSOFiZVv6++IJb9nm0cqjhq5ZRHZzJVeKnEob4MuvLMpdsc8se1jdBk22GmQU2i7aUViFWuhNa20ALzqzlZKa8XGlbeADfVjT/I/r2AW37WWbtx5nPP07X/jkxvoBzW4R48SwdrWO3r599ZfVA9eMiVEuLGXylP+jZriArFYb2DlmGiCVQhaaZMBqNYfSNnDt3ndWV26ys3ma8dr20WS2dXB3EMh/RnmGtOm0eXypBrVVdWrRZ3rGL90yJMRcBsT2+BIn05fHW0NWWZY2hPdPeXk1urdxx8R72jzrHnu3DduzeZ9ogCUhAAhKQgAQkIAEJHEcBBXbH8ahomyQgAQlIQAISkIAETqzAUL1kF/dLRDBc8S8B3KKiLM2GarLlR3nUo9aCkWZRsbSoXFquJlocEJnVFsxZxdpQFbWIBgavZGVNljAk4iKQ62YfY97+KdP5x+m7e0S/BzHh8qy0qiwfyWK+EZUPdLE7sfanYcO/WGDnfXjY2vM07Ovj7MOyHm8Z2FmWadWWITTUdUOOLTkkZlYlGvdpRtcYj24xGd1mbf0659bfw6S5xHj1BtQXH71Fy9t0MTewtEK1d66F5Yv37/JduUzYrbqzzM5btui0N7Kn9cNcyFfnc9aY1L43NK9qc/o4BnqOBCQgAQlIQAISkIAEJHA6BRTYnc7jqr2SgAQkIAEJSEACEjgqgWUh3SKrW17fT6lcsocwBHdDo0WbR2ZldstQD5IVz9kDSiXdMEPNqn9K4JehtflfpRKv9CSE/g7t7OPszf6Eefsi092fg9QRU4vPfQkDrV2lzXdLqS/BXKKlWlQV+VyVtpXQlPaGvbWB1HJkAi/cWR9m/GWb6bZsVTl8rvlsQ5tNW0r7UptNmBwxLqrufKDutwn1hJwrYnZ4XxNt9l9KJdDrbMaetdYMq/jmApOV5zm//g42zr2dtckV/MqzDzP25Yw/m41nX3xYDevyotXn8s1uIflQ8Wrv34ctVRdBvLVrte2x97ryuiN7a+mFJSABCUhAAhKQgAQkcOwFFNgd+0OkDZSABCQgAQlIQAISOFkCQ8vKnENpZ2nLwbaXPbNSuTNMdRva6tm8t+US3YxQvr5oeblo39fHKdlCt+3fYdZ9ip3Z7zKd/w45/ikhZUK8RJXPUbmtEu7EZbBhc+OchRtDq8zKZrGVJZbAz8KhlKw14LARy3llJ8v89GztC3dXS7hUWjXafLhy3BTYLY/w8jy1zx/OPVy0xSxmocP7MaSKtHjjZaYk9gkhU1tPzFDjGdE5X0K9nm54t7hIz5hLl97J+fV3Ma6+jLWV51i/8Dz4lRK4pfDoPV2KX5fv3UVJXbP8/OFgvledm0Ner0UCEpCABCQgAQlIQAISkMDnCSiw00khAQlIQAISkIAEJCCBN1Agxg4rjFq2xEslCrBZVvafoyrVOoswzsK8RYHd0PAyMynVdpnYvkQ3/zP2Z3/AdP57TOcfZdb9CZfTVWJMpGiPC9QWwDlbd0/OHW3th2qslId2lxksnrCqH/vaLAxVW7ZYqLcMPZIfEoY6jt5ADa3q9Qq8eG+tBHbW5tECu3J8bJ6hKuweUr46tDMnWyywa9PYCujIzlq7RgJmN8yE9N4X2+U5PwTl1h62Ly1ss4vU/iJ7s83yfmomqzg/oetXGY+usnHuGucvfB2Tlcusr9+C5rK9Y8o7vCu1rC0r9v4ZCvI+f7EHPnr7vd5TQ4+XgAQkIAEJSEACEpCABE65gAK7U36AtXsSkIAEJCABCUhAAm+ygF2UX1ywzyzmwWVfauqsZV701qqyxlkwV9paRuhfpJt/gnn7ErvbP0uMO8O8uf4BpH2L5ahYo8ojsn9QwpvkLGTwpVooWUVfqomlMu9liwWHZCBbHZ9V1FlsYV/zRL9Z2glGa/FXwsFhPRbYWeA3UmD3Jp8wn/tyL91fLS0eh2CpUmD3qqNxMJxbBncWwJX2mDZXrry/hvCuBHWLpWKw3K+78nULr+09aI8N2VFZm0znyHGKw0LrQGJop+l8trdSCQK7aYcLFVWzQTW6ysrqW7hw7j1cuvTVhJUbEKw95zBZ8mE73PI3i8cTTVm3FglIQAISkIAEJCABCUhAAp8voMBOZ4UEJCABCUhAAhKQgATeQIFEhy8tMS2kK8Vyw5Ij5A6sXV/3Mjt7v8d0+hH62UfJ3SfJ3SvkuMPIXSYnXyrvShvLRVtNC/ZizmTvsCDQKrAsBCitL60SKwes6G6jnyyq9vqh8sd15etxER6O3Kfx7iIwIUcLMWq8a4ZNtHAiHejP+Qa6aFWvTeDlB2v0vR3foTKzVNlZhaYq7B4COithtdC6vAeG1pg2287O3yqOSrWcffiQi1t5P9lHhFjPhn/3Q8tRmw3pk/lW5FRR+W5YX870OZJzD95COGshGxm7FbJrymOtnaZVxdpjUgnqEuML38z62m0unX9XmY1Xja6DH1rfWmBnVX5aJCABCUhAAhKQgAQkIAEJfCEBBXY6LyQgAQlIQAISkIAEJPAGCiTmZBpCqV6zZUbffYzNvY+yvf/nNPd/slTH4drSRM8CA7IFZk2plOvC3dIy04KziprgUqkCspo4q4Cbs1qCBquZK2GOBWxWpVeWns4qhxYVRzYl7+Bi6+lTQ+XCEAbayztrG2gtNedlll0Kyxl3byCKVvWaBV7ZWqXvUqmyU2D3+WwxRkKw83eoqCtVdm4xf3Ex98/aX1pJnHOB3mpJnVXJ9aXN5Vq/PsxtJAw1bzbH0Sdimef4yNxe2d4v9l7y2PszlJl4fbD3yRBs23uzKm+x4fOUW2p/nj53dLkl+glNfYONjXdw+eK7WV+/yeTSN7zmc0EPlIAEJCABCUhAAhKQgATOloACu7N1vLW3EpCABCQgAQlI4MwLLNvU2UX2UjVjlTlWyWStIy0YK20qSwEPy+K2guaWjx8CrbgoRCsj6cpahgqacdeS5n/Ozv5vsbv367Szj5L6l2iyhWzWYu8LDbc684dFAAuBOw9W6Loeksf7mlzOlyGQzVbxZdVlWk6sQO8dqytfxsUL7+XypfeyuvHlUF8sVbIWCLYh4RdB+9BYc1g8iyq/8n1naHdbgsnlt5NFG95H398eER382lDrp0UCEpCABCQgAQlIQAISOI4CCuyO41HRNklAAhKQgAQkIAEJHJ6AZR8PM7P8sOWkVeGUYMTaVjoL5YZgbviq1eJYqOdI7NKwUtrolX/MU5j/ITt7v83+7BNs7f3fpeLN5Tme+WJGVkXI46GKLk0Pb9+05hMvoMDuxB/CL7oDPq2QfUvvpsyz1f9tMFl5C09dehcb527y9Pr7CPUEqpWHdwxYRmdVgPYNx74XDXMphyjPqvpSjnhr7emsprYauvDa9yCr5C3fpCymq7ERf9YFVIsEJCABCUhAAhKQgAQkcDwFFNgdz+OirZKABCQgAQlIQAISODSBrrShzNHj/KJCpQR4fbnwjRs9fGVrFGltKG0JuVnkfAlmf87Wzm+yu/ev6OZ/hO/vEKKnyTWt+xjO2laybvV2ZZ6ctdqLbresq3bnDm3PtOKTL6DA7uQfwy+2B1U7JlQOQlfacVrrzN4SNl+Xisqu32N18hyXzn8Nly6+l7Vzb8OProIbl6rerhrGYtocS6u1tPBuyOCGCjxfKoX/glTOvr+pQvN0n2DaOwlIQAISkIAEJCCBEy2gwO5EHz5tvAQkIAEJSEACEpDA6xXo8y5VqaBbVqjY7CoIflSuhM9KVcpwMbzOo0WJ3V367d9ma/dfM59+kJh2iXkL8h64npDsKvpKqaAbp1GZq5VcxKZmWeVe9r0lfjifSe3r3WI9/iwJKLA73Ud77Gv6PpUPW0Jw5ftDzB0xzpmEm+D2af0WLS05XGQyeTuXzr+bjY1nufzUt4Kb4P14qMAr368yaVERbK0zrY1qtpaZVmhnD3nYztduPrDvU1okIAEJSEACEpCABCQggeMooMDuOB4VbZMEJCABCUhAAhKQwKEJ2OXtciF7MYMuLNtj2uf2j3adO81I00+ytfev2Nv7EPPZb+LzC1ScI7RzslsluzH4CdlVJB/p8j4ptTRVU9bvrZrFKvmsVV1qyMkqXypc2D20fdOKT76AAruTfwy/2B70aRfvQ7lBwLlQwv3SXreEaw5n1bg5lwDPPrfvL84m2FnVXHZEt8Lq5GkuXHwXT136ejbOfRU0l8vzS4FwY6Gcte599bQ6m7BpX9UUu9N9hmnvJCABCUhAAhKQgAROsoACu5N89LTtEpCABCQgAQlIQAKvWyBlm/tkgV0kuDBU0FmFSvsJZt0n6TZ/nmn7EtP5J+jiS3hrM+cmhLxaLq6H0JQ/rc1lXrShe7QRgbayQC4QLJxzDp8DNlnK22s6V6potEjgLxJQYHe6z41Z3iWECZ4VQq5JKZFpCa7Heau8i1RhhCPgkrXutYq5TFXVNMHTt1PwFb2Hecr0YY2V1bdy5fLXcPH821jf+Hor2wPvH87qtLa8tiyn2Z1uYe2dBCQgAQlIQAISkIAETq6AAruTe+y05RKQgAQkIAEJSEACjyOQe7AWlnb1evan7O7/Elv7H2bWfoycdmgsT3OxtJGzShirorP2mXZh3SrocjUqVTA2L8rlbqiQyaF8kAOxeVCq6kqBXZklVRFIQ1s6nyCuPc5W6zlnRECB3Sk/0KEi5Y6UuvJ9pFTV2QdV+V7i8jo5tyTmJXOrSwlwIPV5Eeb1ZQxdtl6XNMQ0VN9ln/AhkvIVLpx7B9ee+gYuXvga3OiZoWrYblSgxS8qgE+5snZPAhKQgAQkIAEJSEACJ1JAgd2JPGzaaAlIQAISkIAEJCCBxxXY3fpn7M0+xs7e/0s//2OqdI9xagjWli627I9GVIyH3pgxYkPnfG5xzlO5hjm75e9lyWHx9+W8KE/dNeVrycK5RVWLzbPLOWGVLlZpp0UCf5GAArvTfW64WEGZKTfMlhu+l3iy3URgf6t3SfbPyWp7HakMobPvHbHcJODT6vCtJ/cElwm2Dvs+ZNV4eQj/op/RuX2iH9GM38KFC1/P9ae+mY3zb4Xq4ukG1t5JQAISkIAEJCABCUjgBAsosDvBB0+bLgEJSEACEpCABE6jQLRSEKtIYzlczlPisWwXqaF3MMydsyq3jLMPq24rZSQwc1MaJqWYrayq3yTu/w4Pdn+J7f3fpZ792Wlk0z6dEgEFdqfkQB7T3Vjd+G6uXX0Xl59+D9Q3gZpo9ya4oeh4bN8zM0RrGVy+0aYSHFqLTltaeosXy382XS9gszkX32vtATZqr7T/fQRg1cneygW1SEACEpCABCQgAQlIQAJfVECBnU4QCUhAAhKQgAQkIIFjLmCz4jI5DdVsD68D20Viu8hcvpBI1rYyQ2NXnfuX2dv7CJt7v8Tu7FeI3UepUk3tLlH11uJSiwSOp4ACu+N5XE7LVsV6Rht7cGtMJm/nyqW/wlMXv4619bdAvU7ru+EGCZuhlz1hWRFcsrsZpAChHjjs+29O5FI27MttFot/+RwuC+xsUWh3Ws4i7YcEJCABCUhAAhKQwGEJKLA7LFmtVwISkIAEJCABCUjgsQRyH4cZcnbV2FVgc+DK9WCrqOvKTLihosNayC3iu7zLtPs0bf8ys3s/wbz9LLP5x8npJRo3oeESPk9stXR+97G2S0+SwJshoMDuzVA+u68Roi83OYSQSGFOG2ckxqyMv4xz67dYvf5vsrF6lbWV65BHA9SihWf5XmydOcvXho9cbpqwuujSx5OKUZnFVx6yKLOzz5dfU2h3ds897bkEJCABCUhAAhKQwJcWUGD3pY30CAlIQAISkIAEJCCBN1XAgrmKFC2Xy3hvc54WFRylUMNq6RahXf+Afu8jbO18mN3pb9D1n2CUrH3bGOdG+BzKrKeUWpxdNLY5T/XyivObulN6MQm8JgEFdq+JSQ96TIEqOWKalhCurmxWp6drI9HCtirQUuH9Ohvn3smVq9/Ipaf+En50ozyut++9FtKVVsSORbPiMnPP/nUozas+L7B7zE3V0yQgAQlIQAISkIAEJHDmBBTYnblDrh2WgAQkIAEJSEACx1tgxiYVa+XCr82hswvEpZqjzKOz68b7zLY+wp37P1/aXYb8KSa5IsQJoa9oRy2UmXb2PAvn5sNf3QTHqIR3WiRwXAUU2B3XI3NKtiutg7O2l1atHMnJKpVDaVdZuYDvt8jO0XvYz3PmTFhZfRvXrn8T16+9h/HkvWRa0vDNuDw3p7rMrLMPa4w5LJpZd0rOGO2GBCQgAQlIQAISkMAup1eEAAAgAElEQVSbKKDA7k3E1ktJQAISkIAEJCABCXxpgS5B8IuKDWt7WTqt7TKb/RZ3936D+cv/PcFt4FkjOE9mH58j2R6bG3LYo8/zUuXh/QqV3ygt4Lp0h5g+wzi/7UtvhB4hgSMSUGB3RPBn5GXtFgbvmlJtnKyeLszwPhN7T996xo21weyI2ebVVVRhnaqa0Pdz2m6XtP4Obl79Rm5f+Tb8yjMQKpKz+K7U2LHyMLAbQrtXt8c8I8zaTQlIQAISkIAEJCABCTyWgAK7x2LTkyQgAQlIQAISkIAEDk0g7oJbG4K62R9xf/tn2dz9EN3804QcWKcuIV1kSpenpZouuwYXunLhmW6V4DfAr5Zquj5uk9nF+xHBr0JUS8xDO3Za8RMLKLB7YkKt4IsIdHmGD5SbHFJscHlcquvwU7LbZNadY+TXcRbq9UMMV/k4zKOLjmhj7MIO0TtGo3dz+eJf4+kr38jqudsQHF3fU1dWtTdU2GUbcndgnp0OjgQkIAEJSEACEpCABCTwFwsosNPZIQEJSEACEpCABCRwvARmn+H+5q9yZ+vniPHXqPNLNP056rTO2K9xv7pPSKMyo845j0+htL50VjGS7MJyIpc2mFbvYW3aahz1cPHY2sAt22Uer73W1kigCCiw04lwmAI+20zQCkdTqt+yTaZLqbTB9N5aWybaPC1tL0OwsM3Tly6XgRAqJn0gxr5U1eWqJdKRucjG2ju4tPE2zt3+IUajEXXVLHZDrTEP83hq3RKQgAQkIAEJSEACp0tAgd3pOp7aGwlIQAISkIAEJHD4AssRRQ6S64eOlVSLP2HFZs3Z4hJk+1cryVhctHXQ2pwjb8+IEOthNl26w+7uB7mz/SGqrd86/H3QK0jgmArcebDGfD4jWNDsqhJCZ+9IuccKobDWr1okcEwFpnmT8+vv5erlb+XSpW+kWX8eqhrKz4o5Pq4OM0nLkq3U72E1XrLi52Cz9QIx5VLV5xaVelbgZ/NIPdayU4sEJCABCUhAAhKQgAROp4ACu9N5XLVXEpCABCQgAQlI4NAE+r6nqpZtJUdD4Oasos3SBKtk67G6Dbv4OlRsLC7N5kwbW5rQYJdhYZe4+wfc3/wldnZ/Fbo/w7NPyGuHtu1asQSOu4ACu+N+hLR9X0zAs07M28yZkcMqq6vv4ulL38S1y9/EaP05OmvHWSqfU/kzZ1/u7SiLdd3MHSHYJwHy8kaPfgiq7ceO8mqdgBKQgAQkIAEJSEACp1hAgd0pPrjaNQlIQAISkIAEJHA4AjvAhBSrRcXP4lWsMCLCfGWLwCqeipyt+s6qhSzVszCvwu99hu3dD/LKzgdo29+iaS9R9ZcZ+Z663mWadEX2cI6b1noSBO5urjKbzVVhdxIOlrbx8wTq3pOtas5FWhKJgPMr+Mpmi4556i3/AZfPP8v6ym3II1KpyF5Uj9pfLZizr9lHsKBu8TW7x8NNy88eLRKQgAQkIAEJSEACEjitAgrsTuuR1X5JQAISkIAEJCCBwxKwEM66XWKVEHYVdVH5YK8XpvRMcES8VU5k65tpF1wfcH/3F7i/92usPPgIfT8rs5PqOpQ5dFZ5Z/OUgh9BsouyWiRwNgXuba2VwM4Cb2uJmXMi2duotMS0qqOH/QTPJpD2+lgLuLQ5zMhzvswLjVZPnQPJ+dLisvMzgr/GuY2v4+rVb+PipffiRmt0zn6i7LFiFdZu+PlSKrHtfM8RnJXd2bzSY7372jgJSEACEpCABCQgAQk8kYACuyfi05MlIAEJSEACEpDAGRTorftlJtkHnp6WzB4jxqX6wS+7ZRrN/I+5d/+fs7n9/5D7F2nChKbfo7cLsJbjWb/MYBdzY5nVZVOOxskq8bRI4GwK3N/eYDrdXczqGloCWmBngTYuP5zpdTZ1tNcnQaCEdY96IX/OJlftDr6uaXFMk6Oa3Oapp7+BG1ffx9rGO4Gm1OXZnR7eD7NRy3tg8afqr0/CGaBtlIAEJCABCUhAAhJ4XAEFdo8rp+dJQAISkIAEJCCBsyqQ9sCPSFR0dhXVR0L5rKafQtXcZbr1m9zZ/Hnm89+gzndp+hEhjqmouBtm1PUc51pyn3H9KpWbEKz3mWuJqiA6q2eW9ht4sLPGdDrF5WYxF9JGefkSaCuw0yly3AVSHpNdB+WjJScLnT3eWlnmQNWvk9wWrtrEhzldrOnnI5r6HKur51i79Z1cvfiXmax+VWmHWYK6MPzZx8Q4LObaHXcIbZ8EJCABCUhAAhKQgAQeQ0CB3WOg6SkSkIAEJCABCUjgbAtYP0w/XJQtDc8q69cH04+xt/eH3L373xFTD7EjOJtglLFLrC55cnJMR/ulZZq3z6O1/ptTWQs1xuUxfZl3p0UCZ1Ngc3ed/f39klK4bNWmoVSiptyVloJaJHCcBazuemhjaS0sh3Atug4X5uXnRfBruD6UtsrOKq39nKqUZUdcyszcDdq8x7kLb+G5W9/DhYvfDO482apLK/vZoMDuOB9/bZsEJCABCUhAAhKQwJMJKLB7Mj89WwISkIAEJCABCZxJgWwXW0t20NNNf58H936W6davQP8ZKmtzVtWlKqhLM/o8L9dunauJObHWWePLlRLQZW/tMG1G17zMtLMqiirZhV4tEjibAgrszuZxPy17XRPJi8DO5tbZzR2U7/GREualWfn34Bp8tUZOVqndl5av3sMkzshVw5w99uM2YXKDK1e+g5tXvpP19XdDpaaYp+Vc0X5IQAISkIAEJCABCXy+gAI7nRUSkIAEJCABCUjgjAn0WGWcpW3DhU+rV8jlaxUuOxtP92hgkLUic6lEadb00gK1Ffv3+CK7m7/C5r2fI85/l8pbRVBF37d4NzljotpdCbxxApt7Y/b3Ei7bTEibXdeSQy4VScGNS7CtRQJnQaDMbbSfVs7hQ4X3ngvP/6dcvfQVrK48s/gZZhV9efiwxI+2zMErP9nsB9ainWZMHcE7fGnjbEGivbksTBwkbU5kn6BRAd9ZOLW0jxKQgAQkIAEJSODYCiiwO7aHRhsmAQlIQAISkIAEDkcg9lDGANmFSqt8yB3eWes9+6JVQHjwU6udIzHCM6Kyi5xxF/oXeeHOj9POP0Gcf4oq7RDSDpltsrtA8NdI6c7hbLjWKoEzIKDA7gwcZO3iFxVwzpOtjLsE1rkEdvY15z2ztEd2FZcufhO3r30/GxtfB2PoF/lcQyKXVs1DS07L8ZyzdQ3rS2WeXknthpTOunHaXSohkmjxrOroSEACEpCABCQgAQlI4MgEFNgdGb1eWAISkIAEJCABCRyRgF2gdJkcp2U2lq8srBuq7ewaaZu60nXMLnh6q0CwsoPpH7Dz4Ke4t/nTNONIN50RUse4aXDU7HeONgdCPSEkq7bTIgEJPI6AArvHUdNzTouABXPLxUK7g1V29vWm63FhlTiK7LstXPMOblz9e1y//s2MR2vM2lWaxuK4ZSVqZZ2by882F6ArJeWx/Hvw9XCDSqkyLw2eqe1rWiQgAQlIQAISkIAEJHBEAgrsjgheLysBCUhAAhKQgASOTMBK7JYVdrkqFQgpZ5Lr8T6TaYaKujRnvvUh7j34CabTD5ULnCN3A5dyadfnsiV/O2RvFQ0rdK6j4wFNOn9ku6YXlsBJF1Bgd9KPoLb/jRRYBnbLdVb5HDHtlbl3wU9IYco8vcJo9DxXzn8tT9/+tzh37nlw60NRnd2LYtXk9nPO2c+64XNH9+imFFt5qcKbgirs3sjDp3VJQAISkIAEJCABCbxOAQV2rxNMD5eABCQgAQlIQAInXSCWHmBDBZ0tQ32BVSPYXB+rqHuZB1u/wL37H6Cb/xKTfJmaqyRnz7xHG9eoqt0S4OW2Lq3K6lHGU9P2E3y2GUJaJCCBxxFQYPc4anrOaRE4GNBZK8yDi/1bJFBXo1IhTt6lqRpcPya2Eed6dqsrrK5d4cb1v8q1p/86jJ4uc+yi/fzKjpynVN4tfv4Fcq5KW0xfWYA3A9ZPC6X2QwISkIAEJCABCUjgBAoosDuBB02bLAEJSEACEpCABJ5EYJahchbPJXK/T2CtrC73/x8v7P4M6ZWfoI1dmSFUVc3wb+0+Ls+og2e/meBpcTb7zuYDpYDLE3yaQBqR/YMn2Tw9VwJnWkCB3Zk+/Gd+519dUbecX7ecaUd0xLxNVUe8r8nzCY5VQmhIqSNXnyBzgXnuidWYy0+9j2dufD/rG+9e3p0yGFu13UK73LQy9MQEdcQ88+egACQgAQlIQAISkMBRCiiwO0p9vbYEJCABCUhAAhI4AgG7JunSnJBHwxXL2R/xyuaPsrn7QXLc52JYZd4+oI27+GqVujqHz4GUp8Rs8+kukKIFeYlQ75VgL/XrZd6dDxb0dUewV3pJCZwOAQV2p+M4ai8eT8Aqtl89u275NVvjuPJ0bUeixrsJfbYWz9PSmrnrIivW87JOxFiT/Hr5+yx2bKx+Jc/dfB+Xnv4uCGuPArtFK+ihDM+XP7RIQAISkIAEJCABCUjgqAQU2B2VvF5XAhKQgAQkIAEJHKVA6pjv/x4v3v0As72fZ5wfMEkXoa/ZDonGt4yJ+N6R05joatqqo/NzzrVjkm8triPmqrTKdH6X6Gc41+D7oWJPiwQk8PoFFNi9fjM94/QIOB+wwaopLVo3O1faLi8r7OZxn1GzQUrQ9VOCr/Del5mqziWq9BQpz8HtD0FebMhpUuazumqfvdGz3L7xb3Dr2ndRj26XGa7YzzBnf7Fau6FJtBYJSEACEpCABCQgAQkchYACu6NQ12tKQAISkIAEJCCBJxEoFxiH7l32kcn43NNQYZN57H+25BzLRc1gJQNh0fwrebj7Y9zf+m0293+ZFH6X2j2Nj+ewR3rfk+LoSbZOz5WABJ5AQIHdE+DpqRL4EgLZB2b9Dr65wNUr38LN69/N6vp7wNWl4Nxbq8wM/kBuZzXjmUQiMiZgk/TKz1qbf7f4eVx+JueeylU6BhKQgAQkIAEJSEACEnhsAQV2j02nJ0pAAhKQgAQkIIGjEejzLj6P8Xax0MI5b7GdLcPFw9QnfG0XFz0ZR7AHdYn9rX/BS1v/A2HWkdIdEveo/QSfL5C7QM49vurV0vJoDqteVQJFQIGdTgQJHJ6A7xP4NaKvmLsdegcbG1/JW25+Lxef/jZwoRTZ2U9Q+xk6/GRNkBMkRwoBt7j/ZajO6xfhXkU3h1r3uxzewdOaJSABCUhAAhKQwBkQUGB3Bg6ydlECEpCABCQggdMl0KWO2tXDnf2pH/70VZm9M2PGOI8ht4A9pmW6/8vcvf9+5js/zah7nmn4OI4NqnCNKq+SU0WOLc51+NCTU326wLQ3EjhBAgrsTtDB0qaeOIFx2ie7UWnf3DtPFyN98vhqrbTavHHzb3LtmW+EcIsuBbLPNBbcDR06y5g7q8ALpWp9mNdq3TuDHw3F7YsK9xMHow2WgAQkIAEJSEACEjgWAgrsjsVh0EZIQAISkIAEJCCB1y5gFwudXT1MHc6Nhyc6C+iaRXi3R96fs7Pzi9zb/sfMpx9mlJ+iCSv4DF2d8XFMioGUO3Db+PJ8C/hsFtDqa98YPVICEnhDBRTYvaGcWpkEPkdgks/T9Tv06T5UjiqMSx16bxV1qWPkLjPLI5669ld5/vnvJay8pTy/tKCOLeM6kuxnpdXdWeEdkdp+sD5c1BJTp5wEJCABCUhAAhKQwOMLKLB7fDs9UwISkIAEJCABCRyJQExznB+VeTs2v85aXg7XC/ehu8/9Vz7I1uznmc9+jXG8TOPOkVIk5n1S9RKeDciToZLOtbhq26bXQVwjdhN8tXck+6UXlYAE1BJT54AEDlUgOrz3hGDzXjMp9qSUyDnhfSCnidXRQd3iqwmr57+eZ5/5e6yc/2p6aiqrtPOQXVdaTi+DOxc7vI+4sLiJ5lB3QiuXgAQkIAEJSEACEjitAgrsTuuR1X5JQAISkIAEJHBqBXLOZGd3+WcSjsZm2XXbbG3/FC/d/xE2Zh1dmtOzQ662cW6E7y/j3Sp1SMy7F0po591GmVuHm+K8rcsq7Ca4vHNq7bRjEjjuAqqwO+5HSNt3kgXs51xy2yS2Cd6aXW7gWSttLTM9+9WMkQM/gyrVVFXNfvSsXXgPz73lr3F+/Tuhsjl3qbTGtAF2DwvsynC7Ye6dFglIQAISkIAEJCABCTyOgAK7x1HTcyQgAQlIQAISkMARCkR2CBaupXEJ6ra3/zl3HvzPzGcfYZyfY1ICvYoY7pJ9wqer4CKRl0l9Q+0nOEaQm1JVkPIemRmuqgihJll3TC0SkMCRCCiwOxJ2vegZEfDVvFSXx2hVdUMrS++tzbTdsBJoq1QK7JrsGVeUx6RY09HTscfK+D285a1/i3NX3wd5nT4lQtWWtppkq1o/I5DaTQlIQAISkIAEJCCBQxFQYHcorFqpBCQgAQlIQAISOEQBa8lFx3TrX3Dv3o+xv/8LjNyIhuvE6GmbOSFPqWJNiDUZq7Zr6KsxfbXHqGvLRUjnXAnobCktM61ez3l8ag5x47VqCUjgiwkosNP5IYHDE3BdxLkG76zSzqrhbI5rZz8FS+X6KDYk15J8ps8QUyCEgA8OFxOdj8zjiGbtHdx85q9z4/r7qNgoFXo+2DzZw9t2rVkCEpCABCQgAQlI4PQLKLA7/cdYeygBCUhAAhKQwDET6IE27VPliio0OOzu/NJba9jScpd+jz0uUS3+f463f08jeOXHubfz62xO/y+S+zMa/yy+v1jm7rhqh9yvHLM91uZIQAKvVWBrVrO3adU6I5xviXmGD2vkZN8l+hK0a5GABI5GYB47Vpt1LKGbzyIra89x6/a3c/nqt0Nzg66itMi07G74eQ7JLT6wn+N2E00uP+2Hn/v2c96Wqnw23EKjRQISkIAEJCABCUjgrAoosDurR177LQEJSEACEpDAkQnkvINjfXh9u7PfAjq7qJfB27V4q6CzsXQuMu2nrLi1Etv1Wx/k03d+hNDt0cd7ZHeXJoxwrJBaB67Fh1gu7GuRgAROpsDWtGJvy3rxDYFdYo7zqwrsTubh1FafMgFfN7TTPXxOjCY1XerZ6yasrL+dp66+k7fc/o+hqspNNx25tJ8uN+VkC+kmpGyTZz2Wu1tHzpK/l9l3EGN8WPV+yti0OxKQgAQkIAEJSEACr1FAgd1rhNLDJCABCUhAAhKQwBsmYNfm4hz8qKwy28W8YBfofbmAl7214ZpTZ5szB2n6EV585f1Md36FUb7AXvh1AhvU/hmqcgGwJcf9MoMnhBFJQ+jesEOlFUngzRY4GNj50JUKOwV2b/ZR0OtJ4AsLdHlGxYhgU+tcpst7dK4nhTEuTPDzDW7c/HaeeeZ78SvP0rkptc2MTR66OdTDz32YD3+44ef8sKRhoJ4WCUhAAhKQgAQkIIEzK6DA7sweeu24BCQgAQlIQAJHJmCBWl7MibMul6UgrseRSDZzLjiq3MPeb3Hv7v/K/vaHh8f7Vdr8EvVoio8XSP2ktMjLbofg9nHZ2uatLkr0jmzv9MISkMATCGzuB/a3rep2hAV2VmFn7/0c7bq+WmI+Aa2eKoEnFiiBnWsIucYlh/cBVzl6a5HZt4x9Sxt6Ur3O05f/Bs/d/EGa1ZvDbDu7WaeyZtfLZQjnunlHhcM1jWbgPfER0gokIAEJSEACEpDAyRZQYHeyj5+2XgISkIAEJCCBkyiQILtMcjska43FWpln4+1qXvbE6b/mlbv/lO2tD7CaHjDiCm2cMq92YbROmK9AHibkZPZxYU7lIccRfQchqCXmSTwttM0SMIFlhZ1j/HCGnbMZdgrsdIJI4MgF+pzLz1sL2HLO5NiTooPgS3FczA0pz6l9IPoZOazx9JW/zTM3v4d64xrECdnZLTrW6tZ+8tvP8jKhdjnF9sj3URsgAQlIQAISkIAEJHB0Agrsjs5erywBCUhAAhKQwBkV6Hvw1XCzPTblpu+o/Qr0n+Ll+z/F/O6PQJoMF/JcWx7lnCezR58/Rohvx7uAc3V5TLaZOM6T3HDnvksH7+A/o8jabQmcUIGtWc3+YoYdbq4Zdif0OGqzT6dA7Cuq2lpXzsl9j8sNVbVSdjbGnlit4PsE/TYj70hhhb04Ja0+zfmLf4mvePbfJ6xcLK0w58kq7HNprTkEdkNwp0UCEpCABCQgAQlI4OwKKLA7u8deey4BCUhAAhKQwBEK2Nw6uzvf25y6NGXr3j/h/v0fJ84esEJL8nv0IZLdhBxXycnRuEhV2x381v7S5t5MyNmXmXW2LkImhKpcRNQiAQmcTIHtecPeZigtMS2wsxl23irsrHeuiydzp7TVEjglAt6N6eM+Mc2owoTgNsjZEWMLbkZ0VjcfGYUVfHZ03ZTECDeqiPVLzGbXef723+HW9b9Ftf7soiX2lJQjlRtbz8xTIqXdkIAEJCABCUhAAhJ4HAEFdo+jpudIQAISkIAEJCCBJxGIPbiqXIy/9+BneOXuj1G3f8w51vFtx7bdoU+Hz3YBsC2VdI6KaDPukl0MnJNtfg51aX+Z/Q7RLiAS8EwI2S76aZGABE6iwE47Zm/Tk5PNsxoCO2cVuNYGV4HdSTyk2uZTJOCSJ/l+0f4ykFMYfi7X+/hqD7rV8l6NNpOOitrVpd11tkDP8vbxjD2rxPM3uHL1u3jume9hdfLsUHIfrHJPNXan6HTRrkhAAhKQgAQkIIHXLaDA7nWT6QkSkIAEJCABCZx1gWjFbKX95MO+ljZMblhCT6LCY/9uX3Q2sA5cKNfj7KPqIG//Cq9sfoD5/q9CmuHyOtnb46a4tFzZWZfW/kvg7AlM+8zOvQ3a7MFPiXm46O8swLdL/xpRefZOCu3xqRFoY8+4sso8TzuP1KObPPPsd/DUje+E6hrzaphlVybbLX8VcEMD7b5PVFZFX+JAu6HHKu0XAZ++L5yac0Q7IgEJSEACEpDA2RZQYHe2j7/2XgISkIAEJCCBxxTIdv3Md2UGnbWmpAR4cxxjUp9wIZCdXXI7cNEtzmG+y5+/+J/RdX9K6n6figeM8zPgLpZZNtHtEywR1CIBCZxJAQV2Z/Kwa6fPiICralJn1XYdVeNKAL8zb5isv51rN76S52/+A6isujbQpYxzubS8rstM24o2Qu3BlZwukZMf7gSyP/wegdUzIqndlIAEJCABCUhAAqdTQIHd6Tyu2isJSEACEpCABA5RwMbFWfWcc65cJ6NU09nVs+FOd29fdNDlWL5UWyu79i579/9PXrz/P9IzI+QZNS1Vtjk3K/QpEsMWyb9M07/9ELdeq5aABI6zgAK743x0tG0SeDKBNk0ZhVVcSrgcyaFlnuf0rqYebVD1a9y+/u9w/bnvgzowd3MqHIGmBHOWz9mNQtF+70gNwYVSiZewNp1zUGD3ZAdIz5aABCQgAQlIQAJHLKDA7ogPgF5eAhKQgAQkIIETKJD6UjaXqEvXy1Sq63z5z8I8q6uLzu50b8rMmt37v8xLD/4htD9Nw3ngSpk/V6Wm3DmfLKxzHdlumQ+ZEDXD5gSeFdpkCbwhAgrs3hBGrUQCx1LAfta75KjdGJ9t/l3E11aR79if7zP2c+Y8oJ78ZZ65/R9y7fa3DjcAxRl1GDPjHo07V1pyD/cGtbjF7x/lF5BFZf+x3HltlAQkIAEJSEACEpDAlxRQYPclifQACUhAAhKQgAQk8CqBPMyvSy4RacnZ7nLPBLvjPY+IeU5II/Ls93n5/o+wef+fUacR4+oi+Ht0/YyKMc5VuNLXKpZ2mImmfIRkd8lrkYAEzqKAAruzeNS1z2dFIDkHqaPxw8//vp2Vtpauslt9rJ12S+UuEf0+s3iX0eiv8OwzP8TTN7+B5Gf4OKHr5/ja2mKO6JK1yOztdiH6uaMaVWeFUvspAQlIQAISkIAETqWAArtTeVi1UxKQgAQkIAEJHKpAXMyLcT3JbminssK4Um1nH7H/JC8/+AA7D36cqvskq9zChRW6NGcaO1aqCVaHZ9V1OXfgWry3xpodyebasH6om6+VS0ACx1dAgd3xPTbaMgk8qUDfBZqxI+V9UtdRhxW8H5dKO1vm0dG4UKrwvP1WUL1A21Scu/h3uXXt+7i48dVDGb+HGBez7Lx9avV29qHA7kmPkZ4vAQlIQAISkIAEjlJAgd1R6uu1JSABCUhAAhI4mQKlwK4roVvKvsyPwWbR7H+Svdnv8fKD/4JuvkOV9xgHC/PGpNiQ3RhL5mKpoIvlAp19ODcm+FGZiUdMOD87mS7aaglI4IkFFNg9MaFWIIFjK+DdmJRntN0ewY8Z1RdJCdp2ivNWOTcidaXWHh8iMbb0HlLV2G8NXL/8bbz12R+AtXeSmZGD/S6yjrPwLlhgp5bax/bga8MkIAEJSEACEpDAaxBQYPcakPQQCUhAAhKQgAQk8DkC1hLT2VcsqautpI52/tu89OBHufvg/dxIX0mfbLadfQyhXCDjfIfLU/p8hVzv4Pw2Oc9xXKLKq7hUE2OPc3YBTosEJHAWBRTYncWjrn0+KwKBijZNqSqbW9fQd/Z7BPh6n8QmVb9BdlYlF8pNPBWO3Ocy767yge1qn8h5rt/8Gzz//A9QVVfosd8b0jA3V4sEJCABCUhAAhKQwIkWUGB3og+fNl4CEpCABCQggcMQsHvULYvzLkG2W9vtapq1qwolhGuBhh5vn+x/jJ37P869zZ8kx02a6urD1laHsW1apwQkcLoFFNid7uOrvZPAkwikWIPfK3PwVkbv4OaNv8PlW98BzaVhtXEO1ahU5c3IVOUjUVmrzATRUcK9ZftM6xBgFX42O89h1f0bT7J5eq4EJCABCUhAAhKQwBMKKLB7QkA9XQISkIAEJCCBUyhQArr7kCekPMGXSjnbzx0yK2VWjIsVuw/+KZ+9+99SzbeYVFcg79DGzmK9U4iiXZKABN4MAQV2b4ayXkMCJ1MgpUQV1vA5MUt36ZSyFqwAACAASURBVB2srH0tt259H9dufCfZfkPxHZ4OZx0AcPTWxjtXVHWiX96MVB4ZhpuSLL7LiZhm1NXKyYTRVktAAhKQgAQkIIFTIqDA7pQcSO2GBCQgAQlIQAJvoMAyb/OdNZoi5wqXofJ9ueiVdn6Vz97/J+ztfZgm1/jYQWpxYcVG1EG0ajwtEpCABF6/gAK712+mZ0jgrAgk+z0k2qS6RF1XZa7dfhugeYq1jRvcetvf56m1d+Pz+fI4y+TwNjfXOgbYTUg2JzeWrt6lGWeuhw7f9tcMTiPwzsqppP2UgAQkIAEJSOCYCiiwO6YHRpslAQlIQAISkMARClhg5yh3rtvFreAcwT6ZbvLy3vvZfvl/p6kiLne4WFO5Cc6vME+bdP73GMWvOMKN10tLQAInWUCB3Uk+etp2CRyugAsTcpySe5uN6wjNpMywm+ddot8nc4Ob176b527+IPXKFZKzmbsJb/Pt7O+5WszgHdpilnaYziblLZaHfznc/dDaJSABCUhAAhKQgAS+sIACO50ZEpCABCQgAQlI4FUCu/Eu43AZu9Hc2krRV8y2PsQrD/4b2umnqbt9RuEW2e0R8x3IY6LbJ/lI7W6T475MJSABCTyWgAK7x2LTkyRwJgTauWM0aqi8FfPPcSmTvSNai0tXQ79L8mvk0U2uXf+bPPfM34XRhD63JbSzmXVWeVdyuxLO9WT7LzmyDyUE1CIBCUhAAhKQgAQkcHQCCuyOzl6vLAEJSEACEpDAMRWwGS+RLUb5HLSf5oU7/zXbmz/Dal7FsU0TbtN226W9lHMd8/xp6nCe4K4z7+dUfnpM90ybJQEJHHcBBXbH/Qhp+yRwdAI+ODItqd8jpxGBdaAmWyAXOpxz+FCRYs88dkzOfQXPP/vvceHqt5SuARWLKjvrkOkttLNKu1gCP4fHUx3dzumVJSABCUhAAhKQgARQYKeTQAISkIAEJCABCbxaIM+gHbP94Ed55cE/wsd7NNmT4gpVVdPyUnlG7GqCu8R4tE6Km8zbHaqwBrQylYAEJPBYAgrsHotNT5LAmRDIfYv3gegiPoD3mWTVcf0Y7yZ0eQ9HR01ffl/pUs9uarj01Lfz5c/9IM3GBj6cLzccWXZHbbPsOroUqXxTIjstEpCABCQgAQlIQAJHJ6DA7ujs9coSkIAEJCABCRxTgbT3h3z23vvZ3/xFVjI0riHS07pdesZULkBu8NaSil1yt4/3I2rv7G4oYhof0z3TZklAAsddQIHdcT9C2j4JHKFAdNTVmGRzdvt5Ce5wsbTG9K4iuxk+r5GocbkFPwcCIXtc6Fi//Z/z7K2vYDy+Udp9ExYze3PCO8V1R3hk9dISkIAEJCABCUigCCiw04kgAQlIQAISkMCpE0jZZs/Zbzp2+3gLyW4hr4f99C2UFlAVyT4iZRZMudW8+yR37v8is5d/+NSZaIckIIGTIbAXMzv3NkjRQ5hCqsDXJNrSsk6LBCQggccVWMvb9NXbuP7c3+fp5/42LTUxw8gxzLdzPV3fU4dAGWdn33+GXpqL8G/0uC+t50lAAhKQgAQkIAEJvAYBBXavAUkPkYAEJCABCUjghAlkyK4rc1kcY7B8zq47ZXA+47JdmbLL3wlHRZ1guv0veeXuD5Omf0y1ePwJ22ttrgQkcAoEFNidgoOoXZDAMRXI7RqETD/aY+PC1/Lc9R9i4/JXld+J+pxIuaLyPZ4IqbFfpiB05deomGtqC/G0SEACEpCABCQgAQkcmoACu0Oj1YolIAEJSEACEjgygXKX+PDqkUyMHfiqtHuyxf6/7fcYVyOIe9x5+f1sbf4fjPtAFe/R+dUj23S9sAQkcLYFFNid7eOvvZfAYQr0dUVudxlzgZT3iVXk1s1/l1vP/ACMJ8zzhGAFdeX3KIvpOjKOmL3d8USlKt/DPDxatwQkIAEJSEACElBLTJ0DEpCABCQgAQmcQgG7xuQ6osvDHBfcosjOLjy1hLxaquj67d/gzp3/ijT/CCFdpuclcFfJ2arztEhAAhJ48wUU2L355npFCZwVgZmfMnEX8d0uVY64MGIrPWCy8bV82e1/wKXr31J+f4K6dCVY3vzky29RNg9vclaotJ8SkIAEJCABCUjgSARUYXck7HpRCUhAAhKQgAQOVeBhYAeZxey63FI5N8yym93lzt0PsLfzv9D0M5p+TJ8jfVihaz5F1Z0/1M3TyiUgAQn8RQIK7HRuSEAChyWQUiL4iI8VKVnRXI/za/TZRtVtcenqt/D2Z/8jwtrbmNk84DB0JfD9HJ9HluNpkYAEJCABCUhAAhI4RAEFdoeIq1VLQAISkIAEJHA0Ajnt49xKeXGrsgv9oj9m2iTO/4S7L/yXzOOfkfop2e3i82VcuoD3uzjnSKk9mg3Xq0pAAmdeQIHdmT8FBCCBQxMY+5Y+OuZxBH5EVYOz34XijEkV2EkQ6wm3b/0Qzzz3b5Mrh7NKvBjsDigFdod2ZLRiCUhAAhKQgAQkMAgosNOZIAEJSEACEpDAqRPo8y6VWxv2y3o6ZQftFnubP8mL9/8Ra+kV+nyB3u2CWyXbdaj0Er6rqFgju9GpM9EOSUACJ0NAgd3JOE7aSgmcSIG4jXdPE2mJYZsqrOP7NejmeLdPrgLRRTo2Wd/4Jt56+z9h9fLXQGXtMG3R70cn8rhroyUgAQlIQAISODECCuxOzKHShkpAAhKQgAQk8JoFEmXaitXVOdezv/urvHznf6Lb+2VWmDCPYyofcT7h0oycPZ6LZJ/Jbg8XrQGUFglIQAJvvoACuzffXK8ogbMi4OLT5OplXNghdmNSdIRQEXxTfhfKOVG7lpqWab9Fqi5z5Znv5+qzPwDNFYbeBVokIAEJSEACEpCABA5LQIHdYclqvRKQgAQkIAEJHJrAnMioxHEdpBn4FRJ1mbNC7Nl3sJIr6CPb9/4h9x78MC6+xNh9OamviX730LZNK5aABCTwJALJR+68cIEU5vRlxtQKKe5R+QmkOdmGSmmRgAQkcBgCeUpwqyS7caluyaFjvt9wbvW9vOPLvo36xvfgXW+/bIHNtLO7o4L9HyXwc24GVMOWpUimw3mryquJEYK+fR3GUdM6JSABCUhAAhI4RQIK7E7RwdSuSEACEpCABM6MQA/JQ0vLyDU4m6sS51CNLMKjdlO6/T/khbs/wnTrN5mUCrpNcm6owpgY7WKTFglIQALHT0CB3fE7JtoiCZwVAZ/BuxW6LhKZUo16uphI3RrN6Arr176Kt9/6AerVt9DnhKsijoDLDjekdyWY8946HAytDlJKePuCFglIQAISkIAEJCCBLymgwO5LEukBEpCABCQgAQkcO4HFDdxtNdzc3QCeREz3Cf4yu6/8b7y084/ppv+SFXeDkFYhT8j+Ll0fqd25Y7dL2iAJSEACJqDATueBBCRwVAK5b6nrCTlVdKnHh/j/s3cnQLNmd33fv2d5nu5+l7vPvTN37uzSLBppZjQLkk1VHBtsxRQkFWwIAVM4EGETITbZEhiZ1QgijERECHYqEQY7OCnKcWwSYRbZSiVUwE5SZRPEIiTNcu/cfXm37n6Wc07qPH1HjAYk3e29/fTbv6N6pfe+t7ufcz7nKd23+3fO/4BviWlKiFNcWsX4+zlx71/lngf/Y1qTzwBu8MZ3oV2T/vguuhzVxfxaOQ2kmNfQdF0JSEACEpCABCSwEAIK7BZimtRJCUhAAhKQgAReLZBDuvwBUGKTyJBEOSvAVD/PS6c+QLP1qzgKTMofLu3DMiCaiwQi1u8ntZVAJSABCfRSQIFdL6dFnZLAUggYxhhjuq/IKqHJ59olXNFgyjFpq8aPVtkylv0Hv5Q3vO6vM1y5P1cg78pdBtNi8646EjmeM1fLledFVSm0GJeXWKlJQAISkIAEJCABCXwuAQV2ujckIAEJSEACElg4gbzBzjBhwCindt02u52tj3H6zI/hqk8wSInC3k1IO4QwxlpHspGGfI6Kw6Z64casDktAAsshoMBuOeZZo5RAHwUK66maSxgbcXmBU8hnaBakVJOYMBoWNHVe9FRQmzF2dIT77vs6TtzzNURG3WKqqq4w3mCdJaRE3lhX2GJWEkGVMfs47eqTBCQgAQlIQAI9ElBg16PJUFckIAEJSEACErg2gSYGjM3BG9hmwsa5/47zFz7EwFqM9wzbo0zbP8ByDDeItOksKR3GmJppU1Pa9Wu7kB4lAQlI4DYLKLC7zeC6nAQk8BmBFPaBybvstrpddpY1nF0lpZY2TJiywSr3YRoLboNYbrGVavYd/g94/OG3Mxo93C2M6s6u63ba5W8DJubXsgrsdK9JQAISkIAEJCCBLyCgwE63iAQkIAEJSEACiyeQYrezrtn5vzl17gOk7d9k1RxnGndo7DalrbHxXppwGhhQuAO0PA/JMRweop7mbXlqEpCABPonoMCuf3OiHklgWQRiu4IvIpYpdTshBYNzJcYkUookt4+UtijtCJcGNO2EYD1YyyRd4bGH3s1dx5+F4QOE4DFdvfJ29jrGKbBblhtJ45SABCQgAQlI4IYFFNjdMJ2eKAEJSEACEpDA3AQiXDr7YTYu/QyeT2PYT90kMAcY+BFVOtkFdS7dAXaHFHYw6SAOQ0w73apxNQlIQAJ9FFBg18dZUZ8ksBwCMdXYXK0gJUxyOOeJtITQdj+v24bBYI0QKtowxdnB7BThEPGm4JJ3HDv8F3jgwa9mtO/1tCliTIujhJB35S2Ho0YpAQlIQAISkIAEblRAgd2Nyul5EpCABCQgAQncsEDbHWMSsamiW34d8yc4BlKucWnBNMRUdOWUSDU+lJB31eUamDguf/rLqKod6uYKmPzhUl75/cquOdftpFOTgAQksIgCCuwWcdbUZwlIoBOwNXWzwWj4FPff81e448Sfh8EKDYkGxzAXyUwt1lw9gDgOZ7Uz89l2dgdYFaQEJCABCUhAAhJYagEFdks9/Rq8BCQgAQlIYD4CdQvF7IiTVw44meV1BFIumZRbXuXdnYPiiEywYUR15V/x4vlvYz0com2nhDjB2AZrXxXQJdeVbVKTgAQksIgCCuwWcdbUZwlIIAv4/Dtb2se0vUwaNNx1/G3cd/c3Mlh9HdH+0Zl2ueLBZ37gp91irNAWuK6EppoEJCABCUhAAhJYXgEFdss79xq5BCQgAQlIYG4COU6zNLPr5510EUzeJWdyycr8gU/+u4JEjSEQ6pJzV/5rxpc/xGi6SZuOz3bUmVyiCYyx3a66HNQZU5DS1dee2wh1YQlIQAI3JqDA7sbc9CwJSGD+ArFpKIoB0UaaNKFOUI4e4/7jf5kT93wZwa90ZxCbXGIz77Jzs98B2xzmGRjOfwjqgQQkIAEJSEACEpirgAK7ufLr4hKQgAQkIIHlFUhsEwmYuEoyHmMi+T/g8aEFm89NgenkU5y9+LcIlz/OIK5izTaBXFQzB3WmC+tSVzszV9S0V8+nC8sLq5FLQAILLaDAbqGnT52XwFILOCwh7UD0WLNOoKZhh8HoHg7uf5zXP/K3McNcunxEm3/Ju1ogoQ0R6+LsPDw1CUhAAhKQgAQksMQCCuyWePI1dAlIQAISkMDcBBKEmEtZetKsMCYx76YzLRFDEUfdz65c+TXOX/oxyvFFhqamaQsaYyhcLp80+1Anh3Wz8+vc1bAu/1SB3dzmVheWgARuSkCB3U3x6ckSkMAcBdpQM7Dr3ZF0MY2738cijjafYudavH8db3z03awd/dM0NtFiusyuzAuxop+dZacmAQlIQAISkIAEllhAgd0ST76GLgEJSEACEpifQIQ0+1Qmb47LZ9fZvDsuzcI7zAZnz/437Fz6eQbT/SS7QbKm+7CHcBDDla705StlMPPOullpTJPrLBGV181vanVlCUjgpgQU2N0Un54sAQnMUSB15c5d/lUMmyte+tmiqpB/v7MFsM2UwPET38RDD30TlOu0oaVMOaybVVdQk4AEJCABCUhAAsssoMBumWdfY5eABCQgAQnMSyAFYnJYm+shVbPvUwk0hOnznDzzY9B8Ejd9kdK0GH8/k3iRuq0p3QjiBGsHV3fXzcpg5sCuC+tiDd1rqUlAAhJYPAEFdos3Z+qxBCQwE6hjTVkWWGpCnRdjHcSmdYIdE4tzlAxpgmWrPseRQ1/CU2/4Luz6o2ArZifYaYud7iUJSEACEpCABJZbQIHdcs+/Ri8BCUhAAhKYj0BMpO78uZaUi2CGWcC2M/51PnX2p7lj8xMEFwl5pXU7wqQa78bUfoNcDHMlHMqFM7tV3Cnl0A+sC6TU0IYxzuyfz7h0VQlIQAI3KaDA7iYB9XQJSGBuAsEVEBoIAWsGlK6gYUwTK5IZYNsDDNyUURGZ1ldoOMTxh76Oex/8Wiq71kV2ahKQgAQkIAEJSGCZBRTYLfPsa+wSkIAEJCCB3RLIR8qZCDGC8fmAulz3EnwF7QBcBaYgJtuVxPTtFpcu/gJXLv5DyvBxUrx7t3qm15WABCTQawEFdr2eHnVOAhK4CQEXtnD2GG0siG6D1l6irg9y4vB/xMNv+FqqtftxRHzeaZd/b+xKbObv09VymXmhVz79+GoJdezVc4y7MgvkyuhqEpCABCQgAQlIYJEFFNgt8uyp7xKQgAQkIIGeCsTYYrsalYEQ8nkkLc4ZYvBYN6FlRGqhyA+pJpy+/L1sXPoYa8bSVg3OzXbNqUlAAhJYNgEFdss24xqvBJZHwIaKwh2mjZZgJlBu07ZT2nCAlfJuHnz8WzhyxzNg1gj5XLscw5kKm6sq1BbK2AV0MS8Iy1GezWXRXfd9/nl3lrGaBCQgAQlIQAISWGABBXYLPHnqugQkIAEJSKC3AqnJC51JBBL5AxdPG/MHK5FARWLEMEHa/ENOXngnaess3tY0dcIPG2IY9HZo6pgEJCCB3RRQYLebunptCUhgngKRbbwfElrbVc70hcUVgRC3aeMGBc9w191/kXvu+1rMygFa2u53SJtqLGX3u+UrrSviYGZfuaUUPhPezXOMurYEJCABCUhAAhK4GQEFdjejp+dKQAISkIAEJPAnCySIoQZvu2qYufSlMfYzn7P4tMH25sc4fe69lNuGkW0IbYEd5hPtRrTtRLISkIAEllJAgd1STrsGLYGlEGjStCuZ7k0ua7lCCgU2ua4Kg7EtTb1BMkdYOfQcj7z+7QwPvJ5ITUolybTY5LGv3kSXF4d1pTNzWJf/IpduUJOABCQgAQlIQAKLK6DAbnHnTj2XgAQkIAEJ9FYg1d0Rdd35dE3cobCr2AghTHGFYfryT3Lqwj/tzrgr/XkSY7w5QtsMrn7gUvd2bOqYBCQggd0UUGC3m7p6bQlIYJ4Cxq7StFMcCVdYTIiEkEsuWEw02GH+/S/QRkcxOM5D9/8XHLzrL1C5HfJzfYzdArDUVW2YjSTmp6dcTj0HdrMymmoSkIAEJCABCUhgUQUU2C3qzKnfEpCABCQggT4L5B123ecvO7i4mmtjzlp1jufPfw/+/P/KaPgo2+15WuNwxQqJF7BxnVAZCq+SmH2eXvVNAhLYPQEFdrtnq1eWgATmK2Dy6q3kSdF1JSxh0gVt3bnH0bNVj1kbFDiTaGtDZRx3n/gqHnz9O6DMZ9XllM51IZ/BzUI7kxeEKbCb78zq6hKQgAQkIAEJ3CoBBXa3SlKvIwEJSEACEpDAqwSq2YcqqSCkC7h4BLY/zQvn/zrN+BOsm33UYZvoHTGvs7YeFw8Q44sUPpHafdKUgAQksJQCCuyWcto1aAkshUDbnqEsDuHMShe6xdgQc4jXnUGXwDlczCUaIsnkqgxDqjRhZf0p3njv34AjdzPwK0BBjHZWHrMrixm6UpuGYikcNUgJSEACEpCABPaugAK7vTu3GpkEJCABCUhgbgKB1H144o0nH2K3ceUXOH3ufQyqhnWzyhUShUskU0EcQyxxaYizB0hhi2jyqms1CUhAAssnoMBu+eZcI5bAsgiUDHMRS+rQkFLE+4JkDDGXunTgUqAJAyKe5BuSuQzNiIE9jC8qjjz8IY4dzaHdGjHOdtzNSmN2JyarJOay3EgapwQkIAEJSGAPCyiw28OTq6FJQAISkIAEdk0gNZBXQJv88UgLpsEyunq5CRNKRvmTl7rmyrmf5sLGj+NiojRHuhXUKR9upyYBCUhAAn9MIC94uHTR0TSr3eKFRMCZISb/f6eZ5uUOUpOABCSwlAJVscXdd3wzDz3w9ZjRIWoiNtnZyXV5rVf+ZrZhD0zdld401l39fbXGmnIp3TRoCUhAAhKQgAQWR0CB3eLMlXoqAQlIQAIS6I9AhBDzKSL5w5G2W+Ec4hTDSvehiM1n2E3P8ML576be+X9Zae8hpU9BymeWFFibn6MmAQlIQAKvFXh1YJdsJKZWgZ1uEwlIQAJZoN5HM7zI+sEv5nUPfjNrB95Aou5+DzWpzJU0sS4ndjm9c/kwZWKKXdUH57TYQTeRBCQgAQlIQAL9F1Bg1/85Ug8lIAEJSEACvROoUoOjwJqYT6qbfTASiu5DE2NL2Pz/eOHiD7Mz/jf4GgYuMnD304QtgtnBJX1o0rtJVYckIIFeCOQNyK/eYafArhfTok5IQAI9EBiahqr21L7Frxzn/vu+gbvu+QoiAyZpyqjbQWfJx+HFXJrdBgypO/OOYK+uNOvBQNQFCUhAAhKQgAQk8DkEFNjp1pCABCQgAQlI4LoFAtOu4pDpziKZQBzh8w9S5PLW/8j2qX8AbpNYX8Dnz0fMAdrUENwl4Ci2zauh1SQgAQlI4LUCnyuwy1tHcklMVNJNN40EJLCkAv5qSfWUHK2bUNsBdx7/Wh559BuIZh0TIT/EXK28nhc8+O5cZAetn5XMVJOABCQgAQlIQAI9FlBg1+PJUdckIAEJSEAC/RWYQBoxNRUhDRgY8E1i++LPcv7yz+Pq32bkHqJNJyGukMwqwW6S4mEac5EyrvV3aOqZBCQggTkKJGu4eMF+5gy7V3bYKbCb46To0hKQQC8EmpAobMnQR5q6Jf//5ZgJ6/u/hGfe8Ddg9TjYhpgSIZa4XAYiB3i5AkSX1s3qQqhJQAISkIAEJCCBvgoosOvrzKhfEpCABCQggT4LpHwGne+KDCUDqT3HhYs/w86Ff8IgbDJwxxhPnqccHiHRUtUF3u2jNae757mUd+apSUACEpDAawXyB9CXLnrqekQ04bPOsIt5R7N22OmmkYAEllSgKWp8dKS6ZKWEJr5MVY8oB68jp3OPvukd7Dv8HMQDNKFhdmxdQf611XWlIBTYLemto2FLQAISkIAEFkZAgd3CTJU6KgEJSEACEuiRQD4bJFRYO4D6JKfO/wjbG/+CkSlwraEJQ8pBy6RqKfwBfAGTyRbWOlw5xjQrPRqMuiIBCUigPwI6w64/c6GeSEAC/RIIXMSEo10Ql8IGljWcHdHESxg7pnIP8dgD38QdJ74MvCdSE9MAE0pcLpPp+jUe9UYCEpCABCQgAQm8VkCBne4JCUhAAhKQgASuW2CbwFpwxPG/5eyZ91Nt/xs8ayQzINoabEFoHLbYInC+K4tZmsOYlIhxgnnlcJHrvrKeIAEJSGBvCyiw29vzq9FJQAI3LjBMZfd75rQyYEf4gaUOVzCtY1jsZxJ2qM2Ie+77Sh584GtwxSGiabG5JkQoFNjdOL2eKQEJSEACEpDAbRJQYHeboHUZCUhAAhKQwEIJBEiuJhBwuG5lMgSiy2uVC4Y1VJu/yJlLH8bUn+5KXCZ2aIl4c4QUxgs1XHVWAhKQQF8EPtcZdnnBQzJTEl2NNzUJSEACEniNgIkJ4wIhBA6u/zkefew7Yd8JGjehpWTUFXPPO+8aEhMMueKDnZ1xl8u15114ahKQgAQkIAEJSGCOAgrs5oivS0tAAhKQgAT6KhASmAjGNZhUkBLdlzVVd/zHxumfZXPnN5iMf4sieoZ2jZaLOdIDcxgXq74OTf2SgAQk0GsBBXa9nh51TgIS6LFAihVlOaCtRgSbcKuHePzRd7J24M8SHZgUMCbSxqI7g9maMYYCGwvatsaXeYGamgQkIAEJSEACEpifgAK7+dnryhKQgAQkIIHeCtR5vXHb4q0nmURrDEVelNw2nD/3X3Fl6x9DewobLGU6gbeOlnO0KZA4RoF22PV2ctUxCUig1wIK7Ho9PeqcBCTQY4EYCqzdoSg842qT1m+Be4SH738Hd9/9leSD7HL1CONmO+26SpkxUeQ/J6sddj2eW3VNAhKQgAQksCwCCuyWZaY1TglIQAISkMB1CFRd4UtPCGOcLbGmhDjlzJkf4vLZj7DiAsY2FLl8UFghmYZgLhGNJ8QDCuyuw1oPlYAEJPBqAQV2uh8kIAEJ3JhAjJHCHaGpT2OLTZy/g3E7JdnD3HPsbTzw8DsxzmDskDaCdV3hCFIuidl952/swnqWBCQgAQlIQAISuEUCCuxuEaReRgISkIAEJLCnBFpofD7bI+JTCfUOL5/+Xja3/xcKWzCo7sXaCSk1xJgP/AiYoibaSEwFLuQPPdQkIAEJSOB6BRTYXa+YHi8BCUhgJpADO2tWIDQYP8Ukh7EHqNMOwbxIcfjL+VOP/QgUh4gBbAHJbGMYQvSz9E5NAhKQgAQkIAEJzFFAgd0c8XVpCUhAAhKQQG8F4tWe2ZY0eYmTJ3+AdvovsekoFFNsXYCZ5BqZxOi7DzqcjwQ7JsYtXDjW26GpYxKQgAT6LKDArs+zo75JQAJ9FkhhlWBfYnWwn2Y6JMQpISRWRvtowzZbtmZt/R6efezHcauPQpqAGxFTizVeJTH7PLnqmwQkIAEJSGBJBBTYLclEa5gSkIAEJCCB6xJINZiGePkMz597D6n5FUbhUawLTPNflVsYY8AEiAXgIDkSFSZNMGn/dV1OD5aABCQggZmAAjvdCRKQgARuXMD5gqbdxFpHaByjcpWmbkmxBH+R5EsaO+LR172bo3e/DVIktANy9XdtyzklaQAAIABJREFUsLtxdz1TAhKQgAQkIIFbI6DA7tY46lUkIAEJSEACe0qgBSYb/5JLZ3+csPM8pRuB2yBWjtKtMc0fKpt8BkhDMjUpRWwosamcBXnUe8pDg5GABCRwuwQU2N0uaV1HAhLYawI2ReoWvC+w1nahXVVN8DZifaSYHqb1W2yZ88Tybh564Fu5/56vIlqIqcbn1E5NAhKQgAQkIAEJzFFAgd0c8XVpCUhAAhKQwNwEUv5ggm4psaWF1oKxtC5SYVk9/XOcuvBL7MRfZlgcIdZHsdHgB1NiuERKB+fWdV1YAhKQwF4WUGC3l2dXY5OABOYpYBgQm4ZyYGnTZWqzwr3Hv577HvgGKPZTubwirWGQF58lD20CH7oqEnSVJebZe11bAhKQgAQkIIFlEFBgtwyzrDFKQAISkIAEXiuQdohxFesiEdud7+HSFGuGnL74s8SzH2HcfhxbnGPo7qKpVsirlvM5dSlU3e46NQlIQAISuPUCCuxuvaleUQISkEAWSEQKU9A0E4wZ0FrDTqg4euxLefMbvwWK+7tQrm3rroJE4YaA785snv2vmgQkIAEJSEACEthdAQV2u+urV5eABCQgAQn0VyDvsAMqEzA4ythy7tR7iZv/ms32t3BuRGkPkNr8lTC2wnlDDHn5cejvuNQzCUhAAgssoMBugSdPXZeABHot0MYNSneEFGpsAleO2I6Xac2QtbVHefLR9zDY9wAwIhqItAQaCgpCYyiK/DuwmgQkIAEJSEACEtg9AQV2u2erV5aABCQgAQn0ViC+qmd5d11hG86c+bvUF3+FwfS3qFaO4cw+QjOY7b4zFbaYdCuMU7IQ1no7NnVMAhKQwCILKLBb5NlT3yUggT4LJL9DqkcUHMC7hjZsgDlIsJ7t9ndZXXmGt7zxB7H7nyAZCDaPpsXm3XURbPdnNQlIQAISkIAEJLB7Agrsds9WrywBCUhAAhLorUAO7EJsZquLQ82pU++h3f41ynCYZAJ1mkV6JsZuZ50vLCkl2rCFMRGT9vd2bOqYBCQggUUWUGC3yLOnvktAAn0WMDmkawI+HsHjaNJpsC3OHcI5z7RuqIsxTzzyfg4d/fOksialkpjDOtcd/awmAQlIQAISkIAEdlVAgd2u8urFJSABCUhAAj0VyBUt86cO9XlePvNe2Pw1TDuhdS2tfRhXN2ASmEm3s86kFUI96kI7V+QPL169R6+nY1S3JCABCSyggAK7BZw0dVkCElgIgRjyLjmHMVNS932BK3eIaUI7PUhRlLQRqsFpHjrxHk7c89egyNUlPLnAhAK7hZhmdVICEpCABCSw0AIK7BZ6+tR5CUhAAhKQwA0KhAraipOnv51q+1+wEo/j7Cbb8SLBlqyao6RYgKlJZrM7ty41h3GuxPoxIbQ3eGE9TQISkIAEPp+AAjvdHxKQgAR2R8DZEW3bYPwWxk4J9X5SzGfTTTE2kpoDxDTGFTCJV7jnzr/GA49+GxSBlgE+l8ZUk4AEJCABCUhAArsooMBuF3H10hKQgAQkIIG+CsTJ7/H7L3w7vvp3rPn7mFQ10dYMB6vEqsHacxAPkIwHt0GKActBrLW06RwmHurr0NQvCUhAAgstoMBuoadPnZeABHosYGIg+UBsSqDAlA2mLQhtibE13g1J8Qom7uD9EXbayP6jf5bH3vQOTHmn4roez626JgEJSEACEtgrAgrs9spMahwSkIAEJCCBVwlEIjYlwHU/beMEb0e5BiZt+zynP/6X5CUBCUhAAj0UiDawcXnAZFISberODSUOulJsKZdxo+hhr9UlCUhAAosvYJOjcC1NnbB2SCous11vcOTgV/OmJ7+LanicIleMD/kQ6EgwiRbLMNfLzL92q2bm4t8EGoEEJCABCUhgzgIK7OY8Abq8BCQgAQlIYDcEusAuGggmLyAmF7A0Lbj2d/nE89/CsLq4G5fVa0pAAhKQwE0KvDawg4BJQwV2N+mqp0tAAhL4QgL5jDtvwUSPNSuYYsI4XiCGYwwHj/Pks99GMTiK9QeJpqKOFUXch+sqZebznZXYfSFj/b0EJCABCUhAAp9fQIGd7hAJSEACEpDAXhRI0OV1hG50Rd5pN/1tPvGpt1NWY6zNy4DVJCABCUigbwI5sNu8MmI89t0OOwV2fZsh9UcCEtirAtGYrkKFwxKDJRGwZSS5iqreYqV8M29+6vtx+x/vFsN5mqsUA6apYmgGe5VG45KABCQgAQlI4DYJKLC7TdC6jAQkIAEJSOD2ClTUDGhoGSTwV/41L57+elxYp42HsJy/vd3R1SQgAQlI4JoEkotsXB4ymRSEXA5TO+yuyU0PkoAEJHCzAsE0xAhlt2OuJtR5z9waReEIXMHUBrf+CPc+8F0cOf6n81Y8YrQkG8gxX/c0NQlIQAISkIAEJHATAgrsbgJPT5WABCQgAQn0VSCxSZPWcNHSbH2Usy++m7Uapu4cU38XZZz0tevqlwQkIIGlFlBgt9TTr8FLQAJzFIiuIrYjUmopii0MHtMcgFBgbI21UIcxsdjPo498L4ePfymtoft5tyHazLHzurQEJCABCUhAAntCQIHdnphGDUICEpCABCTw2QI1UIZAfekjnDrztykDpJRIbkowLS6uiEwCEpCABPoo4GDjyqAriakddn2cIPVJAhLYqwKGBmsOE0KiTpcpi4hPq+Sz7QqX2K4a9o2GVPU2oTzEQw+/k6MnvpxuW17y5Ar0ahKQgAQkIAEJSOBmBBTY3YyenisBCUhAAhLoq0CsmV7+Zc6f+z6Y7tCaElNOcXGVMkKtI+z6OnPqlwQksOwCCuyW/Q7Q+CUggTkJmLamcAcINp9ONyamKSbkQ6ED3kbCaAR1gw+Dblfd2G1z/PjX8rpHvgNcQS6gqSYBCUhAAhKQgARuRkCB3c3o6bkSkIAEJCCBngqEC/+M589/kFCfYlQcJcQtYqwZ2hGhyQdy6AOFnk6duiUBCSy7gAK7Zb8DNH4JSGBOAmvGsdNMCCZAaSE5YnAUpsAZw05s8EVDqseM0j6sdeyYKQdOfDWPPvbdOsNuTvOmy0pAAhKQgAT2koACu700mxqLBCQgAQksjUDs1vA2kPJhGZ7KTCgYYdOE+uL/wdlT71oaCw1UAhKQwF4SiMaxvQ3bO44YB1gHiYCNeWu0JeqMpL003RqLBCSwQAIpWoyNJOLVtW8FTRUZDY9w57F7ufPhn+h+bsyQEMH5/NhAaiPW58VyeReemgQkIAEJSEACEvjcAgrsdHdIQAISkIAEFlKgIdQW5x2NDRgcPkUm536FU5d+iEG9vZCjUqclIAEJLLuAArtlvwM0fglIoLcCqcDYQBsqIOD9kLZOpDhgNNpPc+ge3vqG94E9AL7tgj2Tym44MdRYP/teTQISkIAEJCABCXwuAQV2ujckIAEJSEACiyiQ2u5w+00qSjtgmGB6/lc5c+m7SONtvFtfxFGpzxKQgASWXkCB3dLfAgKQgAR6KpCix/pECBUxNhTFAGNct8suJUtdjDl08K089eSPglsj2pIYcy0MIO+O1g7pns6suiUBCUhAAhLoj4ACu/7MhXoiAQlIQAISuHaBBI0JBBxDWiZnP8qZC99O0dZ4ewdNHF/7a+mREpCABCTQGwEFdr2ZCnVEAhKQwGcJhDbhS09KbRfa5ZLF1uRdc7ncpcPXlmlRMdz/NM88+aNEv392bnRsscYrsNP9JAEJSEACEpDAFxRQYPcFifQACUhAAhKQQP8EKiY4RvhEVwbz0sX3YidjWgttGfCtzsjo36ypRxKQgAS+sIACuy9spEdIQAISmIdAPsMuh3QxtV1ol1LeWZcwxuB9ySgMqULJ2G0zPPQYb3nyJ8HnqheW1ECX7alJQAISkIAEJCCBzyOgwE63hwQkIAEJSGABBWJ+658i0/O/zunz38Zw6hgMVtjmD5nEE6ykBRyUuiwBCUhAAiiw000gAQlIoL8CMc5COutMF9TFGGZ/to5BdCQbqUk0GAYrj/GWJ/4OlMegKGYb8dQkIAEJSEACEpCAAjvdAxKQgAQkIIE9JpAmTM59jLOX/ya+GpPiiFS8jCsfYrITGdhmjw1Yw5GABCSwHAIK7JZjnjVKCUhg8QSMsYTQdh13Lpe4vHooXUrdbruQPM6fY5COEJohO/Fl/MrjPPfUj1OuHwJ3YPEGrR5LQAISkIAEJHBbBbTD7rZy62ISkIAEJCCBWyNQX/hVXjz//bjJaUbFMSZ2gzoUuFAwcFNI7tZcSK8iAQlIQAK3VUCB3W3l1sUkIAEJXLOAyTvkkp2Vwoy2211nbdHttEspMHGJFTPA19sMrIfCcyG+BCtP85YnfoqVtRPXfC09UAISkIAEJCCB5RRQYLec865RS0ACEpBAzwVyyUtosSmv3m0I7JA4gA8N4fJHePnUe3s+AnVPAhKQgARuRECB3Y2o6TkSkIAE5i+QS2O+uuUgL7e8My+3Z9/yj3Gju2h9CanG5wV2+ctCbTYp2Tf/QagHEpCABCQgAQnMVUCB3Vz5dXEJSEACEpDA5xBINbQlsYBc3DLvl/NNQ7X1z3npzM8waM6KTgISkIAE9qCAArs9OKkakgQksNQCrwR2sbib5978g7iVxwg+h3kNloLQVhRuAFcrbC41lgYvAQlIQAISWHIBBXZLfgNo+BKQgAQk0FOBvEA3JSoTaY2jaMFu/hKnTv8AVbjCKK30tOPqlgQkIAEJ3IyAArub0dNzJSABCfRXoIkXccP7eeub/x6sPkTtcj2NbVZYw4arK/T62331TAISkIAEJCCB2yCgwO42IOsSEpCABCQggesXyEUxLS35jIyGtP2bnHz+2yjTFtEdx4SN639JPUMCEpCABHovoMCu91OkDkpAAhK4MQE7wcR1TLGfZ57+IGHlYaIHT4OPFqzOoL4xWD1LAhKQgAQksHcEFNjtnbnUSCQgAQlIYA8JtGECboQnwuX/i5dOvgvTTmjsFGyJnx1ypyYBCUhAAntMQIHdHptQDUcCElh6gVfOtgseytbPfo8f7OPJp38Ks/Y6Ys7p8pl2plx6KwFIQAISkIAEll1Agd2y3wEavwQkIAEJ9FMgQUwRJr/DuRe/DrvdEoYlU2oiDWUc9rPf6pUEJCABCdyUgAK7m+LTkyUgAQn0TuCVwK52ERc2WONOYgy0wwM8+/SHMCsPdmfa+d71XB2SgAQkIAEJSOB2Cyiwu93iup4EJCABCUjgWgTSmDQ+xSdf+noG9WVKSqZxkjfXYcMhYpxcy6voMRKQgAQksGACCuwWbMLUXQlIQALXIJBDu0RgUKwzaU5RcgfJGOJghS966kO4lQfBa4fdNVDqIRKQgAQkIIE9LaDAbk9PrwYnAQlIQAKLKtBUn+DTn/5GBpMNrL+Tmot4s8kgrNPEna4sppoEJCABCew9AQV2e29ONSIJSEACWWBQ7WdSXqRxBmMsZZpStWPK4VN80dMfwK3fIygJSEACEpCABJZcQIHdkt8AGr4EJCABCcxJIOXrNmAgUpASdMfMp5ZQ/T4v/8HXzKljuqwEJCABCcxTIGCZTBybW4aUhhibaENFaQekZIgmzLN7urYEJCABCdygwCulMV95ujGm+zaHd7k9/dz/QLHvKK1ZJQUo8o/zeXcWWlPhGdzglfU0CUhAAhKQgAQWRUCB3aLMlPopAQlIQAJ7SyAHduYKpHXyborcbAu0p3np9I/A5v++t8ar0UhAAhKQwDUJ5H8TxmOrwO6atPQgCUhAAosv8EpgNx0d5089/n7KffeBdRAi5DAvQTAVziqwW/zZ1ggkIAEJSEACn19AgZ3uEAlIQAISkMAcBNoU8aYhJU8yDpPfj9cXOH32+xhf+RjlbL+dmgQkIAEJLJlANDAeFwrslmzeNVwJSEACm/EsB9ae4Yue+AkY3kssDIGEw2C7xX4ykoAEJCABCUhgrwsosNvrM6zxSUACEpBALwVSqEm2pDXg8+66eotTL7+LeufXcO0Q0/1UTQISkIAElk0gWcN47NjYtK8piem7RR4qiblsd4TGKwEJLIuAN442blAMnuKZt/w07XA/DYGSBheHXWlMNQlIQAISkIAE9raAAru9Pb8anQQkIAEJ9FUgQHSQq2CWMXDu1PdQXf77mHic5NYhTvrac/VLAhKQgAR2UeCPArtEYtidbTQ7wy4HdvkMu128uF5aAhKQgARuu8ArZ9sNbCJOV0mDBrv/QZ566oOk8vBsGV9+06D1fLd9bnRBCUhAAhKQwO0WUGB3u8V1PQlIQAISkEAW6A6QbyAmzpx9P83F/wlXbVIMjrAVDAWVnCQgAQlIYAkFXgnsNrcMMZWdQIiNArslvBc0ZAlIYDkEXgnsPDUmrXQLM6a2YrTvCZ578wfB7p+Vw9QOu+W4ITRKCUhAAhJYagEFdks9/Rq8BCQgAQnMS2CSthgx4tLJD7Kz/Y8wVY1NBwiD8zTtKkXKiZ6aBCQgAQksnYBz7Iwtm5t5TUdJIhJjTWkH2mG3dDeDBiwBCSyLQA7trBliinM00zUKDpCKLYqVN/H0sx8guAJnh8vCoXFKQAISkIAEllZAgd3STr0GLgEJSEAC8xTYAepL/5zq5Q/A5P+B4ZvYYUxIW6xaRwyDeXZP15aABCQggXkJKLCbl7yuKwEJSGCuAm10JJc30k0ZNmsUtmSHlwkHn+OLnvswpdEWu7lOkC4uAQlIQAISuA0CCuxuA7IuIQEJSEACyyfQVbxMzMrX0JJa351Z50yEZOHMz3Hqwi+xE3+ZYXGEWB/FRoMfTInhEikdXD40jVgCEpCABMAEqnrIxcv5H5ARMUasy2UxazxeZ9jpHpGABCSwRwVStBgbu53VtsvmCpoqMhoe4c5j93Ls8Z/O/wpAsF15zNZAmyqGpoA4+5maBCQgAQlIQAKLLaDAbrHnT72XgAQkIIGeCkypKJPBRk9+x92YBpMKfLpMs/U7nHvxJxm3H8cW5xi6u2iqFWyKOB9JoSKZLulTk4AEJCCBZRNQYLdsM67xSkACEpgJpAJjA23IZ1kHvB/S1okUB4xG+xnc9cW88eHvBOOI1pMIONzV576yUFCYEpCABCQgAQkssoACu0WePfVdAhKQgAR6K1CzQxkLoMzvvqltfkNd43Yu8vyL30Rd/wbOjSjtAVKbvxLGVjhviCG/8Q69HZs6JgEJSEACuyigwG4XcfXSEpCABPorkKLH+kQIFTE2FMUAY1y3yy7lCh1FxZ13/ye87g1/kyZYnMnrAitCO6DxkaG22PV3ctUzCUhAAhKQwDUKKLC7Rig9TAISkIAEJHA9ApEKmwbkqjUtE7zzML3CJ5//Jtzk97CDCmf2EZoBISScqbDFZFY+M78hD2vXczk9VgISkIAE9oqAAru9MpMahwQkIIHrEghtwpeelNoutMvlkK3Ji/9yrUtHGRJbdodHH/1hjt71H4LLRfgD0zjB25WubLKaBCQgAQlIQAKLLaDAbrHnT72XgAQkIIG+CoTZAXaNgyJ/225z5qVvZbL1MUpX0rT7u56bGLuddb6wpJRowxbGREya/b2aBCQgAQksmYACuyWbcA1XAhKQwEwgn2GXQ7qY8gK+/JV31iWMMXhfYhtDsp7gV3j49e/h8IkvpTURSy6977vdeGoSkIAEJCABCSy2gAK7xZ4/9V4CEpCABPoqECCaSLQWHyNnXvhOmiv/G8PhGhvNZcr2GJgEZtLtrDNphVCPujflrqi7N+hqEpCABCSwhAIK7JZw0jVkCUhAAjOBGGchnXWmC+piDLM/W0eIW5TxEJgpjd/HI4/9CEfufiskSwoJ43UGtu4jCUhAAhKQwKILKLBb9BlU/yUgAQlIoJ8Cqe3OrsPAyZd+hObKP2GVgmmzTfS222WX8hl3piaZze7cutQcxrkS68eEkJ+vJgEJSEACSyegwG7pplwDloAEJJAFjLGfeQ/gcjl9czWAS6lbzBd8g2kMq36VcbXFYP1BnnzT92NWToA/iFVepxtJAhKQgAQksPACCuwWfgo1AAlIQAIS6KNA3h9naTl95r/lyoWfZ9VcwrdrxOhIbhPDDsQDJOPBbZBiwHIQay1tOofJq2fVJCABCUhg+QQU2C3fnGvEEpCABHJgl4+qy7vlcinMaLvdddYW3U67lAK1iRSlIexEVoqCGDZg9DBPPPs+WHuEgRQlIAEJSEACElh4AQV2Cz+FGoAEJCABCcxHYExkhUCgSA5e2RDnYdvUrDUlm+c/zOkrP0UZLuDjYXAXSTaQ6gewZnM+3dZVJSABCUig3wIK7Po9P+qdBCQggTkJGBtp2jGjco1Ul+AC03iKYfnFPPvs+2nX7iaRS2g6cnXMmEvsh4j3OQnMywn9nHquy0pAAhKQgAQkcK0CCuyuVUqPk4AEJCABCXyWQEvIZ0W4ApvfAMf8RhgCl7DmEPHiRzl95R8ynvwrhuzHJ0OgIbFCm6CgkqcEJCABCUjgjwsosNNdIQEJSEACf4KANSvU9Talh9B6fGFJxUUm9TpH9/1FHn7u7Th3JzF6kk0kaiwDbMrb9/J7D+3B040lAQlIQAIS6LuAAru+z5D6JwEJSEAC/RTo3vhOII1oTT6tLuCI2FiQpr/DyZfeR1X9Pia9wNDdgQnrBCqSa2jDgIKmn+NSryQgAQlIYL4CCuzm66+rS0ACEuipgGFEClOsb0ihJAaLHW5Tpy3qah+H7/wynnrjD4AvurWETV4smCLDHNSlCqwCu55OrbolAQlIQAIS+IyAAjvdDBKQgAQkIIEbEEgpnwM/21nXWKgYs8IKdnqFM6feQzX+GKEdMrAN1uZVsEOinUCxQUj78G1xA1fVUyQgAQlIYM8LKLDb81OsAUpAAhK4EQGXlwim2XsLZ4ZUjSPHcm6YK19WpOYQ95z4Cu595DvAx25/Xa4B0hXCDEB+uJoEJCABCUhAAr0WUGDX6+lR5yQgAQlIoL8CLan2mLIl4rtTIWw15dKlv8PO2V/E5VKZOdRjvVvZGjlNMgXJ7KM1mxRhpb9DU88kIAEJSGB+Agrs5mevK0tAAhLosYBNEWMMTUw4b7vvQ+MwlMTUsFJGtkPFQw++i7vu/5qc6jE7xq69eo7drIS/mgQkIAEJSEAC/RVQYNffuVHPJCABCUig1wItxLxetaVb5tpazp3/IJcvvIcD6RFqxhgz6kpmdktazbhb3xriCil5nNnq9ejUOQlIQAISmJOAArs5weuyEpCABHou0A4pS0vVBmKcYosxpBIb1vLSQWI6iSvuZOI2eNPrf5xDx9/WDahuI75suvPs1CQgAQlIQAIS6LeAArt+z496JwEJSEACfRXozrBruwPfndlgcvk3eencf4aftqyX97PDWUw8SGKKMQmT1sFOiLHGhxMke6GvI1O/JCABCUhgngIK7Oapr2tLQAIS6K2AbYbYckoyI6ZNRbKXKaynjPtxzlCHimBydjegsRO++M0fxh14PTDqzrMrUEn+3k6uOiYBCUhAAhK4KqDATreCBCQgAQlI4EYEQkuyuQSNYWfzt3n59Dspq+cZuSGhPURja1p7GeKw22VnbN5ht4VPJa57jErS3Ai7niMBCUhgzwsosNvzU6wBSkACErgRgYG1jNsXsO4OjDlAZBuXFwZWDmdaWj8ktgMKl5ikLezoME8//iFGBx6lsoGBDrG7EXY9RwISkIAEJHBbBRTY3VZuXUwCEpCABBZGIDI7l842sy6HgrypLrn804btFNmXy11ufYIXTn0jNP8nQ/dWJvEyJp9f1y7MSNVRCUhAAhLok0AO7BrLpYtrRAMppdn5ROYyPs1+piYBCUhAAhJ4rUD+9yLvuKunBYPVKRvh9ziw/ld4+s3fB/4owe7gclnMXNa/e6OTK4ZATLMS//k/ahKQgAQkIAEJzFdAgd18/XV1CUhAAhLovUA1ezebitkHp4Tuw1OPJ07O8fLF9xI3fp8iXaINW+APUydHGSe9H5k6KAEJSEACPRT4EwI7a4YELiqw6+F0qUsSkIAEeiOQhngbiGwSIyS7n0lyHDny7/PEG98J/lDX1SZUFD6Xx4y0+Xw7W9KabbzJZ+GpSUACEpCABCQwTwEFdvPU17UlIAEJSKC/AimAccCE2B3QbknkspYjbDKYkDh19gfYvPLfs9YeI++/a805QjpONAGf6v6OTT2TgAQkIIH+CrwqsEvWEmNAgV1/p0s9k4AEJNAXgUQktWsMRzvU1VmcPcGEwKTxPPK6r+T+h76TaGssJZgtYJ0QEs7lBYkOY7SFuy9zqX5IQAISkMDyCiiwW96518glIAEJSODzCXRlYsZEVrqKMYn85tbhaCEM2Dn7c7y89T7cdJUyBkyqcOWAOuXgbkoRcsinJgEJSEACErhOgc8R2EVzCZ/WyXsn1CQgAQlIQAKvFQh2imlWKV1BTBe6v3b2GJM2EP1l7n74h3jonq8AKjAjmlhRmAGYXFFE7110R0lAAhKQgAT6IKDArg+zoD5IQAISkED/BEIuI5NIxnQfjcYUKVM+1yEy3voop0++k4JD0J7Hc4CYNoASM5pSVZ4i5TIzahKQgAQkIIHrFNAOu+sE08MlIAEJSCALpGhx5Q6pHmLjOsbuEEIkGY8bXOGSP8FbH38P+w/+OdqmxQ/87Ci7rnxm3Z2XqiYBCUhAAhKQwHwFFNjN119Xl4AEJCCBvgqkWcdaA22CIoHL72h3Ps4nL3wXbvwrFOmtRM5hkycaR2IbwxrJ5pKZOrS9r1OrfklAAhLos4CxiaqxXLywgkpi9nmm1DcJSEAC/RKIAWwxwUQP7UGsS4Q4JqWKslxhM21QjO7kLY//FMX6o90x3U2q8AwwObXLP1CTgAQkIAEJSGCuAgrs5sqvi0tAAhKQQG8FQq4hM6FlRKBmgCdtvcT5S3+XjSv/jHV3hGl7gcLeQ8unwOyjsIa6WsEXNSnqDIjezq06JgEJSKDHAq8EdpcurpFDKcI1AAAgAElEQVT/KdEZdj2eLHVNAhKQQI8EQhpj4jrO5QohEwwFzhfQ1lRVYGXo2Q4TRgdfz3Nv/nmSLXLCRzIt4BXX9Wgu1RUJSEACElheAQV2yzv3GrkEJCABCXw+gbzDzsCES13pS0/F2bPv58rpf8ABc5hotwntERp2uoBu9gb5MGUxoZm2GOflKwEJSEACErhuAeu4usNu9Y8Fdi6udru41SQgAQlIQAKvFbApgh1QN2NcEcAFYtPg7BrEEStNQRhtc7k1HDj6Z3j6iffng7oJLq9UbHAMhSoBCUhAAhKQwJwFFNjNeQJ0eQlIQAISmI9AnU+jCzB0+cCHq1/5M9C8myEXhEktFYZkEkN2aE7+z1w8+17wB6n9KqYdz6fjuqoEJCABCex5gWgDZ0/vI5J3PowxaUgyDS5BNCpZtudvAA1QAhKQwC4IGKbQHsG4bSp3mgfufRcn7nkHceCoDQwjhAjO5x13FloL+b2SyW+Xmm7HnpoEJCABCUhAArsroMBud3316hKQgAQk0FOBlohJFmcaoCKFAcYUxBzeuXz4ek00ZVcaZrL165x56XtYa45Q29+lYj9FXsGqJgEJSEACEtgFAQV2u4Cql5SABCSw5ALORpqpYzBYobEN2w089aZ3c+TYl1ObCd4W3fl3bWhwPmJNDui0SGTJbxsNXwISkIAEbrOAArvbDK7LSUACEpBAPwRCnOLMELozG8YQ981215kcxEUCjiIYqE7zyZNfB5NTFFhMOkDrTuLjgX4MRL2QgAQkIIE9J6DAbs9NqQYkAQlIYO4CoU2sDFcYj7cpygNU9hKNWeffe8t/iR+8heAThlwe84+a7QI7S0oJY1SSee6TqA5IQAISkMCeF1Bgt+enWAOUgAQkIIE/USA1EIsupOtqYuY3oAYCYyIOwwBfbXLu9LuYXPkNjNsgpDuJaUJRVJhmRbASkIAEJCCBXRFQYLcrrHpRCUhAAkstkKLF2PxOJwdwLXjD1JxlNHiO5978M6TBEZLd6QK6yAhS3mVnsd3Z3hPIP1OTgAQkIAEJSGBXBRTY7SqvXlwCEpCABHor8Mq5dQlSzury7rr8xtUEbBp0ZTLPn38fW6d/gX3OM00jKrNFYQ9h4yVS1KHsvZ1bdUwCEpDAggsosFvwCVT3JSABCfRQoAvs/BQX1olmm8QWTSgw3ME9x/4M9z35brAjQq4y4vKSRgM51+vOsctB3moPR6UuSUACEpCABPaWgAK7vTWfGo0EJCABCVyrQD6s7uquulwCM8aITf7qjjvYuvKLnDnzE4yaF/HhDmJZMG438C5SpKPEtH2tV9LjJCABCUhAAtcloMDuurj0YAlIQAISuAaBfCbdtLnIqCwJ9SrG1oRUM3B3UTVnufPh/5wHH3hHV3wEPyEyoK0tZZkLkjTQnWmnJgEJSEACEpDAbgoosNtNXb22BCQgAQn0ViDGFmtzVOeBpjuvwXS75iLj6W9w8eSPkqYVJryA92vUbcQOaurJBVb9G2i43NuxqWMSkIAEJLDYAgrsFnv+1HsJSEACvRRIrqsmUofzDP19tI1jMNwitqlbvDj2BU8//MPsP/4l4BpCPs8uDfNmO0JMOKcz7Ho5r+qUBCQgAQnsKQEFdntqOjUYCUhAAhK4VoGY67vksK47kyGvGq2wYUBsX+J3z3wPa5sfhfY4zg4xbofElDaMWSmPMhlPsEU+gF1NAhKQgAQkcOsFFNjdelO9ogQkIIGlFwgNbrBCaleo2wsURX7vM8C7MSl56vIy3jzHM09+D8W+R2nY6t4LpVDgcmqnJgEJSEACEpDArgsosNt1Yl1AAhKQgAR6KZBLYtoa8nl1bQV+QIo1p1/6IHbnB2nah3rZbXVKAhKQgAT2voACu70/xxqhBCQggb4JGAZEe5b14dt441PvIa7eyaSxrOZKmN1Z35509VSBV/reHSuQy5aoSUACEpCABCRwSwQU2N0SRr2IBCQgAQkspEDeXZdqoATTcPHsL3Lp0k8zCKcwcX0hh6ROS0ACEpDA4gsosFv8OdQIJCABCSycgGkhrpFMybF73saDD72TtjCYVODy33VHCXx2y4FdbgrtFm621WEJSEACEuipgAK7nk6MuiUBCUhAArsr0L3lTLkiZiIZQ739cV58/qtZi4ExYwZp3+52QK8uAQlIQAIS+BwCCux0a0hAAhKQwO0WSPncuskqvtimsqu8/uFv5fi9f4lI3kFnu/9OeYtdPlHAzM6zy39+5WcK7W73jOl6EpCABCSwFwUU2O3FWdWYJCABCUjgCwo0THCMgAqaMc+/9C0Mtz6Jt4FxGuNSrv2iJgEJSEACErj9Agrsbr+5rigBCUhg2QWaGCmcwbWOVAZqO+DNT/wUqwefpDWz/XWvDeyW3Uzjl4AEJCABCdxqAQV2t1pUrycBCUhAAoshEHNUt8PArHLy5fcwPfNPWSuPkAIku0lIs1WjahKQgAQkIIHbLaDA7naL63oSkIAEJNBGKLyjNKvU1QVSUWBX3sAXPfsBYnkQy6z8Zd5tpyYBCUhAAhKQwO4IKLDbHVe9qgQkIAEJ9F0g5CWisDX+COdf+m6GdUOTVkjlGUbxEPWs2ouaBCQgAQlI4LYLKLC77eS6oAQkIIGlFzAx4Yp1ptVlvCkhDYjlhENHv4xHH3sP+PJVRla77Zb+jhGABCQgAQnshoACu91Q1WtKQAISkED/BfIB6ZNP8IcvvJ19bkw13iL5AYHLeLsOrev/GNRDCUhAAhLYkwIK7PbktGpQEpCABHotUBqYttD6llQb1goLZo2teJlHH34nh0/8pxQ+F8ac7bBLVyuSvHKeXa8Hp85JQAISkIAEFkRAgd2CTJS6KQEJSEACt1YghYaTz78Dtn6VGKe4wVFi22DMHUztSwzD2q29oF5NAhKQgAQkcI0CCuyuEUoPk4AEJCCBWyZQxoapbYnFOilss2osNAPqeIRq5d/yzLO/zWAwoPjMTjuVxrxl+HohCUhAAhKQwFUBBXa6FSQgAQlIYE8KTIkMg6U7asFDffWgdBOmGDOkfuk7uLz5Kabt89hiC2Iu61IyWyGaD7J7dcmXPUmkQUlAAhKQQA8FjLEE03D29D4iBcmMMWlIMg02JpLVDvAeTpu6JAEJSGDPC6wM7+SJ536RZhgJtHhWcW3A+ATBg/552vP3gAYoAQlIQAK7L6DAbveNdQUJSEACEpiDQCDhcvAWPdiWOjZYO8JTsXX5o4xP/j2m9WmS3aAocgcHxODIH5TmwC6lVw5Vn0PndUkJSEACElhaAQV2Szv1GrgEJCCBngsc5tCxt/LwY++m9gFrVogtlD7Sti3+s8646/lQ1D0JSEACEpBATwUU2PV0YtQtCUhAAhK4SYHQ0liPMQ0+tRBHtLbFVyd58aV3kLZfIjHFuYBzQ2LwxJgDu6s77HLYpyYBCUhAAhK4zQIK7G4zuC4nAQlIQALXJNC0A9rBOd744A9xx71flQuUdMVMEhOK7ly7wTW9jh4kAQlIQAISkMDnFlBgp7tDAhKQgAT2pkDeXOegpqXEY1N+Nznm7Km/xeTCR3BFg6XAmIIUC0LIDwBjIphcElM1XfbmjaFRSUACEui3gAK7fs+PeicBCUhgWQVq0+LtlMId5pnHP4w9+BC1i4RYM7L5OAGdabes94bGLQEJSEACt05Agd2ts9QrSUACEpBAnwS6ipaJaAytgTJCfennefn0D+Lrw6TiItaukKIl5ozORKwL3f9GGlK70qfRqC8SkIAEJLAkAgrslmSiNUwJSEACCyYQvcfVDTGdYf/+v8wbnnwfYQjGDjApv59asAGpuxKQgAQkIIEeCiiw6+GkqEsSkIAEJHALBPKGuVzV0ucAzhK2f4czL/5VXL1BMscIXMAwIKXZmXXON2AbQmggWUxavQWd0EtIQAISkIAErk9Agd31eenREpCABCRwewSSKaHZprBr1GbMffe/nbsf/GZwhjaB1wa72zMRuooEJCABCexpAQV2e3p6NTgJSEACSywQIjhLHa5QpooXnv9u7M6/w6Q/wLqnCOkihiEp5aWgdRfYtXFKbEsMq1jbLjGehi4BCUhAAvMSUGA3L3ldVwISkIAEPp9Aih7sBOIagyIyCQ3PvuknGBx9gtau48UnAQlIQAISkMBNCyiwu2lCvYAEJCABCfRSIFU0xuMwXDr999m58I9o4x+w4h8itC+SzHoX2HXlMG2DcRUxJFLYz8AfoYlnejksdUoCEpCABPa2gAK7vT2/Gp0EJCCBhRUIkdZXkAoGaT9NfZZi/SGe++KfZeoPMVzYganjEpCABCQggf4IKLDrz1yoJxKQgAQkcB0CLS2W/5+9e4G2JLvv+v7du6rOOffVPe+3NKORRhpLlueh0duWHxjs8LBjlqNAhGxjZxksHAO2CcIODztYwgEhg42lgAw2YBYBQ1hxAuGxWEBCFgEnOBhsGXk0j55HT7+7b/e995yq2jtrn9stC1nWzJ2593ade741S5qe7nOq/vvzr7V61f3V3rtmPhEuzFO3+bfbuE1ghbIQ5ih3cOGXePr5byG2L9CEO9nqzlJNjhHasmamhwIKKKCAAsMSKC+R9LnhwvkVdrZH5Hpn/nJJnVfIcYtMM6yCrUYBBRRQYCkE5tsJ9Jep2IH+OGG0xhXOcfzYe3j4sT/JrFqjKXvZlcesCFtcJrLOhBbaBv/6WorbxEEqoIACCrxCAQO7Vwjo1xVQQAEFro9AKpdN7C5dmTPker7TeQplgcstJnkVZpv8ylP/FfX0LJN8mtTXdByjrzepU3V9CveqCiiggAIKfAEBAztvDwUUUECBIQqU7cGbnOZ71fVlG4FqxFY+RWxew4P3fzO33PuNwJTcjgkNlPcqezYZ5w24GuINcVzWpIACCiigwJAEDOyG1A1rUUABBRR46QIZUk7EWB4dS2YXyaHaze5Cou4iJ1/4E5w5+5c4lm5kXCXabo0whmm3SZOdofDSsf2kAgoooMBhCRjYHZa011FAAQUU2IvALHQ0OTKKNamNECvacJadvufY+pv5ojd9kLUbHoYAOzOYjCKkGZnRtcVQ9nI5P6uAAgoooMBSChjYLWXbHbQCCihwVAQSfY5lYt386NIOTYyENIILf59fev4DrHELdZeo0hqpOUWbx/Rxk7pbPyoIjkMBBRRQ4AgJGNgdoWY6FAUUUOAICbSh7ESQaWJF7jpibIh1x3Z/kRBqNta/iofe9sPksj1BgKpsT5BqqKALHTX1EdJwKAoooIACChyMgIHdwbh6VgUUUECBgxbIMwgjurI2ZnnBs8yy63uqUNHOnub5J95PRaCdfppxvIPcV6T6PDv9BerRMap2fNAVen4FFFBAAQX2LGBgt2cyv6CAAgoocAgCXRxBN5sviRlSTwiBqlqhSz0pXCa1Y+5//Xdy533vhypB2t1jvMy468I2NSuHUKWXUEABBRRQYLEFDOwWu39Wr4ACCiyxwA7kCX3oyVTUZUO7vmyoACdO/nGm53+IjeZLmbbPEkIih57Y3w2jC/R9Ryyz8DwUUEABBRQYmICB3cAaYjkKKKCAAnOBGFbp0iViqAkhkvIU0gqhBHFhh1FsucIGjz70p1i7+S0QEymVbcbz/H84w847SQEFFFBAgRcVMLB7USI/oIACCigwSIEyw44RXQnj6Hf3pOs7ds79LE+e/j6Oh5rpTma0Gpm254lhQsgrjOu72Zn9ApEbBzksi1JAAQUUWG4BA7vl7r+jV0ABBYYqEHMFcZuQV0k0JK6QUk+kbDXQMioz6eotYvMW3vqO/4HUHKdNNePYQt/Ml8b0UEABBRRQQIEvLGBg5x2igAIKKLCYArktr2tSdkPo0gUm+QbYPsmnnn0vsftXTNIb5zPputwTx1NSt0HNhNSfJoaN+aw7DwUUUEABBYYmYGA3tI5YjwIKKKBAEai7KWHU03fH6dMauTpDileIYW0O1LTV7qy7tQ1uvut3cd/rfg/d/BVLiD0Gdt5GCiiggAIKvAQBA7uXgORHFFBAAQUGKJBKYNcwzZAjTPpznH/iT3Llys/Qhlup5zPwPBRQQAEFFFgsAQO7xeqX1SqggAIK7AqkPGNUlr3M28yamofe/AnWbv2S3U3sUk0Ku7+MZXXMMhuv3w375nuRh7InnlPwvJcUUEABBRQwsPMeUEABBRRYTIEMHZcJrM9XV7l49m9x9uRHWAkds74n5vIap4cCCiiggAKLJWBgt1j9sloFFFBAgV2Bqm5KCkffXibUd9HceDuPvvmjML5pHtYF2vkSmiFPiCWlCy25vHmZKzIdMdZSKqCAAgoosPQCBnZLfwsIoIACCiyuQEtPnSHMXuBXHv8m6D7FqK6J3XFyWTLTQwEFFFBAgQUTMLBbsIZZrgIKKKDArkCuCKEmpZaYx3Txee57zXdx930foG16Gq6tgLIC81l2ZcHMTNcF6tqwzttIAQUUUECBImBg532ggAIKKLCQAm0PZdWUOreceeoPs3PpnzENp+dvZjbtGjmUNVc8FFBAAQUUWCwBA7vF6pfVKqCAAgrsCkz7llivMo5j8vQM4+oGpqMdHnjwoxy7453zFy13Q7oyvS6SUplVBzkHl8P0JlJAAQUUUOCqgIGdt4ICCiigwGIKlAe+DNuX/j7PP/l7WQ+vZla1zDhD09YQy/bmHgoooIACCiyWgIHdYvXLahVQQAEFdgVyeRbrYRJvhelZGgJ9lck3vY63Pfpx4Dhl14IwSkA/Xw7z2r51KSXifJ1MDwUUUEABBZZbwMBuufvv6BVQQIHFFSiB3ewZHn/qW5hML9HPpsTxBl06Q5MbymOghwIKKKCAAosmYGC3aB2zXgUUUECBuUCzRTudULNCRYB8kVCtcTlc5nWv/m941QO/G1IkJwjNdvkCOdWUhVFSNrDzLlJAAQUUUKAIGNh5HyiggAIKLKZAf5Ezz/55Ni/+OHW+EcKNtP0JVuLdpLRNCv1ijsuqFVBAAQWWWsDAbqnb7+AVUECBhRXo6GhSRaSFuEpfQdtfYpTvos5TXvOuP85N618KfVkNZUpZD7PvGqoKUthdKNNDAQUUUECBZRcwsFv2O8DxK6CAAgsqMLv4b3nqie9gvT7PjEQbZqyHW+m2L1E1N9Plyws6MstWQAEFFFhmAQO7Ze6+Y1dAAQUWVyDldep8mjr2bKcx05CoqjHr3Qqxe4Jzt38Nv+GxD0N3E8QOYlkWc0QIoSyQuTsrz0MBBRRQQIElFzCwW/IbwOEroIACQxWYAXW3TWRlt8S6Le9sEuebk2/y3L//WnLuyDmTczv/d4i7C2GGUJZa8YFvqL21LgUUUECBX1/AwM67QwEFFFDgKAqk/hL3ve6D3PXab2IWIPSZJmboM/Npdj6+HcW2OyYFFFBAgT0KGNjtEcyPK6CAAgocjkAHxHSJGNbLr0ghzTcmr1LPqdMfpz39l+eFXAvsdpO6z1oGM1eHU6hXUUABBRRQYB8FDOz2EdNTKaCAAgoMRiCmCd34Ft780PezccMj82Uw+26LplrdrdHAbjC9shAFFFBAgesnYGB3/ey9sgIKKKDAFxBIqWxrsE2Xe2JYpesiowr6Cz/Hf3z+A2x0JdIrx6+GdLnsl3DtMLDz/lJAAQUUWEABA7sFbJolK6CAAgq8qEB5pttsn+P2O76WL374h0m5IkXIqacJYwO7FxX0AwoooIACyyBgYLcMXXaMCiigwCIKpCmEMdvhHE2+iYqe0E557pnvZLr5T6nZmI+qLH+5+4vd4C7n3WUxMbBbxK5bswIKKLD0AgZ2S38LCKCAAgocSYFc9aQ20YwCr7v/g9z0qm+ku7qlQV2Su6uPdUdy8A5KAQUUUECBlyhgYPcSofyYAgoooMAhC+SOlOv5W5ddDxPg4umf4OyZD7GWbmCapvMNyueB3WcthWlgd8h98nIKKKCAAvsqYGC3r5yeTAEFFFBgIAJduMxKuJncdXTNDTz2lr9EffwuyuuWqUvUtYndQFplGQoooIAC11HAwO464ntpBRRQQIEvIJDKYpc7lKiuih1sP8PjJ95LdXmLJo5JcfszX/7MLDtn2HlLKaCAAgosuICB3YI30PIVUEABBT6vQNdvszY+zmwr0FVb3HrX1/H6L/5+iD2Jxgl23jcKKKCAAgqUBcRyzlkJBRRQQAEFBidQ/nYKkHqIecqpkx9k8/zfo+mPzTcor8Jn7Vf3+Yp3SczBtdSCFFBAAQVeXMDA7sWN/IQCCiigwOIJlB8/xtCQmBFTTZhk3nj/D7H+qseYcYzR4g3JihVQQAEFFNh3AQO7fSf1hAoooIAC+yKQITElMmbrwr/kmZMfYNJuUoVbmIazjPLKr+5XZ2C3L+SeRAEFFFDg+gsY2F3/HliBAgoooMD+C8Rc0YaezIxxdYU8W2d87A089NjH2BodZ3X/L+kZFVBAAQUUWDgBA7uFa5kFK6CAAkdDINHRt5kmNvOZdMQp5BpSNd9wvAuJkCPV7CxPPfc+Rpc+yYg1LucpO6NVVlsniB+NO8FRKKCAAgp8tkCmI4dVLl+GzcsdhBXIFSF3hJBJZe9WDwUUUEABBRZMoE8tITesrawwnW4z7WbEYxvcedtv5/77fz8pJuJ8f/IW+mb+TDg/wmVI67/63ws2bstVQAEFFFBgLwIGdnvR8rMKKKCAAvsokCjLogSqqw9i3dVz10BLnxuqDKdf+BE2z//PjNuTxLxKX20zZcKorJXpoYACCiigwFETCGUvn5V5YHf5SpmJMDGwO2o9djwKKKDAEgqk2FHlEbnrCKlmvL7KhZ2TVM3DvPPR76HeeARiS9dlQjUihPJe5xahX736gucSojlkBRRQQIGlEzCwW7qWO2AFFFBgGALzsC7szpIrP47cDe5KaFd+LxHTmLT9C3zqqfcxbmvqvE1mg1j1pHlYZ2A3jE5ahQIKKKDAvgoY2O0rpydTQAEFFBiGQIqZkDIx5fkMuno0Zic9z7Rf5Z67fiOv/5IPk/MWIazTh52rL6x01GXWXYrOsBtGG61CAQUUUOCABQzsDhjY0yuggAIKfH6BXN6crAPp6j/lCSzTE8vaJ7miyps8/+wPsHXmb7I2WmfWBXIYE/oxk3iF6XwdTQ8FFFBAAQWOmICB3RFrqMNRQAEFFCgCiYacNpmMJqRpTd/3jCYtbejoZ2u89s3fx+23/2dQRVLoyiuc5LJFQtgm5pXdWXYeCiiggAIKHHEBA7sj3mCHp4ACCgxV4FcDu/LwtjuzLidoQjOfZLdz4W/xzPMfZq1dIcSTzOIKfc5U/YRJKMtilqUzPRRQQAEFFDhiAlcDuytXwnwPu7IkZih/56WWGMv8cn9iecQ67nAUUECBpRDo0xoxXiDkKVVao65XybmnbafEpmFncjdf9va/ON+7NTWj+Sos5UmRPtJUZXUVn/+W4kZxkAoooMCSCxjYLfkN4PAVUECB6yaQmC9r0l39dyxz5vKYUP47Pcczn/oO+u4ZmlgznZ1lNDlO11+mKj+o7MtsOx/YrlvvvLACCiigwMEJGNgdnK1nVkABBRS4bgK5XyPUF8n9jJAnNM2Irq3ou8B4EriUL/Pga7+VO1/9HZTdEvrQzrdNiDlC2IGyp6uHAgoooIACR1zAwO6IN9jhKaCAAoMVmAd1U7o0ns8YCMwI/QjSRc6e/ytcfubP0YxuY4eT5P4Yo6o8tfXkqqXNU0ZpfbBDszAFFFBAAQVetoCB3cum84sKKKCAAsMVCH1Nqi8TGEOq6dI2dVyjiivM+lOsNBtcJvOet/5VWL2PHDM5lMCuLMaSITrDfLjdtTIFFFBAgf0SMLDbL0nPo4ACCiiwJ4HdJTEv0+eN+eJekR66Cqa/xC+c+Fbubqdcjs+yxZS10etJWxepWacNmW58hvH0+J6u54cVUEABBRRYCAEDu4Vok0UqoIACCuxRIM8IoWyFcIwcRnT50nzv8rpu6NPTNP2N7KQVbn/Vb+YNb/hj5Y8IcRv6ld0LVXu8nh9XQAEFFFBgAQUM7BawaZasgAIKHAWBlCF3O1T1hBxmkEeEdJnnn/kg03N/nyquHYVhOgYFFFBAAQX2JvB5ArvyU8uQO0LIpBD3dj4/rYACCiigwKIIdBVdlXnskY8wufkddGUX15ggtxDGizIK61RAAQUUUOBlCxjYvWw6v6iAAgoo8MoEyoNXpA8XqThOmWB3+fLP8sJzH2HcXiHnsk+BhwIKKKCAAksmYGC3ZA13uAoooIACRaCjY7WesLU1YvXme3n0rR8nVbshXcxXIPhCp3eKAgoooMDRFzCwO/o9doQKKKDAQAWmJMb07NCkCcwu8ORzv5vp5s+zVt1J7jcHWrdlKaCAAgoocIACBnYHiOupFVBAAQWGKtCHlrqPNHGFzXSK17z2D/Pq+383KZZ3O2c0jIZaunUpoIACCiiwbwIGdvtG6YkUUEABBfYm0LGTEnUcUZfZdad/khfO/BGatEKujhG7fm+n89MKKKCAAgocBQEDu6PQRceggAIKKLBHgWmuGIUdxlWmm47p10e8/ZG/BquvZhZhssfz+XEFFFBAAQUWUcDAbhG7Zs0KKKDAkRDo6HKkLq9Mzp7jySe/hXF7gcQp+rhG6N2j50i02UEooIACCuxNwMBub15+WgEFFFDgaAiE42SeI85WGdcrbMfT3Hb3N/PaN/y3bEVYPRqjdBQKKKCAAgp8QQEDO28QBRRQQIHrItCRqClhHZw59WGuXPi71LOKUF9kmsufueTJdWmMF1VAAQUUuL4CBnbX19+rK6CAAgpcF4EYVpm1F6mrVVbqmis7F8irN/PYo3+O8cabIFyXsryoAgoooIAChypgYHeo3F5MAQUUUOCawAwYZejP/x889fzvY8LNTKfPMR6PadspMRjYebcooIACCiyhgIHdEjbdISuggAIK9N0mTXM7XTWDaUdV/j6MifENX86jj/4AVGhbFgkAACAASURBVBsiKaCAAgoocOQFDOyOfIsdoAIKKDBMgS0Sq13k1Infx/aVf0Tf9VT1zcAF6r4hUQ2zcKtSQAEFFFDgIAUM7A5S13MroIACCgxUoA7bbPdj+iqQ+22ON8dp+4tM4808/MV/imO3v32glVuWAgoooIAC+ydgYLd/lp5JAQUUUODXCHTkHAglfOuBsAVVRduPaYDtsz/LqbM/SD99gaq5iS5dpJ7dzurkEjudgZ03lAIKKKDAEgoY2C1h0x2yAgoooMBnC+Sc5/8ZQiBWNTFGHv6Kf0hNDW1D2VkhVYkZLTVjajoof+ahgAIKKKDAggsY2C14Ay1fAQUUGKpASmn+YLV7tJAbKM9dsaNLNXV7hhPPfS/Tiz/Har1GG56i729gHI4Ruk366APXUHtrXQoooIACByhgYHeAuJ5aAQUUUGDIAiFEck7zEktoVwK78nshRm5//fdy7+3/OeVd0Jwyfb27qV154oy5h+ALn0PurbUpoIACCrw0AQO7l+bkpxRQQAEF9iiQaQllHl0J6UJHKm88zl+UnBEZceXUX+OZM3+AZuc465O72U7/mpweoGlWaKeXqQzs9ijuxxVQQAEFjoSAgd2RaKODUEABBRTYm0AJ5q4dJbT77Fl25ff70et491t/FFZupAstmYamZHuxha5xgt3euP20AgoooMBABQzsBtoYy1JAAQUWX6CFVGbJBVIsc+wyKU1ZCQ2kyzz9yfdCfooq7ZDT+jzIy7Ems0oK56nS6uITOAIFFFBAAQX2KmBgt1cxP6+AAgoocAQFrgV214bWz2a84aHv4ea7fhddtU1MK9TlhdBqCv14PvPOQwEFFFBAgUUXMLBb9A5avwIKKDBQgURHzDU5teSqYcaMqsy5y4FLp3+Gcye+i8n4jfQ8R5qtUccVcnWarl8ljbap2vFAR2ZZCiiggAIKHKCAgd0B4npqBRRQQIGhCnx2QFeWwvzso/zZSp4xXbmbh976MaqVu2gI0JfN7Dqo6/KeqIcCCiiggAILL2Bgt/AtdAAKKKDAMAW63FHnMsNuSo5hvkBmTUPceoLHP/3trKdzTPMWfQ6Mws2ULQhSPkVLIlUjqvLw5aGAAgoooMCyCRjYLVvHHa8CCiigwNU96z4b4tr+ddf2tBullk2ucPd938brHvhDEKdleh30NVTztTF1VEABBRRQYOEFDOwWvoUOQAEFFBimQAfU5f8i5LhDy4iKK1x89i9z8eQfZb15iEv5cVK4gXG1QZO2oA90ccosjhj1wxyXVSmggAIKKHCgAgZ2B8rryRVQQAEFhilQ9rD73L3rrv1eqTh3PXHc0vW38fZH/wL1Ta8lzWfVRSLzp89hDsyqFFBAAQUU2IOAgd0esPyoAgoooMBLF+hI5GlLU+3uJ9AF2N76t5x84ru4tT/D5bYnjSbM6hbyWSZtTZXuoouZabXJuOxD4KGAAgoooMCyCRjYLVvHHa8CCiigQNn5PFaQy77nu29ufu4MuxRXiekZqnwnt9/2O3n1m38v7XzfupZmvoGdM+y8kRRQQAEFFl/AwG7xe+gIFFBAgUEKzN9xLCuThCv0eW3+CPXc0+9ndv7nGI+O03VXBlm3RSmggAIKKHA9Bcpsgo4p2zsjLp5rIK6S2KapIqmrybH85eqhgAIKKKDAcgnMZ9t1GZjR1jfx8Fv+LJP1N9LU5e3QFppmuUAcrQIKKKDAkRQwsDuSbXVQCiigwDAEMi2ZQEw1/fbP8/iT72Wjv4dZepoYVoZRpFUooIACCigwIAEDuwE1w1IUUEABBQYj0IdEU95ZSS1ttcr67b+Jh978x2m79mpWZ2A3mGZZiAIKKKDAyxYwsHvZdH5RAQUUUOALCuSyDOaUxJhRt8Nzz/whrlz8GVbjq0j9KQgbAiqggAIKKKDA5whcC+x2pmMunK2dYecdooACCiigAOXZcptxnlDnxCxusZnWedc7foLJ2hdDNSXilgreKAoooIACiy9gYLf4PXQECiigwDAFephVLdDQn/8nPPP0t7Ia7qbnBZrY0PWjYdZtVQoooIACClxHgRLY9aFle6fh4rkROUxcEvM69sNLK6CAAgoMQ6BjxiitsVLNmOWLXE4Vx277TTzy8EdpQ3nq9FBAAQUUUGDxBQzsFr+HjkABBRQYpkAPqYKQtnjq8W+n3v4FSOukaosmbBnYDbNrVqWAAgoocJ0FrgV212bYXQvs6gi5H7mH3XXuj5dXQAEFFLg+Aj0VdV8zrmbkLsAIzuRLPPbwJ7jh5ncQwvWpy6sqoIACCiiwnwIGdvup6bkUUEABBT4jkFJHzDWXz/9tnn/+j7LKMVJfQWzIPEnIx9VSQAEFFFBAgc8jkGLPdDaZL4lZlpbu8xZNFQzsvFsUUEABBZZWoMordLksfQmxO04cnWFWtzRrX8pjj/15iOVPPBRQQAEFFFhsAQO7xe6f1SuggAKDFZjSMp61vPDp30U7e5JpPkld30nuMpFNApPB1m5hCiiggAIKXE+BXy+wI41Job+epXltBRRQQAEFrotAk8dM2aQLq9TdiCZeoGlGXGgDD73p+7jxnt92XeryogoooIACCuyngIHdfmp6LgUUUECBzwhsAePT/4Izz34HiYpL8Tma0Yg4vZUQW2JZL9NDAQUUUEABBX6NQK4SZUnMi+ca+jz6zAw7AztvFgUUUECBZRUoO7pusUUXbyJwhZW8Sjc9RTO+hzC+g0e/7KeXlcZxK6CAAgocIQEDuyPUTIeigAIKHKZAR0ddFiSZxfkO3wmYhfJ7NYFM1c14/KlvYrb1L1gPtxDyKUJ/J13fEMct9M4QOMx+eS0FFFBAgcUQqEKkyzOm/Srnz1TzJTFzmAI9IU/AGXaL0UirVEABBRQ4VIF73/S93HnXbyGxMl82c/6AWp45m8w2gRV8YfRQG+LFFFBAAQVeloCB3cti80sKKKCAAi0zmjSC8kPEfkyqd5+JyLuh3dYLf5sT5z5KTM+zkm4kcI4YNpiVDcKrTMwaKqCAAgoooMDnChjYeU8ooIACCiiwd4G09gjvesefhrBOW3K6qoc+Qd0wo2NEvfeT+g0FFFBAAQUOWcDA7pDBvZwCCihwVARa5i8rXn11MdKHLQKrxBLbdRd4+lPfwk73r1gJtxO7FTJlj4Ex026HFCqq3BwVCsehgAIKKKDAvgkY2O0bpSdSQAEFFFgige1c8cYHv5/b7/nNpAipvEg6f16tIZZXS+fz7jwUUEABBRQYtICB3aDbY3EKKKDAcAV2H3la6BrK6iLTfIWGMTHVnD/zU5w/9Qdp4hqjcBvdTpov4VWNAtO8QwyjsrKXhwIKKKCAAgp8joCBnbeEAgoooIACexeIVSCNXsc73v6TpKaaP26WRTBj+UVIEA3s9q7qNxRQQAEFDlvAwO6wxb2eAgoocEQEEh0x15CnEMfkksmVB6GtTR4/8X4ms39HFW+ajza1M3KoyTHT5Z66juTONTGPyK3gMBRQQAEF9lHAwG4fMT2VAgoooMDyCPSBbrzJGx/8KDfc8pX0TSBQEWeZWPcQXRJzeW4GR6qAAgosroCB3eL2zsoVUECB6yqQmRFy2cMu0acZVZjMN7G7eOrjnDvz5xn1ZbPvMTlemr/bmEMg5Rk5TaCeEnrfcLyuDfTiCiiggAKDFDCwG2RbLEoBBRRQYOAC/aynWe0YrT3Mw499jBQDs27MpOR0qYXolgwDb6HlKaCAAgqUSeE5Z6c4eCsooIACCrwsgUxLyA1TLjIOx+HKGZ567r0028/TpdH8nCHuQDhODpcgbxLzXaS0TQjhZV3TLymggAIKKHCUBQzsjnJ3HZsCCiigwIEJhDzfnmHKDm9/y48wuundlJ0Z6qrsYufLogfm7okVUEABBfZVwMBuXzk9mQIKKLBEArls5J2IMZHme9mtcO7C3+b8yQ9zrD/HdpUh14QQifk2+vwcOT7JmLfR91PcxG6J7hWHqoACCijwkgUM7F4ylR9UQAEFFFDgMwIpdtT9GPKY1eMP8cVv/Shd1TJjyiSvE31f1LtFAQUUUGABBAzsFqBJlqiAAgoMUaAnU6Xy1NPShUCdan75U2/jWNfQpimh7G3noYACCiiggAJ7EjCw2xOXH1ZAAQUUUGAuUOUxXaiJfUcMWzzyyMfgtofpqJnMN1x3lp23igIKKKDA8AUM7IbfIytUQAEFBitQ9rEjV4RccfniP+b557+TSbtCWW05hDTYui1MAQUUUECBoQoY2A21M9algAIKKDBkgfIM2uaW9WaNfhoZ3/I23vzWD9HSMOpaqN3Dbsj9szYFFFBAgV0BAzvvBAUUUECBlyeQEzthRmTEqIMnnvovyNu/QNVvUXMjxnUvj9VvKaCAAgost4CB3XL339EroIACCrw8gZgTXdiiiTW5u4kro0s8+thPcHz9IaCDUL+8E/stBRRQQAEFDlHAwO4Qsb2UAgoocKQEUmIaA+Wf9tw/4rkT38xKXCelmnEMzFJ1pIbrYBRQQAEFFDgMAQO7w1D2GgoooIACR02g7J2eww59u0kMt5JWWm6+4+t58DX/HdQuiXnU+u14FFBAgaMqYGB3VDvruBRQQIGDFuihqyB2M5568n2MLn+aWF+g7+5gVJ9l2rvkyEG3wPMroIACChw9AQO7o9dTR6SAAgoocPACqZtQV1t0aQqxoWeVOFnjXY98nDC5F3w8PfgmeAUFFFBAgVcsYGD3igk9gQIKKLCcAmXJy5hgdukf8/gT38ZNo1tp+0hOgSZMaV0UczlvDEetgAIKKPCKBAzsXhGfX1ZAAQUUWFaBtEETrtDlnlTXpK6i6zrue+17ufcN3wUhLquM41ZAAQUUWCABA7sFapalKqCAAkMS2CKxOptx9pkPcPnivyVMniC3ryWkKXVYoWdnSOVaiwIKKKCAAgshYGC3EG2ySAUUUECBgQmEWDHqAm3IzOqOSRzTb01pxzfwtvd8jFFz/8AqthwFFFBAAQV+rYCBnXeFAgoooMDLErhI5viV/8DTv/j1rK3ewdnu/6Zqekazt1JH6PL2yzqvX1JAAQUUUGCZBQzslrn7jl0BBRRQ4OUKJC5ST2+iWglc6s6zUq2zwjbn+xXueeN387pX/Zcv99R+TwEFFFBAgUMTMLA7NGovpIACCiyWQOohVh19X1GFAGkGVV0WwqQPmaoNPPHUtzGb/n+shW262XmaeC9dPEPuV6lcEnOxGm61CiiggAKDEKhCni/nNe1XOXc6khhDnBFCIPcNIXaDqNMiFFBAAQUUGJJAzvk/Kaf8vVmOcHUpzLd/5T+AaoNZhlh+r5tRx1F5vJ3/3mj34x4KKKCAAgpcVwEDu+vK78UVUECB4QqU550QOnKumT+75Bllp+4cW3IeES/+HL9y8vugO8E4tjC7TIyvoY/n6fOEuiR+HgoooIACCiiwJ4ES2PUkdroVA7s9yflhBRRQQAEFfq3AtcDuVa//fu561W+hKy+WhkiVMyEFqBIdkfJqqocCCiiggALXW8DA7np3wOsroIACgxYob/HX5B5y1ZJSQ1Xe8s8jLp74QU5d+is0CaoIIbUEXkUXLpJDoOrd1HvQrbU4BRRQQIFBCsQS14Uyw+4YZ0735Lw6n2FXjpDHENpB1m1RCiiggAIKDFmgX32Yd7/rz5DSOlQQy4S8BFQdHbWB3ZCbZ20KKKDAEgkY2C1Rsx2qAgoosGeBXH4o2NDmnlyeaHJkRGRn5xc59+nvYrv/P5nkB4Aewoycb6PNF6CZUXcre76cX1BAAQUUUGDZBa4FdrO0zpnTkNLK1cCuJ+QJBGewL/s94vgVUEABBfYucAV42yMfYuOGryqPtVxdMbO8ecrua6q+cLp3Vb+hgAIKKLDfAgZ2+y3q+RRQQIEjIlBeNoxlGcxQ0zOjZ0Kgp+kqTp3+CDsv/BViuESV72H+iBO2SXllPsOOugR260dEwmEooIACCihweAK/NrAbk0PZwy4b2B1eG7ySAgoooMAREbi2t10XLnPTHV/Lmx78CPNlYlJJ7aBMtOuDc+yOSLsdhgIKKLDwAgZ2C99CB6CAAgocjEAqm3HT7j7BxI4ZK9Rldf/LL/D0s98G288QYwV5jflDUNgu64nQhyuE2BP7ycEU5lkVUEABBRQ4wgKRGTkGrs2w6/sROewQQjCwO8J9d2gKKKCAAgcjcC2wq3PLzmjCY2/5CVaO3Q9pDDGRSnAXE9EZdgfTAM+qgAIKKLAnAQO7PXH5YQUUUGB5BObLgsyXxCyb5lTMKMthdlx89qfYPPNDpHh8vgxmSj2BZv6DxGvLdIWS9uVqebAcqQIKKKCAAvskYGC3T5CeRgEFFFBAgasCJbSbdCM2qyvcdt838uAb/iCUJadDS8oBogtierMooIACCgxDwMBuGH2wCgUUUGBwAvPALpWlLvv524ddVQK8jhP/8f2sbP0Ltps7mOVTpHyKurqLECbE3FPlMX1XAryrYd/gRmZBCiiggAIKDFfgWmDX5mOcPpVwht1we2VlCiiggAKLI7AxW+PyqOP8uOWr3/YPqEfHIe4+s6bcEMPijMVKFVBAAQWOroCB3dHtrSNTQAEFXpFAn6Eqy2GSmcUwXw5z54Wf4cwLfwbiZULfvKLz+2UFFFBAAQUU+LUCZQ+7HNaYxVOcff5u+hzmS0+HslxXTqQQZVNAAQUUUECBPQrkVNOUFWJouPO+b+RVr/9OprmhCt3879cYRns8ox9XQAEFFFBg/wUM7Pbf1DMqoIACR0QgQS4bcU+ZMWbUwsln30e/+Ul20jYjXPLyiDTaYSiggAIKDEjAwG5AzbAUBRRQQIEjI9B3mZXxiOlOz/imB3j0rT9KxzGoEvV8lL4Qc2Sa7UAUUECBBRYwsFvg5lm6AgoocLACUzKRjmYezc3O/zNOPfNd833ttnMwsDtYfM+ugAIKKLCkAgZ2S9p4h62AAgoocLACoSN0axB22KkDb/yiD3HrHV9FiomQIk5gP1h+z66AAgoo8NIEDOxempOfUkABBZZQYJuWCS2B1QzPP/0t5LP/DuIFpqMN6jYtoYlDVkABBRRQ4GAFDOwO1tezK6CAAgosp0CoWvrtNerVTXZ6OH7TV/PQl/xpqHraVNG4gMxy3hiOWgEFFBiYgIHdwBpiOQoooMBgBHKiC5ESyzVXnuWpJ34ra2nKNEVSc4zQbQ6mVAtRQAEFFFDgqAgY2B2VTjoOBRRQQIEhCYTUE6oJVNvMpi31+i285cGP0dz0ACkGF8QcUrOsRQEFFFhiAQO7JW6+Q1dAAQW+oECGLkCd4NzJD7P1wt+ljtt0YURPIOaZgAoooIACCiiwzwIGdvsM6ukUUEABBRSA+bKXNFPo1+n7c8Qmcust7+O1b/5eugi1kZ33iQIKKKDAAAQM7AbQBEtQQAEFBimQy1MNsHWSEyd+O/X2ZdpwnFSdI/YzApNBlm1RCiiggAIKLLKAgd0id8/aFVBAAQWGKhDLC6nMqMJx6jylTRcIk1fz9nf/NG1zE8384ddDAQUUUECB6ytgYHd9/b26AgooMFiBvoWqgc1zf5XzT/xF6uppZuObmaUrTNKMkDYGW7uFKaCAAgoosKgCBnaL2jnrVkABBRQYtEDfEuvjZHaoujVieJpZPeG1b/gxbrjny2gGXbzFKaCAAgosi4CB3bJ02nEqoIACnyNQFrTMuWccyu7aCcoSl3kCGVIFLVuMp6uc/JWvp+qeZqu6TBcqQrfOChfoWNFUAQUUUEABBfZZwMBun0E9nQIKKKCAAkWgD4yqSEg1bdqmmaxxrn2BteMP8Y7HfpJUVXSzmmZUVpMJkBvS1Ul3iSk1Yx0VUEABBRQ4cAEDuwMn9gIKKKDAMAU6IJJ+daX+XNbArObLYCZaUnnH8Nz/w8lnvoc6X2Kbc1DfRO57VtmiLeGehwIKKKCAAgrsq4CB3b5yejIFFFBAAQXmAjln6vICagqkvEU9Os6l7jz1yr287Y0/SH3zw7svspYn5PKv8qvyy9TNf1H+8VBAAQUUUOCgBQzsDlrY8yuggAIDFSj5XAjlSSTtTqkL4TNhXWZKldc58fR3ky7+U0YpsROuQHUHMZ+hyZE+1wMdmWUpoIACCiiwuAIGdovbOytXQAEFFBiuQB8SVWoof8+m/gp1cwPb/ZQ+jrjvjt/Oq7/4uyFsAyv0PdSxJ5TVaNIUwnh3f3cPBRRQQAEFDljAwO6AgT29AgooMFSB3GVC9TlPHQF6enKqqKef4pMn3svqbEbVd3SxIrNKjJeouppUZuN5KKCAAgoooMC+ChjY7SunJ1NAAQUUUGAuMAsdVZpQxR1yv03FTaSQmOVtVlfu45F3/2Wqap3U1cT5u6lXZ9vRQV/PF6PxUEABBRRQ4KAFDOwOWtjzK6CAAkMV6NPVNT52V8IsDyR9n6liNd/HbvOFH+fk+T/LJK2T0gtU1R203SWaZkKa1Vdn5w11cNalgAIKKKDAYgoY2C1m36xaAQUUUGDYAiWwq/MKdb1N7mbQHyPGip5NUui5980/xN23/dbyBis0u1tElO0gqvKSaxfBBWaG3WCrU0ABBY6IgIHdEWmkw1BAAQX2LFC2rCsxXVmSv4YcdgjdZL5kP1zh2V9+P7Pu08Rc8runqeJrmPXPM65vIbUlsGv3fEm/oIACCiiggAJfWMDAzjtEAQUUUECB/RfoU0sVVgn1JrEfk/oJsSrpXEvPefLxr+adj/05CA1t3qSKG/Spp4llk/d49Tl5/+vyjAoooIACCny2gIGd94MCCiiw1AItXVnHP5Yl+bcIaXU+0+785Z9l84kPkvtVQlMeYE4T812EfGn+FmJihVCSPg8FFFBAAQUU2FcBA7t95fRkCiiggAIKzAVCyoRQk8MmIW9AbiBsEcKIxGUuscFXPPajNMe/hJxn5Goyn2wXmVExUlEBBRRQQIFDETCwOxRmL6KAAgoMT6Aty19WW8Da7gNMCez6VUhn+dTJP8HG+f+NtjtOnET6vElqj1PHGYlNCOvzBx4PBRRQQAEFFNhfAQO7/fX0bAoooIACChSBJtfknJlxhirfMV9mpsysq/Mxyu9u19u84dXfyZ33vh+aEbMS1s23fL9CyGt87vbvqiqggAIKKHAQAgZ2B6HqORVQQIEFEMgJQiyz5DJ9bugDjEoGd/E5Tjz3HmhXFmAUlqiAAgoooMDREgg5z/eWneWOsy8cpyeQ0xiqi/MlvPLuTw89FFBAAQUUUGAfBdb6yOXRGu/8yr9DFxoiK+R2h6qeMOth5B52+6jtqRRQQAEFfj0BAzvvDQUUUGBJBVIPsdoN7BJlmctIneDy6U9w5uSPUOEPBJf01nDYCiiggALXUaBsJZtj/kxg15WXafJkHthVaULyr+fr2B0vrYACCihwVAXW+obzVeaND/333HDLVxJjIqY0n4mX5ktjeiiggAIKKHDwAgZ2B2/sFRRQQIFBCvR9T1WVhT6aeVhHSsR+xhNPfR1cfoHaHwgOsm8WpYACCihwtAUM7I52fx2dAgoooMAwBSZ9xSYdG3f9Bh568EOEUQfzZTSvrUzjFLthds6qFFBAgaMlYGB3tPrpaBRQQIE9ClwhlT3syouDGWaX/gmPP/MNbHAv2Vf492jpxxVQQAEFFHjlAlWIpNB/3hl2dV6ln7/n76GAAgoooIAC+ykwSoEdetq1Y3zZo3+TOL6FHHvI1dWtJAzs9tPbcymggAIKfH4BAzvvDAUUUGCJBbpc5tZF6LqyICbPP/vdXL74M6zVG/Sdi34s8a3h0BVQQAEFrpOAgd11gveyCiiggAJLLVClnhTH7DRnePA1H+b2e76BFGfEUGbZZUKoltrHwSuggAIKHI6Agd3hOHsVBRRQYIACia6NZUVManZgZ8rjj38NTdqizok+uybmAJtmSQoooIACR1zg2pKYLYmzLxzj2h52OV5wD7sj3nuHp4ACCihwHQX6lqZZpw2niOMv5W3v+jFSrogRcq4JPh5fx+Z4aQUUUGB5BAzslqfXjlQBBRT4TwVyT09FDh01mc3n/wanTv8gK6yQc3DBLe8XBRRQQAEFroPA5wZ2PZGcRhjYXYdmeEkFFFBAgaURKLPoxqGmT9tcqca8420/znj9EXLsCAZ2S3MfOFAFFFDgegsY2F3vDnh9BRRQ4HoJpEwXt+iBcVrjk5/6bUx2nmAC8/1xEi75cb1a43UVUEABBZZXIORM+Su4zLA7d+qG+Qy7a4Fd7Mfk6Cv+y3t3OHIFFFBAgYMSCNRUeZs0q+BY4sY7fy8P3P9f01c9Va7Av34Pit7zKqCAAgp8loCBnbeDAgoosLQCLds0jIF49uc58cz7CXGHxAphVkPdLq2MA1dAAQUUUOD6CZQfCm6Tw5hzZ2tmszLzvSPFTCj7znoooIACCiigwL4LlD3stmJikm8l9s/S3Hg/D7/jr7PDBqOUiGVtTA8FFFBAAQUOWMDA7oCBPb0CCigwWIGc6EKizjUXn/1RLpz5GFXVkmKgaldJocy981BAAQUUUECBwxUwsDtcb6+mgAIKKKAA833cpyESOUadzpBHN/CaN32Im297h6/LeIMooIACChyagIHdoVF7IQUUUGBgApn5G/xpeoUnnvod1FsnqOuKLmwT+xUoy354KKCAAgoooMAhCxjYHTK4l1NAAQUUUIAYZnSskvvIJG6znSMbt30DDz30QVKC6OOxd4kCCiigwCEIGNgdArKXUEABBQYp0DHfI+fy+Z/l6ZPfzLH+ZgLHSKknc4Uw383OQwEFFFBAAQUOV8DA7nC9vZoCCiiggALMA7u+X6XLLZMK+gCpuZt3vetv0McxVeUmdt4nCiiggAIHL2Bgd/DGXkEBBRQYpkCZYdfBc8/+Prau/O+MQkec3kbOq6TmJDGNhlm3VSmggAIKKHCkBQzsjnR7HZwCCiigwCAFAjuktE6KHTFnRlXFdtrhLQ//j6zc+payvKdglQAAIABJREFU8/sg67YoBRRQQIGjJWBgd7T66WgUUECBvQlceoYnTnwdIZf07hzV9GbqeBPT8bNUbb23c/lpBRRQQAEFFNgHAQO7fUD0FAoooIACCuxNIM+IeY08TsymLZMcSOk8t977e7j/TR8AVvZ2Pj+tgAIKKKDAyxAwsHsZaH5FAQUUOCoCl577BBdOf4QQAj2JOtVUcYOd6jR15wPJUemz41BAAQUUWCQBA7tF6pa1KqCAAgocDYGYEznXpCbRJRi3gTHbTNdfxZve9pdYG99xNAbqKBRQQAEFBi1gYDfo9licAgoocHACZae6E4//TlYvP8V2/EVCfoAmbs7Du83uIhNuObiLe2YFFFBAAQUU+HUEDOy8NRRQQAEFFDhsgRArctvSxp4wWmG8A8cjPJue5oFH/lfuuf1LDrskr6eAAgoosIQCBnZL2HSHrIACSySQIMeW3e2xA+RMoilb1zG69G/4lWe/B2bPsx5uI4VfInID210kNiNiqpYIyqEqoIACCigwFAEDu6F0wjoUUEABBZZHIETo+/KknIgxklNF6itWJsfZ2LiRBx7+G1BPaRkRyNS57Gk3f+AmxSmR8fJgOVIFFFBAgQMTMLA7MFpPrIACClxfgZx7Qq7IAUIoDx7lgaKfL/MRCFx57mM8e/4vMEod43QrhFOEasJO3xPqQCxf8VBAAQUUUECBQxYwsDtkcC+ngAIKKKDAXKBP7XzFmaqq50Fc1/ZU1QqjZoVH3/nT0NxEN3+vtZ2/4BpDCfYgVy2RRkUFFFBAAQVesYCB3Ssm9AQKKKDAMAUyO4Q8mReXyYSQd98A7DPEnud++X1szf4VK/EmmK2RwzaxaZjmKbnKNO3uvDwPBRRQQAEFFDhMAQO7w9T2WgoooIACCuw+NFekvBvYldl2IdTk1NN35Tm64g2P/DFuuflrSU15qp6Wd2Gp45i+h1An4vwFWQ8FFFBAAQVemYCB3Svz89sKKKDAYAUS28S88pn6+tBSlbf+epht/Uuef/JbyXnGKN5AahM5Jqgqpt0VqGvGfT3YsVmYAgoooIACR1fAwO7o9taRKaCAAgoMVSBQk3Oe/4/QXw3uqt1tJVLPsTu+gjc9+MOUR+oubBNSoGICMZVFNI3rhtpY61JAAQUWTMDAbsEaZrkKKKDASxVI82U6GshbEFeZhinjPKZsYHfq1B9jevanIW/MZ96V2XgxZrrQMmszoV4xsHup0H5OAQUUUECBfRUwsNtXTk+mgAIKKKDASxHI1TykK0dKaTe0m8+0C+Tc0Y1u5Evf/r/AaIU2bNNQM59uFzv6XFO5QM1LUfYzCiiggAIvImBg5y2igAIKHFGBLifq8p5fvwn1BmV77IaGONvi6Sd+G3F6hpzG5HCeEOLVwG6b3K8Ry4NJ7xr8R/TWcFgKKKCAAoMWMLAbdHssTgEFFFDgSAqUkK7sXVfmzZVZdtdCu1yWqCExY8Y7H/sE4xveQRc66pLm9RGqlrZvaOZ723kooIACCijwygQM7F6Zn99WQAEFBiuQKKtzlPX2W4gjdoBR2Uj7/D/n+Wd/D6GfkEJPjpeI6VZC7iBsErltHuLl8raghwIKKKCAAgocsoCB3SGDezkFFFBAAQVIeVaeoKniCHLcDe1ySwns5rPsmHHnPb+T+7/oD5NKWAeEMhEvtvS5cYad95ACCiigwL4IGNjtC6MnUUABBYYn0AF130JoSHTMYk3DjLPP/Cjt2Z9klntis00IidDeR+qmxHqHcbyZaf84hI3hDcqKFFBAAQUUOPICBnZHvsUOUAEFFFBgeAJxRiqT6XJNDM3VpTCv7mc3X4EmMR3dy5e953+aB3bl3dh6ntu1pLKSzfBGZEUKKKCAAgsoYGC3gE2zZAUUUOAlCSToItRlhl1umAUY5cs88YsPM+6O0Zff91BAAQUUUECBQQmE0JC5Qg5jzp2tadtVUmpJMRP8ceCgemUxCiiggALLI1B3HdujwEMPfZiNG34DuS6r2URyn6mqkvTVy4PhSBVQQAEFDkzAwO7AaD2xAgoocJ0FMnThamDXNnQNTC/9a848+03U093lMD0UUEABBRRQYFgCBnbD6ofVKKCAAgooUASaHNkJidvu+R088OAfIIeWnBvKYpmBsjamm9h5pyiggAIKvHIBA7tXbugZFFBAgcEKtGlKE8ZQluNv4Oln/yTxyt+DnfLmvm8ADrZxFqaAAgoosLQCBnZL23oHroACCigwYIGqrF1T9oAf3ce7v+wT82UwAyNCAFIH0efrAbfP0hRQQIGFETCwW5hWWagCCiiwd4GWKzR5DVKa/+8/fPrLOVYm1k1fgLiy9xP6DQUUUEABBRQ4UAEDuwPl9eQKKKCAAgq8LIGcakLVstVHvuo9n4DJg3SpIlZlYcw0Xx7TQwEFFFBAgVcqYGD3SgX9vgIKKDBQgd1HhrJPXUN5fkib/4ZfPPFVbPAgVXdxvjeOhwIKKKCAAgoMS8DAblj9sBoFFFBAAQWKQJ9GxOoSJbh7zWu/nTvv/3ZmJGoiMXTuYedtooACCiiwLwIGdvvC6EkUUECB4Ql0Vx8eWqY0acyl53+I0+c+TmSDUQnwcI394XXNihRQQAEFll3AwG7Z7wDHr4ACCigwRIE+jqn6CzRhQr3yRh5698fpQjN/TbZ2ScwhtsyaFFBAgYUUMLBbyLZZtAIKKPDiAmXbuhHQ5Y7Ynea5x7+V0D3DNLVMqOlzWWzfQwEFFFBAAQWGJGBgN6RuWIsCCiiggAK7Am0dGc1aRqliu1rnsXd/nLj2uvmf1bmH4Aux3isKKKCAAq9cwMDulRt6BgUUUGCQAvPALm+T8go705/juU9+G8eaKVfSMSbh8ny9fQ8FFFBAAQUUGJaAgd2w+mE1CiiggAIKFIGtOOV4f4w4mzIdTXj9Qz/A+q1fTog7NHkCvg/rjaKAAgoosA8CBnb7gOgpFFBAgUEKZNgJHZNcc/bE99Fe/Ou03Qq5XoW0Q6AeZNkWpYACCiigwFILhH4+/LLX7OZmx+UrI0KelO1oIXblD5aax8EroIACCihwPQRS7sh5lSbtMKmhufFdfNFjP8KUzJgdYOV6lOU1FVBAAQWOmICB3RFrqMNRQAEFPiOQoQuJ2E159slvZ7T9r2n7hj4GIj1kZ9h5tyiggAIKKDA4AQO7wbXEghRQQAEFFMg5QzWi6cqG8C396qt4y7t+EpoV6vIyjUtiepMooIACCuyDgIHdPiB6CgUUUGCQApkSyzG78vOceOrb2UizeUi3ky9TVYHQlw2yPRRQQAEFFFBgUAIGdoNqh8UooIACCihwTSBXPU27An3LZtPx0KM/zg03P0JMNUSdFFBAAQUUeOUCBnav3NAzKKCAAsMV6OH0qR/h/OkfZS1tUFVjtvpzVOV5op8Mt24rU0ABBRRQYFkFDOyWtfOOWwEFFFBgwAJ9SNDPqNIx6qZnJ25x613v4w1v+F7IZdnqARdvaQoooIACCyNgYLcwrbJQBRRQYG8CibIcZuTTT349YfrLxDYyrjaYpUv0dUvducb+3kT9tAIKKKCAAocgYGB3CMheQgEFFFBAgb0JdHQ0KZDTCjRb5GYEo1t551v/DvM3Yt1idm+gfloBBRRQ4PMKGNh5YyiggAJHVCDREbdO8Cuf/homYY2+nTKK63RcZho7xv34iI7cYSmggAIKKLDAAgZ2C9w8S1dAAQUUOKoCJbCbhDGpj2xzjlGzQZsv8563/0P69buoTOyOausdlwIKKHCoAgZ2h8rtxRRQQIHDE+iA7VM/xYWTPzy/aE7N/CEixU2m1THGXfmEhwIKKKCAAgoMSsDAblDtsBgFFFBAAQWKQNkffpIjiYYrbNJULXHW8IY3/SDHX/01VLhHvHeKAgoooMArFzCwe+WGnkEBBRQYpECJ404++fsZX/p/2e6fJsY7IO2Q6jPM4p2Mu+kg67YoBRRQQAEFllrAwG6p2+/gFVBAAQWGKZBjAzubVM0a/agm8yz11j3ccPfX8JqHvpfGwG6YjbMqBRRQYMEEDOwWrGGWq4ACCnxGIEMbenoSNRV1f3WX66qjLe/3bT/PJ0/8FuL0WTbCg/TT09Rxg1Rtklgh51ZMBRRQQAEFFBiagIHd0DpiPQoooIACCtDHK8Q0omlvheYUXZ7R1RNm+Ta+6j1/h74JBCpiaujSjLrO9N14vr1d6iFWIiqggAIKKPDiAgZ2L27kJxRQQIFhCmRIAUo8F68FdiFBLLvX1dRn/zm//MIHqLoLrMZ7oL0CcY0+nCGHNULKwxyXVSmggAIKKLDMAgZ2y9x9x66AAgooMFCBPu4QU0XT3gzNGboMuR6xk1b5irf8GPnGNxJyPw/tEjNiiPRdTVUnyBG3uBtoYy1LAQUUGJiAgd3AGmI5CiigwEsWKIvoR+hCSyhz7Ep6FzoIkZQjl576IU5d+ilGZJo4gb6HcJxZeIYQbqTqDexesrUfVEABBRRQ4LAEDOwOS9rrKKCAAgoo8JIF+pAIqaPON1DFTdq+Joxrtvttvug1v5/b738/fcpUVQDKajbNfGZdqFpCbgzsXrK0H1RAAQWWW8DAbrn77+gVUGCRBfo0D+dynJHyiPkKG6E8GFTkHDj5ya9jZ/aL1KwSwzY5TAh5g50S2FXHadryIOGhgAIKKKCAAoMSMLAbVDssRgEFFFBAgWsCKc+o8xqEKX03Iq7UTNMZbt74Ct702I9BAuqym3wm0ZT3a0l5SmRsYOdtpIACCijwkgQM7F4Skx9SQAEFBihwNbArIV3OzXyVjUg3X25juvM4pz71teVpgcAxEmcJNGQ2aMNZmmqD0DrDboBdtSQFFFBAgWUXMLBb9jvA8SuggAIKDFAglCUu0w41o3l1qR9RjyM76QWacBdv//KfhbAKVUdPR2Ay/1zAGXYDbKclKaCAAoMVMLAbbGssTAEFFPjCAiml+br415bb6ENPVRbG73rOnvtpLp/8I9TxRsjr9On81YeFY+TYQtwhdGOJFVBAAQUUUGBoAgZ2Q+uI9SiggAIKKAAhk3OmKm/Kljl0qSZW5Wn8wjy8+5K3f4xjx99ODj0p9GRG8xl2sUy7cw877yAFFFBAgZcoYGD3EqH8mAIKKDA0gbbsTVcCury7Pv5O2GLCKsy2efLZD1Bt/l/EOCKnhpzLp3fms+3Km4EpnCakjaENyXoUUEABBRRQwMDOe0ABBRRQQIHhCYSOXIK3HIixIuayTXxHjCXLyxy//5t4/f0foKR4KbT0NPNtK8rn5mtlzl+29VBAAQUUUOALCxjYeYcooIACCyowmy94ma6+sVezHS6yko/DzhaffPJLWZsFCNuQd5fsyFyZB3YNEzpOkDm+oCO3bAUUUEABBY6wgIHdEW6uQ1NAAQUUWFiBOIOyFUVfzWfWxdDRzTpG1er8pdidm76Edz38EQhjunj19doE9XzreAO7he27hSuggAKHLGBgd8jgXk4BBRTYP4EpO4ypS3A3n2SXaJnSXfjnnHvyg/NlODwUUEABBRRQYMEEDOwWrGGWq4ACCiigAPRpxLu/+m8xrY4zZoXUdqSmPK0n6j4yn27noYACCiigwIsIGNh5iyiggAILK9Ayy9V8H7u6ZHPVFBhz6vmP0r7wUwZ2C9tXC1dAAQUUWGoBA7ulbr+DV0ABBRRYUIE84Yve+iHWb3zn7t7yqSPFsiZOR53qspmdhwIKKKCAAi8qYGD3okR+QAEFFBioQIaurKNPTZPLkpeb833p/uPj72V155fJOQ20cMtSQAEFFFBAgV9XwMDOm0MBBRRQQIGFEwiMueneb+CBB/7Abu2hK3Pr6NmmySuUDM9DAQUUUECBFxMwsHsxIf9cAQUUGKpAhhQ62lTRxECkhSvn+fef/o3cGLZJ/XiolVuXAgoooIACCvz/7N0LtCXXXd/5795V55x7bz/19FOSLQvZeviht2zJNvgFeQIhrBlnknGYQDKBmMzKi0ASQkhghgSGhJAESEISwiQrhGQgk5hACCTAZA1r1pBgMH7Ikqy2ni11t7r7Ps45VbX3rKrbLcvGdt++uvfcc+p8ywhL7ara//3511o69/5O7f2FBAzsfDYUUEABBRRYPIFcwLHXcv/dP969TZdDRWBAkzYp4trizceKFVBAAQUORMDA7kDYHVQBBRTYA4H2BboI41RTxkiZIhvP/hRPnvzzrIQNaI7vwSDeQgEFFFBAAQVmKmBgN1NuB1NAAQUUUGAvBEKKTFYC73j7f4SwQpMnFIwgTElh6IqYe4HsPRRQQIElEDCwW4ImO0UFFOipQMoQAmMmxFAwbEqePfG/MF3/Zep4mlgf7unEnZYCCiiggAI9FjCw63FznZoCCiigQG8F6oJ65Tz33PGPGR2/kypNGLSBHZk6BsreTtyJKaCAAgrspYCB3V5qei8FFFBglgK5++xPFbfIjBhOx3z6kS9nOJkwjuvEVMyyGsdSQAEFFFBAgb0QMLDbC0XvoYACCiigwEwFQjMilxu88sY/wqtv/GNkGoo06H5mnxYJ37GbaTscTAEFFFhYAQO7hW2dhSugwNILXAjsmrhJxRrlxuM8fuJtrI6vYisGinZPOw8FFFBAAQUUWCwBA7vF6pfVKqCAAgooABR5FcKE4dX38MY7vq8ziU0JDYyHiRUXxfQ5UUABBRTYgYCB3Q6QPEUBBRSYR4F2RcwYKsgDCBWnn/tRNp74QUZhg81wDUXanMeyrUkBBRRQQAEFvphA2CRwjDpPmdYFZ54bAgNSbJfAHpFzu4mthwIKKKCAAgrMk0CgIjcFeXiEt779Q6QyUId2KcwB8cL+8/NUr7UooIACCsyngIHdfPbFqhRQQIFLCmwHdhNIJYSCxz79p4hnfoFB2GCLo5R5esl7eIICCiiggAIKzJmAgd2cNcRyFFBAAQUUuLRAzImUCpphyX13/mPK46+jpiZSEtvVccKl7+EZCiiggAIKGNj5DCiggAKLKtB96K+gbicQ+MhD7+NYdYpBqNhKAwr8Bv6itta6FVBAAQWWWOCLBHaBwRLDOHUFFFBAAQXmV6Ag0jSZNEjceOO38vLXfBVVaCgoDOzmt21WpoACCsydgIHd3LXEghRQQIGdCbQrYoVYQxNJmw/zW498BccCFCEyTWsGdjtj9CwFFFBAAQXmS8DAbr76YTUKKKCAAgrsQKCgpGka0qDi2JW/l9ve/O00MRMIxO5btuUO7uIpCiiggALLLmBgt+xPgPNXQIGFFUipJsaS9kW6s8/8E04/970U4STkVXK+iuiSmAvbWwtXQAEFFFhiAQO7JW6+U1dAAQUUWFSBmAtyzjCYkIe3cv8DP0oK22/Gdz+bh3ZPWg8FFFBAAQW+uICBnU+IAgoosKgCaUqKw255jccf/gaKya/TpMeo8xpFvhJwD7tFba11K6CAAgosscCLAruqKTn9bPvLvgEpTnBJzCV+Lpy6AgoooMBcC4TUEMKQUGywFV/OA/f9MMXaDds15wouhHdzPQmLU0ABBRQ4cAEDuwNvgQUooIACuxWoqBgwaDZ5+GPv5Uhap2az+7Mir5DbHwo8FFBAAQUUUGCxBAzsFqtfVquAAgoooACQ8pSSVYhbjDnOG9/0HRy/5gECBYR2f/mokwIKKKCAApcUMLC7JJEnKKCAAvMqUDPJmWH1PA997AGONOeheCXj0FCmZl6Lti4FFFBAAQUU+GICnyewa7+x34Sxb9j55CiggAIKKDCnAoktRvkQddhkzBXcePM3cd11XwWhNLCb055ZlgIKKDCPAgZ289gVa1JAAQV2IpCn1GHI1tN/n/EzP8xWsc5GmnA4H6YsptSNa+TvhNFzFFBAAQUUmCuBC4FdQ8W0LjjzXPvv84GB3Vw1yWIUUEABBRT4bIEpmbVUElKmHtbUR1/JA3f+FDlAiDVQSqaAAgoooMAlBQzsLknkCQoooMCcCuSq28T62RPfAaf+NVU5ZSPUrDWHKeIGTVqZ08ItSwEFFFBAAQW+oICBnQ+HAgoooIACCyfQrnEzyAVFk5mWE5rDL+PBu/8vKNolMRsIxcLNyYIVUEABBWYvYGA3e3NHVEABBfZGIGVIiU898n4GG79GLleYxJphdZQYT5Py6t6M410UUEABBRRQYHYCBnazs3YkBRRQQAEF9kgghUDRtDvWBaZxnWp4Dfe95UdYOXojKdfE6Bt2e0TtbRRQQIFeCxjY9bq9Tk4BBXotkIGtJ3noxJezOtmAcIQUJ+T6KoriFDkNej19J6eAAgoooEAvBQzsetlWJ6WAAgoo0G+BFDNFXVBQMgnP0xRXccvrv4VrXvUe6lxSxn7P39kpoIACCuyNgIHd3jh6FwUUUGD2Agmqs7/Iiae/hkF9lKI5ThM2SPkaBuXzpMYlN2bfFEdUQAEFFFDgJQoY2L1EQC9XQAEFFFDgAARCJjcFZRhQ5zPkeIyXv/r3ceMbvpEURpjXHUBPHFIBBRRYQAEDuwVsmiUroIACnUCG80/9dc48/3dITckwHaNJ50jxSmK5DrWBnU+KAgoooIACCydgYLdwLbNgBRRQQAEFMhWkETEOSOkMMV7ByrHX8+Z7v5+aQ7ggps+IAgoooMBOBAzsdqLkOQoooMA8CmR44pNfDeMTjNM6a+Ewqd6gGayS2SSm4TxWbU0KKKCAAgoo8MUEDOx8PhRQQAEFFFg4gUBFzitAJOezjOJxxkXB2x78V0yHV+JP5wvXUgtWQAEFDkTAwO5A2B1UAQUU2AOBDJ/8rddxqHo153iaK4pD5GbCtBzQpA2K7ocFDwUUUEABBRRYKAEDu4Vql8UqoIACCijQCeQpKa6RE8R8jpXiCs7UJ/nSd/wi9drLDex8TBRQQAEFdiRgYLcjJk9SQAEFZi+QqKEpie1i9+HF4ycqKgZn/isPPfGNlM1p1srjVJPzxOJqpsXTNM0KQ38kmH3THFEBBRRQQIGXKmBg91IFvV4BBRRQQIGZC9QJVkOkbjapi8OEcIqQruVNd34Xw2vuZeDP5zPviQMqoIACiyhgYLeIXbNmBRRYEoEa2pXu88XALl2Yd7vERqY5+S95+ORfYZQbVuIaTXWGEK9lGp8js0Z58fQl0XKaCiiggAIK9ELAwK4XbXQSCiiggALLJVDnzGqA1EBdjmg4TayPcePNH+SaG7+WAveYX64nwtkqoIACuxMwsNudm1cpoIACMxC4ENi1I3WhXZvANZAG3dhnTvxFnj33zxnmY4xCoMnPUoRXMQ1nCZSE1F7koYACCiiggAILJWBgt1DtslgFFFBAAQVagQYY5YrMUeqipm7OM0hDDl/9Xm6/+7tEUkABBRRQYEcCBnY7YvIkBRRQYPYCOTeEEOhelMuRGGoyU0Ja6wK8Ew/9LqrqwwzydUTGBE5DuJam2SSUJTTtjwweCiiggAIKKLBQAgZ2C9Uui1VAAQUUUKD7kZ1EkSYEXkY13KSejLsv1taj63ngnf8CQimUAgoooIAClxQwsLskkScooIACBySQaoglDRUhDyDUxO4NuxGpOsmnHnoQmFCmVxHyJhRnCekoTaoIxYjQXu+hgAIKKKCAAoslYGC3WP2yWgUUUEABBV4U2JGvZTo8Q5rC4TLyfFPwrnf/Oyiv1EkBBRRQQIFLChjYXZLIExRQQIEDEmgSFG1ENyUzJNBQtK/WNSXnNv4Tpx77Q8SwQkhXEvKEEDfIOZLTgNB9e8837A6ocw6rgAIKKKDA7gUM7HZv55UKKKCAAgocoEBMW+R8nOngLNRDDpcl56spd9//91g7fs8BVubQCiiggAKLImBgtyidsk4FFFg+gQtb0DVhTGaFnBoGoYCcePzZHyQ/80OdSZNjt3RmESpyroCSnA4RQvv3HgoooIACCiiwUAIGdgvVLotVQAEFFFCgFcgpMowV0zRgPDjDoDnE4bzGOjU33vzHeeVr/pBQCiiggAIKXFLAwO6SRJ6ggAIKHJDAhcAuhQmJEampGV54c+6hx/8ca2d/mZS2SHmLUKxBaCBvUIQ1UrMKTA+ocIdVQAEFFFBAgV0LGNjtms4LFVBAAQUUOCiBnEpGRc0kJ8bF+S6wO5QOMQmBY698H7fc/m0HVZrjKqCAAgoskICB3QI1y1IVUGC5BKr2jToCicg0wogpoRlCPMdjH3sfcbqxXCDOVgEFFFBAgSUQCDGTUyCFovtSzqmnr6QOE3IoL+xp65LXS/AYOEUFFFBAgQUTSLkmhEiM7RYVgVRnUmoYjQ6xtnaYW+79aaqUyUWgoKJIEXIBEeqQKNu/8VBAAQUUWHoBA7ulfwQEUECBeRWoc03Z7kkXIpMAwzwh5hHUJ3j0oa+hrMfzWrp1KaCAAgoooMAuBQzsdgnnZQoooIACChykQNgO6GL7BZvQ7i0faJqaohgyGAy560v/PSkMSEDoArt23/nQ/V8dakraf/ZQQAEFFFh2AQO7ZX8CnL8CCsytQGrfrcux+wDfLm4Z85QyD5me+2VOnPhmRrme29otTAEFFFBAAQV2J2Bgtzs3r1JAAQUUUOAgBUL7plxd0b4/F2MkUJJS6kK89o27+770pylGL6PuMrpm+w279of9CBVTBgwPsnzHVkABBRSYEwEDuzlphGUooIACv10gQWo/wLffv2s/x1cUecDZZ/4Rp07+TQa5/W6ehwIKKKCAAgr0ScDArk/ddC4KKKCAAssi0L5V14ZzOWeKooQQup/n239ujzfc9b9z/Mr7uh/x88XArj2nfcOOCSWjZaFyngoooIACX0TAwM7HQwEFFJhbgfbbeO0a+NDk9vN++8Zdw9OP/SXG6x+iaP/QQwEFFFBAAQV6JfDiwC4zfmEPu0ThHna96rSTUUABBRToq0Ab3rVHzqlbHjPEyCtv/CZeff37adqMrv2r/RmfGkJJYkI0sOvr4+C8FFBAgcsSMLC7LC5PVkABBWYpUFNRMriQy3UbUTcbnHj4A4TpI9BflZRMAAAgAElEQVQ0syzGsRRQQAEFFFBgBgJfKLDLoYR2v5vgv/9n0AaHUEABBRRQYFcC3f51uf3y7faKON3ymLHgipd/BTff8hegfROvDexS+7c15JImTClcEnNX3l6kgAIK9E3AwK5vHXU+CijQI4GaKSXD7V2pqUJmMHmORx9+D0WqCc32t/Y8FFBAAQUUUKA/AhcDuxxLUt564Q07A7v+9NiZKKCAAgr0T6Bd+rLdq+7i0f5ztxxm2H7Lbnj0du6654chDLp97GLThnkVOQ/IsSZS9g/FGSmggAIKXLaAgd1lk3mBAgooMCOBXDENA4btF+kDTEOi2HqKRz75ZobhWmIqZlSIwyiggAIKKKDArAS+WGCXm4IQ3cN2Vr1wHAUUUEABBXYqcHGvuouhXbcsZkhdaNfubcfKK3jbA/+CHNe6ZTG7wK7YfsMutdtf4Bdyd2rteQoooECfBQzs+txd56aAAgstkNgiptXtTajbD/R5SvXch3j65Acpq1eQwtZCz8/iFVBAAQUUUODzCLRLXuaCF79hVzGmfcMu5IFLYvrQKKCAAgoosIACdQw8+NafhJVXUUe6eO5iRNdQUTBYwFlZsgIKKKDAXgsY2O21qPdTQAEF9kigYUqRhu1W1bQf7suUOf/UD3Hq9PdSpOPAdI9G8jYKKKCAAgooMDcCBnZz0woLUUABBRRQYK8EpmQevOcfE4/cQl1AyFBcWEHTwG6vlL2PAgoosPgCBnaL30NnoIACPRXo1sDPgXbhqxRrylTy1Ke+mem5nyWGNsjzUEABBRRQQIHeCRjY9a6lTkgBBRRQQIFxnnLHG7+XY9e8i1S2S2VGuk0uAiRcEtMnRAEFFFBgW8DAzidBAQUUmFeBvF1Yym1gV1E2kUc//hWU42fIwymhccmMeW2ddSmggAIKKLBrAQO7XdN5oQIKKKCAAvMqUOWKm276Zl5x/Qe6wC7k2GZ1FwK7zyyPOa/1W5cCCiigwGwEDOxm4+woCiigwOULtK/WxURDIDOlHD/PI594J6N0iOngLGW9evn39AoFFFBAAQUUmG8BA7v57o/VKaCAAgoosAuBTMXVL/9KvuSWb4ey+2G/3f2iO1K7Z/0u7uklCiiggAL9EzCw619PnZECCvRF4MKH9zq0y2M0pHO/xuMPv5+VeJz1Yp1RM+rLTJ2HAgoooIACClwUMLDzWVBAAQUUUKB3AjFMKY68hbvu/lEo2sCu3a5+O7Rrwmf2s+vdxJ2QAgoooMBlCRjYXRaXJyuggAIzFGiXwsyJFNvADjae+Zecf/K7KMuCM2HCmktizrAZDqWAAgoooMCMBAzsZgTtMAoooIACCsxOIDBmOriWtz/4c+SiIYQMuTSwm10LHEkBBRRYCAEDu4Vok0UqoMByCtTUdezWty8pOfXE36Q5+c8oy02ezRMO55XlZHHWCiiggAIK9FnAwK7P3XVuCiiggAJLKhDzOuc4xHu+7FehqKEN7BgY2C3p8+C0FVBAgS8kYGDns6GAAgrMqUBuv3AXJoQ06j7LP/Lo72M0fYxUNeT4PCEdmdPKLUsBBRRQQAEFdi1gYLdrOi9UQAEFFFBgXgUaCghj7r7t7zJ6xX1UTBmkAcQpKY+IYV4rty4FFFBAgVkKGNjNUtuxFFBAgcsUSFSEPCA0NZ/85O9kWD1LSO238TYhr13m3TxdAQUUUEABBeZewMBu7ltkgQoooIACClyuQBvYhbzFm2796xx+1XuowpRBHkKoSHlgYHe5oJ6vgAIK9FTAwK6njXVaCijQD4GGhpjbL+Kd4mOPfCUrVU1ZbJHzloFdP1rsLBRQQAEFFPhsAQM7nwgFFFBAAQV6J3AxsPuSm76Fa17731GFikEeADUplN2+9R4KKKCAAgoY2PkMKKCAAnMqkEjkHClCTTr/ET5x4n9gbbLGYLDOJFcU7mE3p52zLAUUUEABBV6CgIHdS8DzUgUUUEABBeZUoAvnzvGKV32AG279U9ShpovpMqQQDezmtG2WpYACCsxawMBu1uKOp4ACCuxQ4IXAjprx8z/DE0/+WVYmx4mDDSZ5bGC3Q0dPU0ABBRRQYKEEDOwWql0Wq4ACCiigwI4ELgR2R658N7fd+X3UMVO2F+ZIChjY7QjRkxRQQIH+CxjY9b/HzlABBRZUoF0OM1AQc+LMyR/gzOm/y8r0im6j6imbBnYL2lfLVkABBRRQ4IsKGNj5gCiggAIKKNA7gSKPyPl5OPx67n3rv6COgZLUBXZVyAwIvZuzE1JAAQUUuHwBA7vLN/MKBRRQYCYCDbndlhoa+PQT30yz/h9YqVZpcqIutohpOJM6HEQBBRRQQAEFZihgYDdDbIdSQAEFFFBgNgJFXiXzLJPyKt7+zl+kLuKLAruGAcVsCnEUBRRQQIG5FjCwm+v2WJwCCiyzwAuB3QQefvz9DLY+zLApqVNBMzhPbFaWmce5K6CAAgoo0E8BA7t+9tVZKaCAAgostcAwr1FzknUGvOvd/y91UW4HdikyjTXD7QUyPRRQQAEFllzAwG7JHwCnr4AC8yxQdR/mD+eKh3/zRkb1lRRFu4xGzfnyWdbq4/NcvLUpoIACCiigwC4EQszkFGja3WzChNPPXMs0r9MulhXDgEy9i7t6iQIKKKCAAgocpECRpqR8hHo04Y43/j3WrrqDaagoCcSmxBfsDrI7jq2AAgrMj4CB3fz0wkoUUECBzxbINZuhZK05zcO/dRej+igxtstgNmyWp7p/9lBAAQUUUECBfgl8vsCuYoOUSwO7frXa2SiggAIKLJFAoILmMNPBJrff+n1c8fJ3UIeK2AZ2qaT9no6HAgoooIACBnY+AwoooMC8CnSBXWRl6xOceOh3UKZDEIfEDOPiLINmbV4rty4FFFBAAQUU2KXAxcAuhYLMmDMnr2aat2hyoIhDck67vLOXKaCAAgoooMBBCcScyGlIVYz5kpv/Ai979VdTFxcCu1zSbl/voYACCiiggIGdz4ACCigwrwI5MQmZ+vlf5PSJb4I8JMeSMgWquEFM7dt2HgoooIACCijQJ4EQK3Ia0AZ2hCmnn7nSwK5PDXYuCiiggAJLKdAFdrmkCg3X3fB13PC6/5m6bAO7gpjbZbCXksVJK6CAAgp8joCBnY+EAgooMK8CGapQcf6ZH2Pr6b/e/eKuDgWjHGkYdwGehwIKKKCAAgr0TCBMaTeySQwhbHHm5LVM0qZv2PWszU5HAQUUUGC5BHLOFASqANe+4n18yS3fSSqq7t/5IUWCS2Iu1wPhbBVQQIEvIGBg56OhgAIKzKtAhhQqTj72nYQz/5ppzExiZi21y2FVJHelntfOWZcCCiiggAK7F3ghsNt+w64N7NolMesEMZS7v69XKqCAAgoooMCBCeQUKUJNYsDqVbfx5rf8iIHdgXXDgRVQQIH5FTCwm9/eWJkCCiy7QAbChBOf/BOMzv8q47JmSmI1jwg54Q42y/6AOH8FFFBAgV4KXAjschvOdYHdy5ik89QpGtj1suFOSgEFFFBgGQRyKolxi6YZUBx9Offd81Mw2P4irm/YLcMT4BwVUECBnQkY2O3MybMUUECB2Qt0gd0Wn/r4H+bQ5kfZLCeMQ8OhdIiyXS7TyG72PXFEBRRQQAEF9lvAwG6/hb2/AgoooIACMxdo36wr2KSuS/KhVR687xdg1HRv3MXuZ/+Zl+SACiiggAJzKGBgN4dNsSQFFFCgE2g/tNeneeiht7JStfvVDWmoCSER8pjAilAKKKCAAgoo0DeB0HT71Ka4RWDEqecG1PWIKo+JHILQ7nfjoYACCiiggAKLJBBSJkZIrDAZTXjH/f8WBldDqCGV4B52i9ROa1VAAQX2TcDAbt9ovbECCijwEgXawG76BJ/45JexWo+IuaDuPsQ3BnYvkdbLFVBAAQUUmFsBA7u5bY2FKaCAAgoosFuBgkzOmaYu2Rhs8OC9/yfDwzcSioqQB75ht1tYr1NAAQV6JmBg17OGOh0FFOiRQLtJ3dZv8IlPfQ1rzSohhS6w237DbtJ9+95DAQUUUEABBXomYGDXs4Y6HQUUUEABBdoFdBJFjqSmYDzc5J63/BMOXfWmdlkdoJRIAQUUUECBTsDAzgdBAQUUmFeBBFtnf54nnvgga2lIzok6FBcCuxpyMa+VW5cCCiiggAIK7FbAwG63cl6ngAIKKKDA3ApkKoq8AjlSDcfcfuv3cezad5C6L+QGQnATu7ltnoUpoIACMxQwsJshtkMpoIAClyXQwNlT/5RnT373hcCuog5DA7vLQvRkBRRQQAEFFkzAwG7BGma5CiiggAIKXFogFRPKeg3q9g2787zupm/jVTf8PlIIRDewuzSgZyiggAJLImBgtySNdpoKKLCAAinzzNN/g/XT/5TV1K53fzGwC4TsG3YL2FFLVkABBRRQ4NICBnaXNvIMBRRQQAEFFkygiRsM6uOEFKlHm7ziuj/Ka276OlJol8NMhnYL1k/LVUABBfZLwMBuv2S9rwIKKPBSBRI8/vi3UJ39EKOcyYyp8gqxyOQUifmlDuD1CiiggAIKKDB3AgZ2c9cSC1JAAQUUUOClCrSBXVldyTC0gd06V73sD3DjGz7YBXaZhgK3vHipxl6vgAIK9EHAwK4PXXQOCijQT4EEj534E6Tzv8JqqmnCZwK71AQKXOO+n413VgoooIACSy1gYLfU7XfyCiiggAL9FMjlmDg5RqhrquF5jl3z1dz+5m8jxZFv2PWz5c5KAQUU2JWAgd2u2LxIAQUUmIFAgoc/+gZWmxHTGCnrDQZxjfWwwSAfI+TJDIpwCAUUUEABBRSYqYCB3Uy5HUwBBRRQQIFZCMS0wrh8jiIdYyVm1o6+mVvu+nvUscvrKNv/9lBAAQUUWHoBA7ulfwQEUECBuRWoax79+O2MXhTYlWGVjbjJKB/p9rTzUEABBRRQQIGeCRjY9ayhTkcBBRRQQAHoArviDDEPWM1DysM38eb7f6wL7NqszrzOp0QBBRRQoBUwsPM5UEABBeZVYHKKRz/5AMM6MilGDOsxMRZshYmB3bz2zLoUUEABBRR4qQIGdi9V0OsVUEABBRSYO4GYBoyLLWJOrKTD1IMj3P/Of0dVbO9fZ2A3dy2zIAUUUOBABAzsDoTdQRVQQIFLCzSbD/H4w7+bMhVdYDdoaiLN9jfwkhtSX1rQMxRQQAEFFFhAAQO7BWyaJSuggAIKKPDFBYomMi0SxDGj6jiTWPPAe36JKlYUjAzsfIAUUEABBToBAzsfBAUUUGBOBSbn/gsnP/V1xFwwKUsGdSQy7QK7MrXL3BvazWnrLEsBBRRQQIHdCxjY7d7OKxVQQAEFFJhTgVgH6kH7m9iqe8NuI23y9nf/MlXZ/mS/amA3p32zLAUUUGDWAgZ2sxZ3PAUUUGCHAuunf5qzn/5z3dmb5YhRKijShCaWxKYih3KHd/I0BRRQQAEFFFgYAQO7hWmVhSqggAIKKLBTgVgn6kG7+GVgSGQjj3ngwZ8hrR4isGZgt1NIz1NAAQV6LmBg1/MGOz0FFFhcgXPP/jjnnvhOQgjbgV0zhHwW4iqxGZPDaHEnZ+UKKKCAAgoo8PkFDOx8MhRQQAEFFOidQPeG3TAR6gGDuMk4D7jznh9n5YrrCXlECL2bshNSQAEFFNiFgIHdLtC8RAEFFJiFwPNP/33Wn/4bLwrsViGf7gK7shnTGNjNog2OoYACCiigwGwFDOxm6+1oCiiggAIKzECg3cOuGkyhWmVQnGWSV7n9jh/i6DW3GtjNwN8hFFBAgUURMLBblE5ZpwIK9FIg50z7VwjtX5/9lbrTD3+Qs1sfpkmPUMarCM0KZZxCsUFTTwj5WC9NnJQCCiiggALLLBBCJFOR2o8FeZUzp2uqaoU6FYSYlpnGuSuggAIKKLCwAinWpGnm0MohNscT6mHgvrf8bVaO30NTTCkYLuzcLFwBBRRQYO8EDOz2ztI7KaCAAnsqcOrhr2d986PUnGAYjpOadiPqKSGOadKYyJE9Hc+bKaCAAgoooMDBCxjYHXwPrEABBRRQQIG9FmgDO+rIIJbUuWFaBN74+u/iyle8m1RURAZ7PaT3U0ABBRRYQAEDuwVsmiUroED/BXKGZz/xtWxOHyWFZxlwlJSGhFQTi4amqYjBb+D1/0lwhgoooIACyyZgYLdsHXe+CiiggALLINAGdjGVhJTJMTCJ8Lrr/wyvvvH3k4qaSLkMDM5RAQUUUOASAgZ2PiIKKKDAAQnk3BBCsT16flERF1bG/PRHvpSmPgPhHEWxSmqGxFwQI+Rck7PLYh1Q6xxWAQUUUECBfRN4cWAX8hqnT1fU9SpVE10Sc9/UvbECCiiggAL7K5BJBCLxws/+k1hw/fVfzw2v+zoDu/2l9+4KKKDAQgkY2C1UuyxWAQX6JPDiwO5i9hbixRkmHvvwnV0wF2LV7W+X04CYh7S/yCNskbvNbTwUUEABBRRQoE8CBnZ96qZzUUABBRRQYFsg5ZoiF5RlwXRa0QxH3HDjH+C6G76RFFMb5UmlgAIKKKAABnY+BAoooMCBCbRvyG1/KE8NEOjenoOq+zD/5G/eAXm0XV3YJOf21brDNO3reGGTIrvG/YG1zoEVUEABBRTYJ4GLgV27XBZplTNnaqpqxTfs9snb2yqggAIKKDALgZxz93bdaFCyNZnSDFd59Y2/h9fc8GdpYkPBhdV3ZlGMYyiggAIKzK2Agd3ctsbCFFCg/wIvCuzSZ8K6hjFVPebZj91LzFfSfrDPnO3erMvp0IXA7hxFPtx/ImeogAIKKKDAkgl8ocCuTgWE9hs+HgoooIACCiiwaALtz/VlKIg0VE2mHqxwxcvfym23fA8pXvwq76LNynoVUEABBfZawMBur0W9nwIKKLBjgc8Edrl9aS60/1xR5Q3Gk3XOPPRWYn4ZOQdyOEOI7TfyjlFnyPEMRXN0xyN5ogIKKKCAAgoshsCLA7uQD3H69LR7w87AbjH6Z5UKKKCAAgp8PoE2sBsWA5pqC+KAaTFk9eit3HXXD5nW+cgooIACCrwgYGDnw6CAAgoclECiW6u+PdqVMNtV6zfZ5DBrcO7X+fSjf/CgKnNcBRRQQAEFFDhAgXb/2nYJ7JCPsL5esL6eybEkX9z09gBrc2gFFFBAAQUUuHyB3L1GV1NG2ApDVqsJx49+Ba99618kULok5uWTeoUCCijQSwEDu1621UkpoMBCCDTQFO3SVpEiJ1IomDBllSH1mV/lqRNfvxDTsEgFFFBAAQUU2FsBA7u99fRuCiiggAIKzINAu1d9ETKTYpW1esrxo+/hNff/lfY3AsQL+9vPQ53WoIACCihwcAIGdgdn78gKKLDsAoluc+l2ycuS3AV2NRXDPGDj2Z/l9FN/ZtmFnL8CCiiggAJLKWBgt5Rtd9IKKKCAAj0WaJe8btKUQQ6Mi4JDwNHDD/Ca+7+nC+sM7HrcfKemgAIKXIaAgd1lYHmqAgoosKcCGVKogZKYgQATKkap5NwzP8nZk9+5p8N5MwUUUEABBRRYDAEDu8Xok1UqoIACCiiwY4GQaVe2HpDZKjJrCdZW7+BLHvwhyu4m7UYZHgoooIACyy5gYLfsT4DzV0CBgxP4nMAuk5mEhpVcsnHyn3D66e89uNocWQEFFFBAAQUOTMDA7sDoHVgBBRRQQIF9Eci0m9iXjGJgI45ZqTNF+Vre+O6fZNB+e9dDAQUUUECB9n2OnHP7XoeHAgoooMCsBdrP6/Ezb9i169k3seiWyDj/7A/y/FM/POuKHE8BBRRQQAEF5kDAwG4OmmAJCiiggAIK7KFAylNCXmOlKFgPZxlVgRSu5u73/gdKX67bQ2lvpYACCiy2gIHdYvfP6hVQYJEFGmiKisCgWxIzMSWFIWWCM099N+vP/fNFnp21K6CAAgoooMAuBQzsdgnnZQoooIACCsypQGBMSocZBtiI5znclExY5d73/QqFL9jNadcsSwEFFJi9gIHd7M0dUQEFFNgW+Jw37KCiDgPKOvHUiW+jPv/vlFJAAQUUUECBJRQwsFvCpjtlBRRQQIFeCxSxIlWHKULNRnGGY/kwYyL3vvf/cfe6XnfeySmggAKXJ2Bgd3lenq2AAgrsncCFwK5d/WJKyRDIbWhHyblPfgubGz+zd2N5JwUUUEABBRRYGAEDu4VplYUqoIACCiiwI4F2ScwirhCqmskgcow1Npox9335f+lW3HEbux0xepICCijQewEDu9632AkqoMDcCjSQitR9m25K7AI7qLcDu0f+NBvnf25uS7cwBRRQQAEFFNg/AQO7/bP1zgoooIACChyEQBvYxTCkaDLjMnAkrbCVp9z35b9CzNHA7iCa4pgKKKDAHAoY2M1hUyxJAQWWRCBBExuKDNNQMEzb36qrQ+L5Rz7I1vlfWhIIp6mAAgoooIACLxYwsPN5UEABBRRQoF8Cud0TIwcGObIZE4fqIdPYbAd2DVC0X+X1UEABBRRYdgEDu2V/Apy/AgocnECGJmwHdlWIDFLoArsUak598usYb/y3g6vNkRVQQAEFFFDgwAQM7A6M3oEVUEABBRTYF4E2sMsJRqFkI05Zmw6oB5l739u+Ydf+LqDYl3G9qQIKKKDAYgkY2C1Wv6xWAQX6JNAFdpmCTA2UzfYyGE2sePrjX00aP9an2ToXBRRQQAEFFNihgIHdDqE8TQEFFFBAgUURCJnUZFbigPUw4VA1pB4G7nn3fyZ2G2X4ht2itNI6FVBAgf0UMLDbT13vrYACCnxRgURDoMihWwazC+yAFCc88dF3QXVOPwUUUEABBRRYQgEDuyVsulNWQAEFFOi3QBvY1YGVougCu6NpjUnRcMeX/TzDOGi/wtvv+Ts7BRRQQIEdCRjY7YjJkxRQQIH9EEjUKVJ2+9bVlHW5vSRm3OLER+7rNqP2UEABBRRQQIHlEzCwW76eO2MFFFBAgZ4LhExuCoaBLrC7IhxhPa3zxrf/PEdWDxvY9bz9Tk8BBRTYqYCB3U6lPE8BBRTYc4HPCeya7W/U5WLMid94MzEN93xEb6iAAgoooIAC8y9gYDf/PbJCBRRQQAEFLkvgQmA3IHeB3VXlEc5Oz3Pr236WK48ch9C+ZeehgAIKKLDsAgZ2y/4EOH8FFDgwgXRh5Jjat+ratTBrYihJoebJ37idnPzAfmDNcWAFFFBAAQUOSiBMCazQkAghsL5esH5+jdx+RmCdgJ8PDqo1jquAAgoooMBuBULK5BjIVBR5hZwzVRl5y5v/DoevfqN72O0W1usUUECBngkY2PWsoU5HAQUWR2A7sEvEFH9bYPfEh9/Uvmq3OJOxUgUUUEABBRTYGwEDu71x9C4KKKCAAgrMkYCB3Rw1w1IUUECBORYwsJvj5liaAgr0W2A7sKuJTUEq2s3rtt+wa0LDk7/+ln5P3tkpoIACCiigwOcXMLDzyVBAAQUUUKB3AgZ2vWupE1JAAQX2RcDAbl9YvakCCihwaYHtwK4iNmUX2EUS5EhNzTO/eTcpNZe+iWcooIACCiigQL8EDOz61U9no4ACCiigAGBg52OggAIKKLATAQO7nSh5jgIKKLAPAg2Z0L1h99sDu5MfuYemqfdhVG+pgAIKKKCAAnMtYGA31+2xOAUUUEABBXYjYGC3GzWvUUABBZZPwMBu+XrujBVQYE4Emgwh1MQ6kspI+24duaTKE5796J00dZyTSi1DAQUUUEABBWYmYGA3M2oHUkABBRRQYFYCBnazknYcBRRQYLEFDOwWu39Wr4ACCyywvSQmxBpSSRfYpaZknM5x6uNvhubwAs/O0hVQQAEFFFBgVwIGdrti8yIFFFBAAQXmWcDAbp67Y20KKKDA/AgY2M1PL6xEAQWWTODFgV1TZop297q6YKs5w6mP3UrBtUsm4nQVUEABBRRQAAM7HwIFFFBAAQV6J2Bg17uWOiEFFFBgXwQM7PaF1ZsqoIAClxZI7f51qSSHTA6he8OupqTe+K+ceegD1CFf+iaeoYACCiiggAK9EkixIaaCEDM5V0ymhzhzqqAJQ5o4psiDXs3XySiggAIKKLAMAgUl6zlwBYGNvEFZjEh5whvu+CmOXn0NBSvLwOAcFVBAAQUuIWBg5yOigAIKHJCAgd0BwTusAgoooIACcyxgYDfHzbE0BRRQQAEFdikQM2yGkmM5scWUIg7JNLzp3n/LytHjRPxCzi5pvUwBBRTolYCBXa/a6WQUUGCRBAzsFqlb1qqAAgoooMBsBAzsZuPsKAoooIACCsxSIKSGcVlwpA5Mi9RtZN++TX/vO36BPCyJlLMsx7EUUEABBeZUwMBuThtjWQoo0H8BA7v+99gZKqCAAgoocLkCBnaXK+b5CiiggAIKzL9AThOqwQprk4pmWNJUEGPB/e/9ZVKIxPmfghUqoIACCsxAwMBuBsgOoYACCnw+AQM7nwsFFFBAAQUU+FwBAzufCQUUUEABBfon0AZ29XDE6rjuArtqkiiKkre+71doQqAg9G/SzkgBBRRQ4LIFDOwum8wLFFBAgb0RMLDbG0fvooACCiigQJ8EDOz61E3nooACCiigwAWBPO3esNsO7AbU00yMGNj5gCiggAIKfJaAgZ0PhAIKKHBAAgZ2BwTvsAoooIACCsyxgIHdHDfH0hRQQAEFFNilQMwwLksOTSvqsiA1EGLi/i/7JVLZ7mHnopi7pPUyBRRQoFcCBna9aqeTUUCBRRIwsFukblmrAgoooIACsxEwsJuNs6MooIACCigwS4EusCuGHK4aqjKTUyAUcN87foE0GBjYzbIZjqWAAgrMsYCB3Rw3x9IUUKDfAunC9GKCKm4xoAQKzqw/wvojd0G+vt8Azk4BBRRQQAEFfpuAgZ0PhQIKKKCAAv0TKIik1DCIq2wUpzhSX8VmeI773/ubvlvXv3Y7IwUUUGDXAgZ2u6bzQgUUUOClCbSBXc5QZGjilPYDPJSc39sARLsAACAASURBVHqcc598Gykde2kDeLUCCiiggAIKLJyAgd3CtcyCFVBAAQUUuKRA+4ZdQ2bIyguB3VY4z33v+/8oCJe83hMUUEABBZZDwMBuOfrsLBVQYA4F2sCuaWAQIMWakNuP6YFJc4bTH32AOhVzWLUlKaCAAgoooMB+ChjY7aeu91ZAAQUUUOBgBHKKJCaM2sAunmOtOUYuA3e++z93X94NZnYH0xhHVUABBeZMwMBuzhpiOQoosDwC24FdZhBCF9iRSmIb3rHFM7/xIHWeLg+GM1VAAQUUUECBTsDAzgdBAQUUUECBHgrkovtZf5hX2Sw2Wa2OUqwc5o1f9m8oUkFsF9zxUEABBRRYegEDu6V/BARQQIGDEkgkUordznUpJnIdKdoP6bHiyV9/Gw3jgyrNcRVQQAEFFFDggAQM7A4I3mEVUEABBRTYR4HAiBTOMkxrbBYVK9M1Vg6/ilve/mMU7Wo7vmK3j/reWgEFFFgcAQO7xemVlSqgQM8E2sAOIjFtL4lJs/2GXRvYPfHf7icF37DrWcudjgIKKKCAApcUMLC7JJEnKKCAAgoosHACgVVSOMMwj9iMidXqEEeOvoHXve1vEyjdx27hOmrBCiigwP4IGNjtj6t3VUABBS4pUOeaGEpik0lFQ8hlt9V0DmOe/PV7ujjPQwEFFFBAAQWWS8DAbrn67WwVUEABBZZEIK+Q4ynKvMZmDKxNRxy78k5uvO9/IzA0sFuSx8BpKqCAApcSMLC7lJD/uwIKKLBPAtNmSlkMiXUilYlucczcBnabPPXhe2myu07vE723VUABBRRQYG4FDOzmtjUWpoACCiigwO4F0hopnuwCu60idoHdFVfdy2vu/WsGdrtX9UoFFFCgdwIGdr1rqRNSQIHFEUg0OVIAdagp65LuFbtiwuO/dSe5ctfpxemllSqggAIKKLA3AgZ2e+PoXRRQQAEFFJgngUBFwREiFQ3nmYYVDl/5dt58+/fBcJ4qtRYFFFBAgYMUMLA7SH3HVkCBJRdI1ClShs8O7FLc4sRH7qNo8pL7OH0FFFBAAQWWT8DAbvl67owVUEABBfovkNvALq0R8pQ6bJHLVY5d8y5uu+V/hUH/5+8MFVBAAQV2JmBgtzMnz1JAAQX2QSBRZyiJ1CFRptgtidmEMZ/+yDsp0uY+jOktFVBAAQUUUGCeBQzs5rk71qaAAgoooMDuBDKJmEpCqmnimDRc42Uv/z3cdPNfgKLdwd4VdnYn61UKKKBAvwQM7PrVT2ejgAKLJNCFc5mCTA3bgV23POaUpz72VTD99CLNxloVUEABBRRQYA8EDOz2ANFbKKCAAgooMIcCMRfbS2KGhmYw5FWvfD83vO6bDezmsFeWpIACChyUgIHdQck7rgIKKJAhhdR9j64mUrZfqgvtn9U899AfZrL56xopoIACCiigwJIJGNgtWcOdrgIKKKDAUgjknCnDdmDX/hZgUsCrr/t6XvO6byDF9k98w24pHgQnqYACClxCwMDOR0QBBRQ4KIGLgV3OTELB6EJg1y6PefbRb2bz3H8+qMocVwEFFFBAAQUOSMDA7oDgHVYBBRRQQIF9FGjqzKDIEBOkki0SN772T3Ldje+nKdqVd4p9HN1bK6CAAgosioCB3aJ0yjoVUKB/Au3n9O6bdDAlMuxmWFNTcu6RP83G+Z/r35ydkQIKKKCAAgp8UQEDOx8QBRRQQAEF+ieQGghFRaQh5ENMYsPNN30rL7vhK7slMg3s+tdzZ6SAAgrsRsDAbjdqXqOAAgrshUADqWgXw2wDu7IL7DIVVS4498lvYWvz3+/FKN5DAQUUUEABBRZIwMBugZplqQoooIACCuxQIIchgU1IFSEcoSnhlpu/nSte+R5SwCUxd+joaQoooEDfBQzs+t5h56eAAvMrkKEJUwJDYkO30XS3l11d89SJb6M+/zPzW7uVKaCAAgoooMC+CHS/tMsQYtXdv85w6qlXMAlnaX/Z54JZ+8LuTRVQQAEFFNhXgTInxiGxWh6hmTxPMyy57U0/xuGrX0PMq91+9h4KKKCAAgoY2PkMKKCAAgcl8OLALkEODU0oKFPi1JPfyeapf3VQlTmuAgoooIACChyQgIHdAcE7rAIKKKCAAvsoMMiRTSYMWCGmTaZFwZve8uMcvua1xDwysNtHe2+tgAIKLJKAgd0idctaFVCgXwIZUmi/PT/Y3ne6/U+MtN+8O/vMD3DumX/Yr/k6GwUUUEABBRS4pICB3SWJPEEBBRRQQIGFEyhTYBwrYoqMYmAzZe6+919SHL+GMqx1W2V4KKCAAgooYGDnM6CAAgoclMDnBHY5QBUSwwzrJ3+UM0//rYOqzHEVUEABBRRQ4IAEDOwOCN5hFVBAAQUU2EeBWAeaUU1dBY4MBmzUgQfe8dNUK4cpGBnY7aO9t1ZAAQUWScDAbpG6Za0KKNAvgW5JzArygCK3m9UEpqFud7Tj3FM/wdmT39Wv+TobBRRQQAEFFLikgIHdJYk8QQEFFFBAgYUTCFWGtUBV1azmIVtpyIPv/TlS0b5bVxrYLVxHLVgBBRTYHwEDu/1x9a4KKKDApQUuBHY5F5Q5kGKgpmJIwfmnf4bnn/nzl76HZyiggAIKKKBArwQM7HrVTiejgAIKKKBAJxCakrRaU0/GDOsB43CUd375f6COELv/eCiggAIKKAAGdj4FCiigwEEJ5EQTmu7bdEW7h10MTJiyypDJc7/EySe+6aAqc1wFFFBAAQUUOCABA7sDgndYBRRQQAEF9lEgpgGTchOahpU0Io1ezn3v/GmqmCkIBnb7aO+tFVBAgUUSMLBbpG5ZqwIK9EsgNaSY6b5PlyPtL+jGbLHGKvnsr/H4pz7Qr/k6GwUUUEABBRS4pICB3SWJPEEBBRRQQIGFE4hphc1whkEsWSuOUq6+ijfe++NMQsMgtIGd79gtXFMtWAEFFNgHAQO7fUD1lgoooMBOBFIX1bX/f/vvco6EkGg4z8bGM6w//JVAQZNDd7vQhXt1d17OmUC5k2E8RwEFFFBAAQUWSMDAboGaZakKKKCAAgrsUCCHMWV9mBAy0yIwuuIu7rrz+7oVdwjbvxPwUEABBRRQwMDOZ0ABBRQ4IIEmQ9F9MG//KskZQoDMJlvjU5z6xJcTQiS3v7l7IbCDnBPk4oCqdlgFFFBAAQUU2E8BA7v91PXeCiiggAIKHIxApqJsVrvAblwG1q56G3e++bsN7A6mHY6qgAIKzK2Agd3ctsbCFFCg7wINmZgToU3p2jfsUvsWXTvritRs8sRvPtjuTL0d1rX/Qy62wzoPBRRQQAEFFOitgIFdb1vrxBRQQAEFlligDewGaaX7wu64LLjiFb+D22791hdW2vENuyV+OJy6Agoo8CIBAzsfBwUUUOCABBKJ0C5tGS68LZfbt+cuhnY1Jz58PymPKULVhXo5DYAh0IZ420GehwIKKKCAAgr0S8DArl/9dDYKKKCAAgq0AplEkdv96wNbReRVr/kfufF1f4x244vuO7weCiiggAIKtP9OyO1GSB4KKKCAAjMXSNTEi/vQdZ/SIbVv2YXub3niI19K1ZyBuE6MBaFe6/a0a5fQyIxdFnPmHXNABRRQQAEF9l/AwG7/jR1BAQUUUECBWQu0v34tCC8Edjfd/Kd4xXVfQxO2/9xDAQUUUECBVsDAzudAAQUUOCCBFwK7C2FdW0bODTkHYog884mvYnPyJIFnicVgO7DLQ2IxpcnnCPnQAVXusAoooIACCiiwXwIGdvsl630VUEABBRQ4OIE6Z4bd+3QwiQNuv/2vcsXL3kUTGgrco/7gOuPICiigwHwJGNjNVz+sRgEFlkigoaJg0K6NcWEZjHp7oYwUujfvTj/6Bzm/eYKapyjbL9ylFQpWCHFMbk6RuWqJtJyqAgoooIACyyFgYLccfXaWCiiggALLJVDnyDBOIUXGoeDuO36QtSvvog41MZR029l7KKCAAgosvYCB3dI/AgIooMBBCVRpwiCOurQuZYixAmoyJaEZcPaxP8rzG5+gzp+mjPGFwC4Wm9T1YwRee1ClO64CCiiggAIK7JOAgd0+wXpbBRRQQAEFDlDgYmCXm8Akltx7zz9g5ehtBnYH2BOHVkABBeZRwMBuHrtiTQoooABw6skfYPzsD3X7160XWwzrVUgNIa5RppM04ZhOCiiggAIKKNAzAQO7njXU6SiggAIKKADEnLqlMFfCmK068473/hrEGpqSuphQMtJJAQUUUEAB97DzGVBAAQXmVeDU0z/C1tPf3wV2G+W4C+xC9ypeuzTmc6R8ZF5Lty4FFFBAAQUU2KWAgd0u4bxMAQUUUECBORZ4cWBXpTXe9q5fJhWJ2ERSURHb7TI8FFBAAQWWXsA37Jb+ERBAAQXmVeDscz/B+cf/8oXArmLYFBTth/kusHuelFfntXTrUkABBRRQQIFdChjY7RLOyxRQQAEFFJhjgQGZzdC+R7cF5fXc+/af2g7sUvszft3tY++hgAIKKKCAgZ3PgAIKKDCnAutn/iOnT/wJyjBkq5gwbDIxrdIUgSJtkhjOaeWWpYACCiiggAK7FTCw262c1ymggAIKKDC/Am1gt5ULijBh9dCdvOX+HyHFQEwY2M1v26xMAQUUmLmAgd3MyR1QAQUU2JnAdP03ePKRr2XIiM24xTDVlPk4dcyEvAnZwG5nkp6lgAIKKKDA4ggY2C1Or6xUAQUUUECBnQqMcmYjB4pYceXVv4ub3/KXaUJBmYGQ2l3udnorz1NAAQUU6LGAgV2Pm+vUFFBgsQXy+Ak+9dB7GaUVNostVpoNinAN4zClzA3kYrEnaPUKKKCAAgoo8NsEDOx8KBRQQAEFFOifwChHNnIiljXXv+J/4pW3/lESJWVOEAzr+tdxZ6SAAgrsTsDAbnduXqWAAgrsv0C1waMfu6cL7CZxzCCtMwjXsNkGdu0X8DwUUEABBRRQoHcCBna9a6kTUkABBRRQgItv2LWB3etu+NNcc9PvJzGgzDUE96/zEVFAAQUU2BYwsPNJUEABBeZVIDU8/NE3sVqPLgR2zzMM17HOOgWR2C6d4aGAAgoooIACvRIwsOtVO52MAgoooIACncDFN+yKQcPrb/xLHH3N7+gCuyEV5AEEoRRQQAEFFDCw8xlQQAEF5lcgN3z6kW+C9f8bQkMTJgzzYXJOVEWgaEzs5rd5VqaAAgoooMDuBFKcElgj5kRmTJNXOPVcpmnWaMM8DwUUUEABBRRYPIGSKSGvcT5W3HHvj3Lo8G2UYdrtTZ+iO9gtXketWAEFFNgfAd+w2x9X76qAAgrsgUDiyUf/LOn8z5OpPiuwm0ZcFnMPhL2FAgoooIAC8yZgYDdvHbEeBRRQQAEFXrpATFsU4Tjn45R73/Z/sLJ2I5EaUkGKAXexe+nG3kEBBRTog4CBXR+66BwUUKCnAonnHv8eNp//cXLO5FwxyCvd31dFokxFT+fttBRQQAEFFFhegTawI69SkF94w+70KWiaQ9S5IQRfs1vep8OZK6CAAgosqkBOE0bxGOdD5sEv/VeE8jgxl5Db1XQKCv/1vqittW4FFFBgTwUM7PaU05spoIACeytw/ql/xJlT39uFdNB0gV1KjYHd3jJ7NwUUUEABBeZG4HMDu8TqhSUxDezmpkkWooACCiigwOUKNBWD8ihbxWEe/LKfpKagbAM7ahpKA7vL9fR8BRRQoKcCBnY9bazTUkCBxRdoyDTP/SxPPfUnge236QZppVses33DrmhcNGPxu+wMFFBAAQUU+GyBi4FdzA2EKW1g175hV9drvmHnw6KAAgoooMCCCrRfwh0WK+SVm7j7gb9PRWaQ25/za1IoXRJzQftq2QoooMBeCxjY7bWo91NAAQX2SKDOifLcf+ORT//3xBQJDBgyJOUp07KirAd7NJK3UUABBRRQQIF5EfjcwC6HNU6fClTVioHdvDTJOhRQQAEFFLhcgVwQiobjV76H17/lrzEFhjRAIIVoYHe5np6vgAIK9FTAwK6njXVaCiiw+AI1UG6e4NFH3wVpSEhtYFdcCOymDJrR4k/SGSiggAIKKKDAZwl8ocCurlepUu0edj4vCiiggAIKLKBAYkAI57nu+m/g1Tf/caYpMoxjaLe9CAkjuwVsqiUroIAC+yBgYLcPqN5SAQUU2AuBLrCbPMunHn6A3IwIKTLIgZQrpuWUYVrZi2G8hwIKKKCAAgrMkcDnBnbEw92SmO0bdgZ2c9QoS1FAAQUUUOAyBJo0hHCSN7z+L3HVDe+nan++j5uQ1kixJtLuZ+ehgAIKKLDsAgZ2y/4EOH8FFJhfgdyujlHxid/6PRwfP8F0FFjPpzhUv4rAeXLwA/38Ns/KFFBAAQUU2J3AxcCuIJMZu4fd7hi9SgEFFFBAgbkSKMMWG2GV22/7Aa562b3dz/qkAcREu399cWHf+rkq2mIUUEABBWYuYGA3c3IHVEABBXYocCGw+9THP8DKxoepR5ENznCofmUX2CU/0O8Q0tMUUEABBRRYHAEDu8XplZUqoIACCiiwU4GYttgYrHLvHT/GoStuAhKksgvsXBBzp4qep4ACCvRfwMCu/z12hgoosKgCXWBX8/ij38rg7IeoBgXjPGYlHSOzAblY1JlZtwIKKKCAAgp8AQEDOx8NBRRQQAEFeijQVIyHq7zz/n9DWDsEDKCOUNYkSmIPp+yUFFBAAQUuX8DA7vLNvEIBBRSYjUCGFGpOPfkPmD77A4RixCRPGOQVmrBBbNfA91BAAQUUUECBXgkY2PWqnU5GAQUUUECBTiCkzGT1Kt7xwIeg2AAOQbdxvYGdj4gCCiigwGcEDOx8GhRQQIF5FUiZOmYmz/1HTj3xjcSwRp2hIFEVEwbNaF4rty4FFFBAAQUU2KWAgd0u4bxMAQUUUECBORYIlBRHXs/d9/xDcrFO4DB0q+okmhwpwhwXb2kKKKCAAjMTMLCbGbUDKaCAApcp0H4DLyaK84/w+KPvY8hR6mZIETfYLLZYaQ5f5g09XQEFFFBAAQXmXcDAbt47ZH0KKKCAAgpcvkAMA45c+25uue07tr+A2y6JmbcXwmy/mFu6Jublo3qFAgoo0EMBA7seNtUpKaBATwRSZivC6mSdhz9xK6v5SnK9CsUZNsqK1bpd995DAQUUUEABBfokYGDXp246FwUUUEABBbYFUghcd8Mf4brXfT11SJQhQbtzXRva+Xadj4kCCiigwAUBAzsfBQUUUGBeBRKMI6w08MhHb2AlHYfmCBSnusBupVqd18qtSwEFFFBAAQV2KWBgt0s4L1NAAQUUUGCOBWpqXv8l38o1N3wNTRvVhSkhB8iDLrfzUEABBRRQoBUwsPM5UEABBeZU4ML37aCCjz/yVaw1HyOOIRRHqIvzhGYwp5VblgIKKKCAAgrsVsDAbrdyXqeAAgoooMD8CqT0LPfc/YsUV11PbH/Iz+1bd+3P9DUxl75lN7+tszIFFFBgpgIGdjPldjAFFFBg5wIvBHZN5lOP/3HY+AVG0xVyKKniBjENd34zz1RAAQUUUECBhRAwsFuINlmkAgoooIAClyWQqbj3vg8Rjr5sO7Aj0OSSEGpiKtpX7i7rfp6sgAIKKNBPAQO7fvbVWSmgQA8E2sCuPWKuOXPyBzj13N9irb4WwpQqVNsf6j0UUEABBRRQoFcCBna9aqeTUUABBRRQoBMoyuPc88BPkIZHidTdn9WpJMaa2EQoXBfTR0UBBRRQwCUxfQYUUECBuRX4TGA3ZXruZ3n0sW/kaLqOHM9RhWRgN7edszAFFFBAAQV2L2Bgt3s7r1RAAQUUUGBeBUaHbuWOt/4wdRhQ5IZAps5tYNf+bB98w25eG2ddCiigwIwFfMNuxuAOp4ACCuxU4IXALk1g/HF+86Gv5li+liKeN7DbKaLnKaCAAgoosGACBnYL1jDLVUABBRRQYAcCx65+H7e85TuoQySmNp+ryZTk9su4ObqH3Q4MPUUBBRRYBgEDu2XosnNUQIGFFehCu1QTp6f4rYd/N4fqQBEmtOvfk10Sc2Eba+EKKKCAAgp8AQEDOx8NBRRQQAEF+ifwyhv+CNff/A1MgbKBWLT72A3o9q7P3ZZ2HgoooIACCmBg50OggAIKzKtAhiZUFAygnvDww7+XcvIMBZHMBuThvFZuXQoooIACCiiwSwEDu13CeZkCCiiggAJzLHDTbd/Ola/8nd3udYPU5nNTiEPqnCjxDbs5bp2lKaCAAjMVMLCbKbeDKaCAApch0AV2U4o2mEvw2ImvIaw/RMwjUn6ewMpl3MxTFVBAAQUUUGARBAzsFqFL1qiAAgoooMDlCbzxru9l5fiDVBFWmvbaCRQDpk1iWJSXdzPPVkABBRTorYCBXW9b68QUUGDhBXLdLXtZx/a/A6dPfD/5uZ8glOucK2DU+KF+4XvsBBRQQAEFFPgcgTawC6wRUibEMXUace7sgM3NSChLcr64y610CiiggAIKKDAvAsOUqOIqVXmGUB2lzBWxSTTlFnW6mge/4j/NS6nWoYACCigwxwIGdnPcHEtTQIElF2h/IZcDdcwEMpvP/DM2nvluYi44VzQGdkv+eDh9BRRQQIF+CnwmsKsJsTKw62ebnZUCCiigQM8EypyoGVEPzkJ1mCGJImXqYouiuJm73/WTPZux01FAAQUU2A8BA7v9UPWeCiigwF4ItBtP50yKbVzXEM//Kk+c+FqK6io2y8ywW0bDQwEFFFBAAQX6JPDZgV37ht0a588N2dgIvmHXp0Y7FwUUUECBXgm8ENiV64RmjRVqcoo0gylHDr+DW+/9/l7N18kooIACCuyPgIHd/rh6VwUUUOClC7QrXgVoMqRYMZic5FOPvJVi6zjNEIr2f/BQQAEFFFBAgV4JfG5g1+QVzp1d6QI7ytC9fe+hgAIKKKCAAvMl8JnAbovQlIy6FXMKpmXFdS//ANfd9sH5KthqFFBAAQXmUuD/Z+9OgG277vrOf9fae59z7n33TZosy7KRbMlCwpZlS7Is2WbOROJA5oYMELpJzBhwYsakMGAyQEJiOgGSMhACwSHBnTSQSlLdXV2dJqmiOnQqoSmwZVnz+PT0pjucc/Zea3XtcyVbNrL9nt4dzvDdKuvJ752z1399/rvqauu391oGdnPZFotSQAEFZi/X9Xnd7JiEKcM289ADf4iy9Qz1sIHkK3ZeJwoooIACCiybwEsFdhfOr7O5Wfr/7kcgLtuUnY8CCiiggAILL9BQmOaGXE2pSqTKiRIqtmPH7a//Ia54zR9a+Dk6AQUUUECB/RcwsNt/Y0dQQAEFXpZA/wJd1b9EF2FKx6CreeqR72B87t9TNUMDu5el6pcUUEABBRSYb4EUt4kcgZSJ1YTMGi8Ednm2r62B3Xx30OoUUEABBVZRoKLQ9YFdLERaqtRCHHIhJt7x5p9neOXnryKLc1ZAAQUUuEQBA7tLBPPjCiigwEEJfDKwmzChX1KjYvOpX+D0sz9ERUPJLol1UL1wHAUUUEABBQ5K4KUDuyGbm/0S2cHA7qAa4TgKKKCAAgpcgsCnB3Z17khVw1as+LL7/gOMjl7C2fyoAgoooMCqChjYrWrnnbcCCsy9QKJQ9aFc3GLKGoMSKef+E48+/hcJqd/DZjD3c7BABRRQQAEFFLg0gT6wC2WdkMuL3rAzsLs0RT+tgAIKKKDAwQr0gV2baqgidej3scuUZshmiHzpF/4nqA62HkdTQAEFFFhMAQO7xeybVSugwCoIJOgqSOwwZNg/Vg9hm//2u2/h2u0rmdbnV0HBOSqggAIKKLBSAv2zOiFmQu7o/+tevyRm/3bd5la/v+0IgnvYrtQF4WQVUEABBRZCoH/QJpX+gduOqgSqkJlWgY0r3sXtb/r+2VYXHgoooIACCnwuAQO7zyXknyuggAKHJZChixnI1KXeraLs8ODDX8/o3G/ThX6DOw8FFFBAAQUUWCYBA7tl6qZzUUABBRRYFYFYoP8ZXkqhIhBCYRLGXPuqd3PTLd9oYLcqF4LzVEABBS5TwMDuMgH9ugIKKLBvArN/4W+Bhv5f/in9v/y3nDn9Qbae+ZuQTuzb0J5YAQUUUEABBQ5HwMDucNwdVQEFFFBAgcsRiKWiVIncRern36bbLM/xhlv/IVe/+ouB5x/CvZxB/K4CCiigwNILGNgtfYudoAIKLKxAgRTGBEbEXCAE+l/Y+q88+PDvY5BeubBTs3AFFFBAAQUUeGkBAzuvDAUUUEABBRZPoF8SMzTQdg31bGnrwDY73PfWX2Zw4tWzB3E9FFBAAQUU+FwCBnafS8g/V0ABBQ5LoEAbJlQMPxnY9UviT87z0Y99OWvdzmFV5rgKKKCAAgoosE8CBnb7BOtpFVBAAQUU2EeBkBPUFW07oqq2IdeUwXHuu+/D5GFDNLDbR31PrYACCiyPgIHd8vTSmSigwLIJFOiYEsNgN7CLhY5InQqPPPhNhK1fX7YZOx8FFFBAAQVWXsDAbuUvAQEUUEABBRZRoEwhDOjSOlV1jpIr1k+8hTvu+ilylYk8v07mIs7NmhVQQAEFDkzAwO7AqB1IAQUUuESB5zetjmQokUIihUBdImef+hkuPPP3L/GEflwBBRRQQAEF5l3AwG7eO2R9CiiggAIK/F6BwJic1ylhnRLPUErhVa/809x423fSxegOdl40CiiggAIXJWBgd1FMfkgBBRQ4BIFPBHYtlIaUW1IVGADd2f/Mkw9/8yEU5ZAKKKCAAgoosJ8CBnb7qeu5FVBAAQUU2B+BGHboug1CPEqpnybnzOtv+Faued3X0YXawG5/2D2rAgoosHQCBnZL11InpIACqyLw3/+/W3lFvooqn2FCTRehZpPIFUw4T1Xc1HpVrgXnqYACCiiwPAIGdsvTS2eigAIKKLA6AimOGaXj9Dfmbf0cF5pt7r3j/2Dj5PXkFInV6lg4UwUUUECBly9g3WhHrgAAIABJREFUYPfy7fymAgoocKgCDz34tdSbv8lajuzkQKoyNTuzwG7a/1oOtTwHV0ABBRRQQIGXIWBg9zLQ/IoCCiiggAKHLNCFHdbLSUobyMPzXKhr3nnXr9EcudLA7pB74/AKKKDAIgkY2C1St6xVAQUUeJHA1ul/xtOPv5djvIrtPKVUmaYUSh7S1Q0xjfVSQAEFFFBAgQUTMLBbsIZZrgIKKKCAAkD/ht1aPkbpAt1gh7R+I/fd8zMQ1yg5EqJMCiiggAIKfG4BA7vPbeQnFFBAgfkU2Lmfj9z/pZwMV7OTtgh1oCmR1DWkZmBgN59dsyoFFFBAAQU+q4CBnReIAgoooIACiyeQY0fVDaioGYcJJ679g7zh9u8FGsgRDOwWr6lWrIACChyCgIHdIaA7pAIKKLAnAqnjgY/8Uda6x+nKNlQVTWnoukyq16jyZE+G8SQKKKCAAgoocHACBnYHZ+1ICiiggAIK7JVA/wZdniaaZsT5dodbbv0uXnXDH2OW1BnY7RWz51FAAQWWXsDAbulb7AQVUGBpBQqcevhvsn3+QxBSvwgHA9boupaujtR5aWfuxBRQQAEFFFhaAQO7pW2tE1NAAQUUWGKBTwZ2FedTzdvu/knWT9wKMUKJEJZ48k5NAQUUUGDPBAzs9ozSEymggAIHK5DpyKf/M48/8e7ZwDknRmGDlCdMmo5B1xxsQY6mgAIKKKCAApctYGB32YSeQAEFFFBAgUMRiAVSyOThlbz9nn8Jw6P9nbqB3aF0w0EVUECBxRQwsFvMvlm1AgooQMcO9fY5HnzgS2fr5Pdv1o3i2uxtu536HIO2vznwUEABBRRQQIFFEjCwW6RuWasCCiiggAK7AjlnhvWAcbfJ6ORN3HnnL0MFpSRC/w++YeelooACCihwEQIGdheB5EcUUECBeRToSkdNzQMf+6Osjx9kkkaz4K7JF9gc7jDs1uexbGtSQAEFFFBAgc8i0Ad2/cM3FZlSIqmM2N6OnDufCGH9+WWwJVRAAQUUUECBeRLIqWLYFNoUeNVrvo3rb/5K2ioQGVKX/mf7PFVrLQoooIAC8ypgYDevnbEuBRRQ4HMIJAoVgVOP/wBbz/4EMdxA6HYYVCMu1KcN7LyCFFBAAQUUWECBTw/sMmtsbQUDuwXspSUroIACCqyOQEWh6yBVcM+dP01z5S2M6Wb7zMdcIJrYrc7V4EwVUECBly9gYPfy7fymAgoocLgCBQqJsPUbfOTBP8havBUmp1hvrud8eJwm+Ybd4TbI0RVQQAEFFLh0gZcK7Po37M6e63zD7tI5/YYCCiiggAIHIhD6eK4bUh+5mnve/q+hmv0OA0bE3EGsD6QOB1FAAQUUWGwBA7vF7p/VK6DAKgv0y2qUKZD4nfu/iGF7lqbNNPU1bJfnaEqzyjrOXQEFFFBAgYUUeKnAbmenmgV2sLtXrYcCCiiggAIKzJdA6i5Qr53g2BVfxq1f8IOUCCX0P7trIru/eiiggAIKKPC5BAzsPpeQf66AAgrMq8AssNtdDP+Rx/8q0zP/grVyBRloQ6bp7xA8FFBAAQUUUGChBF4I7GLpg7l+ga11tnd237AzsFuoVlqsAgoooMAKCaRuG46sc8trf5irXvlldAFizET6+/L+Lt378xW6HJyqAgoo8LIFDOxeNp1fVEABBQ5ZoP93/gD9f9g7e/ZXOfvIe1kvQ8Zhm9Avu9FneR4KKKCAAgoosFACJQZymc6iuj6wI2zMArszZ/u36n3DbqGaabEKKKCAAisjUOXEzuAE9931i9RHT5KpCQVCyJQSCME97FbmYnCiCiigwGUIGNhdBp5fVUABBQ5V4PlAbhw6QvsMT9//F2imTzKt+ifwK2KuDrU8B1dAAQUUUECBSxcwsLt0M7+hgAIKKKDAYQs0/f7yR9/GW+7+n+mqbvZmXewi1AZ2h90bx1dAAQUWScDAbpG6Za0KKKDAiwVmq2FmLrDDUY7w1Ee+hrT9f9M2x4j9zUJyDzsvGAUUUEABBRZN4KUCu51xNXvDLuchIfav2HsooIACCiigwDwJxLLJNdf/ZW649VvZLBPWI8Q07P8GwYdp56lX1qKAAgrMs4CB3Tx3x9oUUECBzyIwWwW/QApjCiMunPoVzj3+LayVE+w0UCXXxPQCUkABBRRQYNEEcqiI7BA4Qs6JWG2zNVnj/Jk1Uqkh9HvbeSiggAIKKKDAQQrEumM6LjRDaMcjhsOKaX6S2F5NXa/xbLzAH3jrh4gbr4I4YtzBoG6J5fkHaV0R8yDb5VgKKKDAwgoY2C1s6yxcAQVWXSDnTAyRHFoyDWXrv/P4g1/NKNWMw4TqhRuDVYdy/goooIACCiyQgIHdAjXLUhVQQAEFVkcgTsntgKrJdNOapqmYpmcZhCsIobC19iq++O6fhOFxoGGSoKkmxDLcNTKwW51rxZkqoIAClyFgYHcZeH5VAQUUOEyBXKbEMiDHTCZS520e+9jXwOR3Sf16+e5hd5jtcWwFFFBAAQVeloCB3cti80sKKKCAAgrsq0B//x3KOqEaU3JFDCO6vEnTDOjSBY5d++d5wxe8Z7b8ZS5QQiSEHUJeI/RhnYHdvvbHkyuggALLImBgtyyddB4KKLCCAh2UmtnCWCFR5YrnnvpRzpz+cdbCVaTUraCJU1ZAAQUUUGCxBQzsFrt/Vq+AAgoosJwCHR0NRwllixISIR+lKy1hMKXtNrnljf+IV1zzpbNgrv/zMtu3bofIGsz2n19OF2elgAIKKLC3AgZ2e+vp2RRQQIGDEyh9ILcb2PVP7MUM083f4GOPfDUnuJqUtg+uFkdSQAEFFFBAgT0RMLDbE0ZPooACCiigwJ4K5Fio8oiSNol1IeTjs8AuVzvEeAVvve8XqJpX7I5ZZRKFSEtgtKd1eDIFFFBAgeUWMLBb7v46OwUUWGaBvLsUZo59bNc/tNcSUstHHvgf2Nh+hBxm7955KKCAAgoooMACCRjYLVCzLFUBBRRQYGUESqz6hW0gj6mrQinHSWGHaei46sSXcdtdPwxdPduyIkYoJdAvo1nF5/ewWxkpJ6qAAgoocDkCBnaXo+d3FVBAgcMUSIlcVeTZe3b9E3yJqjQ89cTfIZ/6aVLwxuAw2+PYCiiggAIKvBwBA7uXo+Z3FFBAAQUU2F+BLtbENKYqgSpkyEeZxvN09Tp3vO47OfZ5f5RS+rUvM2G2HCbk3Id3kVLSJ35vf6v07AoooIACiy5gYLfoHbR+BRRYXYH+DbsYZ4FdyBOINYWK9tyvce6Rb6LNx1fXxpkroIACCiiwoAIGdgvaOMtWQAEFFFhqgbYP4fIWQwZEEjmN6Opz5Ppq3nHnT9JtfD4xdsR+9ZtSf3LLusDsTbsYBkvt4+QUUEABBfZGwMBubxw9iwIKKHDgAv3Te5lACbt72YW8TVXWYXqB33rkXVw5OQNxxDRtEWJmUNYoJVIYk6tNSBsHXrMDKqCAAgoooMBnFzCw8wpRQAEFFFBg/gRyCAzylLYbUtYioXTU00I89nbedN+Pzbap8FBAAQUUUOByBQzsLlfQ7yuggAKHJpChRFKYUhjM3rKrGEIa8+DT30Pz7L+FakBOEEIgxmo3sCstIbaU3Bxa5Q6sgAIKKKCAAi8tYGDnlaGAAgoooMD8CewGdolMwzhuQ1cxrAo33vQ9XHXjVxLx/nr+umZFCiigwOIJGNgtXs+sWAEFFNgVKLtv1mUmEIaEwu6yGyVzbvNXOffgd1PCWepykky//EYix36X7P4zA2J5/p/1VEABBRRQQIG5ETCwm5tWWIgCCiiggAKfEEhUDOjvwWFcJkBFVR/jvns+RD5ynMiaWgoooIACCly2gIHdZRN6AgUUUOCQBPrArtTksENgjRKYrZdPgZSe4omP/FlS+g2G+fMoYZ1puECO/Y53UKUTRHYOqXCHVUABBRRQQIHPJGBg57WhgAIKKKDA/AnMArvYknMilUAYZZrmbdz1lp+AYX9vbWA3f12zIgUUUGDxBAzsFq9nVqyAAgrsCuQWQr/sxhRmb9ABYXeZzP54+qH3sLX1Yda6DSJH2Q5nSFWZbZA96K6lhPNKKqCAAgoooMCcCRjYzVlDLEcBBRRQQIH+9nu25OV56jKklJp2cJ7rXvm9vPbmr4Fqd/UbDwUUUEABBS5XwMDucgX9vgIKKHBYAmU3oCt0hLIb2BX6ZS6r2dKYW6f/Dc+c+lEG0zPUbLAZz5CrAXU6z3p3A9N49rAqd1wFFFBAAQUU+AwCBnZeGgoooIACCsyhQKmYlLMcrY6Sp4HNAbzlLT/HxhWvJ+YCcbZBhYcCCiiggAKXJWBgd1l8flkBBRQ4RIECJUwJ/UKYpX5+A7tM6ZfnCAEmT/PQI99IvfVRmrDOVjhPqgYM0imOptexFc8dYvEOrYACCiiggAIvJWBg53WhgAIKKKDA/AkUMl1JHAkjUjulOf4m7rj3H9HFhrpf5ca8bv6aZkUKKKDAAgoY2C1g0yxZAQUU6AX6h/hS2KFhuLsM5uwGoQ/sCoQJIa3z4MNfR3X+vzCMQ7bDDikOqdPDnEi3cCFuCqmAAgoooIACcyZgYDdnDbEcBRRQQAEFZqvZtJSwxjBDzNtc/Zo/x/W3fRubuWUjrBnYeZUooIACCuyJgIHdnjB6EgUUUGD+BKZ0pK3/yCP3fyNXViOm3ZQy7JimTWK+gYiB3fx1zYoUUEABBVZdoA/sqjAmpyExVmTOMumOcebZwe7+OaFf/tpDAQUUUEABBQ5SoHRTRvU1tN05toYd9731V6g2Xtk/M0vdPzzrG3YH2Q7HUkABBZZWwMBuaVvrxBRQYNUFpsBg8lEeeuA7GEweI8bENGwT4hFyWiOys+pEzl8BBRRQQIG5EzCwm7uWWJACCiiggAIEWqp0lFLtEI+9kTvv/Ht08TgxQpztLy+SAgoooIACly9gYHf5hp5BAQUUmEuBDqhzy9nHf4TTp36JjWHDzvQCdXOSLrVUtHNZt0UpoIACCiiwygIGdqvcfeeugAIKKDCvAlXMpLYiN5nXvfY9vOLGr6LL/dvwmZAjIc5r5dalgAIKKLBIAgZ2i9Qta1VAAQUuQWCaYdB/fvM/8pGHvo1jg4Z2cpYYjtKWLerdP/VQQAEFFFBAgTkSMLCbo2ZYigIKKKCAAs8LVLFl2kE3OM4X3f3PYeMqoCHTEXJtYOeVooACCiiwJwIGdnvC6EkUUECB+RNIGfqbCtodPvLAH2ctnSWU0+SugiYRu435K9qKFFBAAQUUWHEBA7sVvwCcvgIKKKDAXArE0LGdYP2Ku3nrW34SqkzOkRhna9vMZc0WpYACCiiweAIGdovXMytWQAEFLkogz5bR3yakdR55/HsYn/v3rMfz5C4SBzVl6k3FRUH6IQUUUEABBQ5QwMDuALEdSgEFFFBAgYsU6Pew2+EIr339N/Ka678aIuQuExtIBCo3sbtIST+mgAIKKPDZBAzsvD4UUECBJRZIJKpSsXPuP/Lo49/FkXKOkEakKkNKSzxzp6aAAgoooMBiChjYLWbfrFoBBRRQYLkF6pKZDq/j7ns+QGyup4oV9E/JVn1g1+8R3yw3gLNTQAEFFDgQAQO7A2F2EAUUUODgBXLO5BiJdMTU8eDHvoLB9BxVPsJ22qSp2oMvyhEVUEABBRRQ4LMKGNh5gSiggAIKKDB/AnUOhJM3c+fd/5QUxsS8Tgi7dbZhSuMe8fPXNCtSQAEFFlDAwG4Bm2bJCiigwMUIzN6uI5DymBDXOf30T7D95AcYVjtsheMMfMHuYhj9jAIKKKCAAgcqkAPE0q9rPYWyAeEsXRhy6smTpNAS+jW4PBRQQAEFFFBgTwWaEimlptRj0nSdahAYd48xCtdRSmZruMntN/5drrz2y2AI/c51/d8jLTmvUfvjeU/74ckUUECBVRUwsFvVzjtvBRRYeoFEoSqBXDqINeOz/xdnHv0hIk+wFQrD5B52S38ROEEFFFBAgYUTMLBbuJZZsAIKKKDAEghUFHJqiM2UNB1R15E2n6KpTtDlHXYGr+ZL3vr3YHgTXX+PXdeU2UOyHbEM+w3kPRRQQAEFFLhsAQO7yyb0BAoooMB8CpQMoX/Kb/aUfob2As8+9H62dv49bZwwTMP5LNyqFFBAAQUUWGEBA7sVbr5TV0ABBRQ4NIFCC3mNULWUNlNVA0q/9GWsaLtzrF/7P3HHm94N+ShdmRCrISkVmipBqQ3sDq1zDqyAAgosl4CB3XL109kooIACnyLQ33SUfvPr3BFzzfj0v+HBp76bUT2h7jbUUkABBRRQQIE5EzCwm7OGWI4CCiigwEoITMMOVT5KFVtKmhJZI8ZEKmMyFbfd/UFOnLgD+qWpQ0vu77MTxCpDjrPf9lBAAQUUUOByBQzsLlfQ7yuggAJzK5CZlm3qsEGgJeQGJo/y2x//M6zzpIHd3PbNwhRQQAEFVlnAwG6Vu+/cFVBAAQUOS2AaN6nzSaqYKWmTUEakkOhKZmP9Ft7yzn9GnjZQQ4wt9IFdv5pNf/S/GtgdVuscVwEFFFgqAQO7pWqnk1FAAQVeLNAxLVPqMCKSoV8jkwGPPPRdhO1fha6SSwEFFFBAAQXmTMDAbs4aYjkKKKCAAish0IUdBhwj5Ehgc/YG3YQxKWxw06u+hutv+yby7I06yGVKoCGEQEqJqv9N97BbievESSqggAL7LWBgt9/Cnl8BBRQ4LIEyW6GDEnL/ECApTwlxRHvm13nm8W+B1P+phwIKKKCAAgrMk4CB3Tx1w1oUUEABBVZFILPDMB4lT/vwbQxVxXY4Sxy8jnvf8CPEE7cSn3+LLqWWqtp9ALYrEEP0BbtVuVCcpwIKKLDPAgZ2+wzs6RVQQIFDE0iQYh/YQVUKqf8rBIYdPPo7b4e8dWilObACCiiggAIKvLSAgZ1XhgIKKKCAAocgUKYM4zrduIK6JdSBC/E5Rutv5t67fmG2FObs6J97rfrkriORCdS0OTJ0ScxDaJpDKqCAAssnYGC3fD11RgoooMBMoF8AM5QXrczxwgt14SwPPPsvqJ75UQZljSpu0pVrmBbI9TOM0glC15Gia3p4KSmggAIKKHDQAgZ2By3ueAoooIACCkDsMrmOxEHNdCuxNtzifLvOLbf+MNd+3pf5Bp0XiQIKKKDAgQgY2B0Is4MooIACBy/QB3bkjjhbtyPvJnil3yG748L4v3L6Y99CSKdp4hG6nMjViC6eYpTXqNNR2n4ZEA8FFFBAAQUUOFABA7sD5XYwBRRQQAEFZgJ1DkxKR6iHkLdnAV1XXc073v5zpNHVVLgHvJeKAgoooMD+CxjY7b+xIyiggAKHI9C/MceET7wo16+NyQBK/+pdxxMf+2a2d36NjXID4/wkYXCSLj9HUwLDfA3T4JKZh9M4R1VAAQUUWGUBA7tV7r5zV0ABBRQ4NIHUEuujpLxDCWP6n8dXX/OV3PKG95EjuEvdoXXGgRVQQIGVEjCwW6l2O1kFFFglgZwgVFPCLKFrdqee+zft6tk6mZMzH+bjp97NRvc6Yr+fXTNg3J2lCjDIx0m0q8TlXBVQQAEFFJgLAQO7uWiDRSiggAIKrJhAyRPq+gq6fIFMpKvGvPX2n2Ltintme8NX/U20hwIKKKCAAvssYGC3z8CeXgEFFDgsgT6wi9VsYUwoz++AHVpKKoQygHyajz7yB6i2LnCEV5DieSbpPE19hCp3pH75TA8FFFBAAQUUOFABA7sD5XYwBRRQQAEFZgIhVpS2pa6HTEomrF/LfXf/AjQ1XWmon7+llksBBRRQQIH9FDCw209dz62AAgrMiUDp37brHwiMHczenFuDBI899V42T/0rjvN55HCKNrRU8RjwHKSNOaneMhRQQAEFFFgdAQO71em1M1VAAQUUmB+BwJBSThPLVWyWM7z25vdwww1fS676e+h6tqedhwIKKKCAAvstYGC338KeXwEFFDgsgQKlXw0ztoR+g+z+LbvZKh4TYDjby649/+s8/OhfZb2N5Pg0oRrRphFVOAdl/bAqd1wFFFBAAQVWVsDAbmVb78QVUEABBQ5RoOSaup4SUmJaneTet/0sYf3VTMKUZhbYGdkdYnscWgEFFFgZAQO7lWm1E1VAgZUTKNB1UDXbu/vYlSOzAC/HFkpDCC0xVTz6sa8i7jxCjo9T11ezM4k0Vf+ZwcqROWEFFFBAAQUOW8DA7rA74PgKKKCAAqsokENNGcPaxqOMjv4hbrvjH5FjxTRsU5cBdXDLiFW8LpyzAgoocNACBnYHLe54CiigwNwI9Et7wPmnf5XnnvwrrIcR58MWJaxzNKzTpuf3v5ubei1EAQUUUECB5RcwsFv+HjtDBRRQQIH5E0hVw2g6ZVoVbrzjBzlx9R+kpqPun3oNzfwVbEUKKKCAAkspYGC3lG11UgoooMBFCBRIoSXsPMwjH/8G1vLTjNOUUh+l7lrKbNM7DwUUUEABBRQ4SAEDu4PUdiwFFFBAAQV2Bbo4YDBtqdav5M77/inT5ipCntD020n0t8beHnupKKCAAgocgICB3QEgO4QCCigwlwL9HnYBGjpOPfy3mZz9J9T5WlKd6LqWGPsN8DwUUEABBRRQ4CAFDOwOUtuxFFBAAQUU2BWYpAHDZpNXX/8/8qqbv5lphIpCVQL0i89USimggAIKKLD/AgZ2+2/sCAoooMB8CvR73M3uPTrK2f/OY4/+GU6015AGp9nJI2JJ81m3VSmggAIKKLDEAgZ2S9xcp6aAAgooMLcCbYo0x+Btb/hlOHod0wx1BZEOct3/g4cCCiiggAL7LmBgt+/EDqCAAgrMqcDzgV3LJqNpzWOPfAPVud+gHrVs5Q1qt7Cb08ZZlgIKKKDAMgsY2C1zd52bAgoooMC8CkzzDiev/WLe+AUfgHqHzBr99nWFTeowAup5Ld26FFBAAQWWSMDAboma6VQUUECBSxUoJZHClJIH7Jz5MM88/Nc42qyxUzJV6W9KPBRQQAEFFFDgIAUM7A5S27EUUEABBRTYFegDu9tu/wecvOaLqapELi2ENaB9/uW6RioFFFBAAQX2XcDAbt+JHUABBRSYT4H+BbqYE8SKCVMG3bM8/LFvpB5/lFQFYnaR/vnsnFUpoIACCiyzgIHdMnfXuSmggAIKzKvA+trruP2eDzJuhgz6iC5dgOrorNzYpd31MT0UUEABBRTYZwEDu30G9vQKKKDAvAqkAlW/TV2EacwMyDzz2PvZeuZDDAdHSWkyr6VblwIKKKCAAksrYGC3tK11YgoooIACcyzwulf/Ka6+5a8yDjCY3SZ3dCWTy4BBAczr5rh7lqaAAgosj4CB3fL00pkooIAClybQL/FBQ5emxHoACdrxb/HRB+7kKu4AniBWJxmzSaYit8ep4nlGw0S3fZQS3eTu0sD9tAIKKKCAAp9bIMdE6PfJSZlYdeScKOEYZ54rTKdr5NA/beOhgAIKKKCAApciMChH2c7PzLaia2JNNR5QDcYkXs357mHe8aX/D1VVEWMkhHApp/azCiiggAIK7JmAgd2eUXoiBRRQYLEE+g20QymUACUUSo5U+WmefPT76C78n9Ado6pqJpwiNP2SIFdAHtNUU/J0BFX/mKGHAgoooIACCuylgIHdXmp6LgUUUEABBXYF6jwg1Ym2nKNmRJXC7kMx1RpXvvILee1t758FdX1g98JR+ptmMMDzIlJAAQUUODABA7sDo3YgBRRQYM4E+nuPMoUwIIeWQk2VC93Zf8vHH/8W1trX9NvbMeUZYj2l4kq6LhP771ARgm/YzVlHLUcBBRRQYAkEDOyWoIlOQQEFFFBg7gSqVMhVQxc3CalmFGsmbaKtI/fd9eNUJ976e4K5FwI7Q7u5a6cFKaCAAksrYGC3tK11YgoooMBnF5jFbWVKZEAJ09myl1WpYPIkDzz0l2nah4hhjZS3KbTEPtjLgVggxooyW1LTQwEFFFBAAQX2UsDAbi81PZcCCiiggAK7AnXJjFOiHgXSuGJtOGDc7dAcfQN33/2PoR5KpYACCiigwKELGNgdegssQAEFFDgcgY5MTYTSb5OTCFVFKIlQ4NRT/5hzp7+PujpJXY7TdYFQtqiqQClxFuTl3L9p56GAAgoooIACeylgYLeXmp5LAQUUUECBXYE6V4w5R9WsUaYDqmrATjnH57/+u7n21X+6X0TGQwEFFFBAgUMXMLA79BZYgAIKKHA4Ah0tdWlmgR0Zct3/Y7/0ZU278xEefeDPk8ujDOJxQnuCwjax2YHckMqIWNLhFO6oCiiggAIKLLGAgd0SN9epKaCAAgocmkDsKhht06aGqr+n7Wri2lXc+/Z/SKpfSdU/y+qedYfWHwdWQAEFFNgVMLDzSlBAAQVWVGDClGEZ7KZ1JZIjJAoVhVgyZx58H6c3f4UqPMGA18425I7VBRKRnOp+F7sVlXPaCiiggAIK7J+Agd3+2XpmBRRQQIEVFugGVGs7TNr+njeS0pDXfN5X85rP/0tMQk2/IOZnCuz63w/B+98VvnqcugIKKHBgAgZ2B0btQAoooMB8CfS71tW5X96yg1LThY6Omjr06/sDp/4DjzzzAbry7xiFOyhdQ6m2yf2amaUi5P5DHgoooIACCiiwlwIGdnup6bkUUEABBRTYFYh5RBc2oaooaYequoK33f3jcOw2xtSMnof69HCu///9/2KMUiqggAIKKLDvAgZ2+07sAAoooMBiCnQJHnrojzHa/E2q+mp2JpFhfQbiM4zT9Qxc5H8xG2vVCiiggAJzLWBgN9ftsTgFFFBAgQUVKGRG6RglnGGr1Ky98ou46/YfIQcItASaBZ2ZZSuggAIKLJOAgd0yddO5KKCAAnsscO6Zn+eZJ7+T9XADuUzJuaUanCan6wlle49H83QKKKCAAgooYGDnNaCAAgoooMDeC4ScIEUGg3XO5y3ecMf7OXn1F0MYEEoihGrvB/WMCigclOVYAAAgAElEQVSggAIKXKKAgd0lgvlxBRRQYHUEOphe4P4H/izDyeMMqhHb3RZNE6jzBl3ZXB0KZ6qAAgoooMABCRjYHRC0wyiggAIKrJRAFTPT8ZR6cJz6+I3cedePQxwy7YYM6pWicLIKKKCAAnMsYGA3x82xNAUUUOBQBWZ71AVOPfVTXHj2+zkSb2KzPEHFldRpTHHT7UNtj4MroIACCiyngIHdcvbVWSmggAIKHK7AIHZMS8WFtuOOO/4GV1/zrtl+dtNpx8DE7nCb4+gKKKCAAp8QMLDzYlBAAQUUeGmBBFQdZfo4H//Yn6SZ7pCaMeQ1mrxF4YhyCiiggAIKKLDHAgZ2ewzq6RRQQAEFFOhvbfOUdrDBVrmK3/dFPwtxg1IqQoRSCsEHUr1OFFBAAQXmQMDAbg6aYAkKKKDAPApkYJrPMwrrPP7g+9i58IuM4jopbkGpiWk0j2VbkwIKKKCAAgstYGC30O2zeAUUUECBORWIqeVCWeOGW7+e193w9bMqc85EIpmOGF0Xc05bZ1kKKKDASgkY2K1Uu52sAgoocPECUzpCLjShYXzuN3ji8e9mrXuCEhp2qsKgixd/Mj+pgAIKKKCAAhclYGB3UUx+SAEFFFBAgUsSGOTMzuBG7n7734HmBuoAkQ5SDdUlncoPK6CAAgoosG8CBnb7RuuJFVBAgcUWGDNhUIaElAgx8/jHv5Vq838hcBPnqk3WZnvceSiggAIKKKDAXgoY2O2lpudSQAEFFFBgV2BQJlz56j/J9Td/K6k+RqDQlABlAnEokwIKKKCAAnMhYGA3F22wCAUUUGD+BEqGECfslEwT1mjP/QrPPfTdhNKxNciM2rX5K9qKFFBAAQUUWHABA7sFb6DlK6CAAgocisAoZdpqQBcDk+kWw1gYVkMmbaIbwDSM+KI7/wn1xq2UakpiQM5QR4j9s6jhUMp2UAUUUEABBT5FwMDOC0IBBRRQ4CUFUoYqZjKJTEXdPc1jH/s2wuS3mZYBdUjKKaCAAgoooMAeCxjY7TGop1NAAQUUWAmBQQ7s5EzonytN0FAIXUWsj7EVHuXE1V/JG2/6DhhcQxenEAb0OV1FS6RZCSMnqYACCigw/wIGdvPfIytUQAEFDkWgK5m69I8b9ltw908dRi488yGee/YHGE1O0FVbh1KXgyqggAIKKLDMAgZ2y9xd56aAAgoosF8CFTU7aUw1LMTSMEiFrs1U9RVc4GHefNdPc+LE22fDd6EjhppCoWIbSjML8DwUUEABBRQ4bAEDu8PugOMroIACcyqQSFS5ggz9L5MAw3yeRx/4E6xvPs14tm6IhwIKKKCAAgrspYCB3V5qei4FFFBAgVURCNSkaotpgToNGOaKWCUmuTBYv4W73v5BYEi/bV0OiUBFKIUQxpBqqHzLblWuFeepgAIKzLOAgd08d8faFFBAgUMU6BfDjDkyu+MZBM7HbUasc/bpH2H6xN+lxFccYnUOrYACCiigwHIKGNgtZ1+dlQIKKKDA/grknInDlp3xkEFV0eSGajBmp3S84Zb3ceK6PzIrIIWWQCCWmlL6fdszpNivjemhgAIKKKDAoQsY2B16CyxAAQUUmE+BWWDXL4nZr4dZwTS2dHQMxo/yyP1fT5PPzWfhVqWAAgoooMACCxjYLXDzLF0BBRRQ4PAEUiYMpkzGR1gfNaR2SseE+ujruefeD5I48nxAN+3jullgN9vELjxf8gu/Ht4MHFkBBRRQQIH+7e/+eRIPBRRQQAEFPlUgM1sNk7r/KVFaiBUXmHK0jDj1+D9kfPofS6aAAgoooIACeyxgYLfHoJ5OAQUUUGAlBKpUU+KUfrHLulqnbZ9lGja4+aZv41U3fvXuvuz9Fu2zf4JSqtmbdvn5oC6uhJKTVEABBRSYdwEDu3nvkPUpoIAChyTQh3WTkljrX68rO7N1/du6oQoQx4/w6Ef+8CFV5rAKKKCAAgosr4CB3fL21pkpoIACCuyfQNMNZ3vT5cEmud0gx8dpRm/grff8U1K8kqr+5Ni5THf/TxjMfsn9m3gM9684z6yAAgoooMBFChjYXSSUH1NAAQUU+FSBpx/4bnZ2foaQK9rmSkI35EiKVM0WZ9KEtbIumQIKKKCAAgpcokCpWkpuqENFyhNCyKQy4sL5mu3tSIlusnOJpH5cAQUUUGAFBIYdXBgWpiFzMm3Qjqe85tZv4Lobv65/rc5DAQUUUECBhRAwsFuINlmkAgooMH8C3dlf57Gn3s2wzYzTgFgdo8oPEUJkGo5S96/oeSiggAIKKKDAJQnkOIUy+JTALrPG+XOVgd0lSfphBRRQQIFVEmhSYquKxKahHk/J4Wru+5IfozS39AtgEoKb1K3S9eBcFVBAgUUVMLBb1M5ZtwIKKHDYAqXl2Yffx85zv0oINdUgMO1OU9IGZTim7tYOu0LHV0ABBRRQYOEE+sCuf8OuifUn3rB7IbDb2anIwdcEFq6pFqyAAgoosO8CVZ6SqxE5QeIM17/mL3HDrd9EV/q31vvh/fm5701wAAUUUECByxYwsLtsQk+ggAIKrKbAbNPu536Lhx78So4PTjIJz5I4xrRbIzanqLuN1YRx1goooIACClyGwIsDu36PnU9fEtPA7jJw/aoCCiigwPIKpJbRYMR0ksnDhnvu+1na5sZZTjcwsFvevjszBRRQYMkEDOyWrKFORwEFFDgogW1a1ruGRx/6I1Q7H6G0A8qwYpIvMOBqyDsHVYrjKKCAAgoosDQCKYyhDGdv2L0Q2L14SUwDu6VptRNRQAEFFNhDgS5NOVIfJ+XzHLv2q3j9G7+PbvZWeiaUSOWKmHuo7akUUEABBfZLwMBuv2Q9rwIKKLDkAoltqrLOhQu/zDMPfwfDyZWEwRrT8BhNuZZSxksu4PQUUEABBRTYe4GXesPuxUtiJvwvjnuv7hkVUEABBZZBoMnH2C6b3PeFPwfDm6j6fevihEkeMIz+/FyGHjsHBRRQYNkFDOyWvcPOTwEFFNgvgdLShQbSFk88/E005/8LoRyjqyZkniWU4/s1sudVQAEFFFBgaQU+W2C3vR3dw25pO+/EFFBAAQUuRyCESMkVayfu5U1v/WG63FBnoOqYhsjAPewuh9fvKqCAAgockICB3QFBO4wCCiiwdAJTmA46Omrysx9m86kfhHaHOHgFW9P7qePVSzdlJ6SAAgoooMB+C/SBHWVAHSqXxNxvbM+vgAIKKLA8AimQmk3e/JafYHDybVSlIeQEuWLcTBgxXJ65OhMFFFBAgaUVMLBb2tY6MQUUUGB/BTogpi0iR4Dn+J3738UV0y1iHPBseI6Nbm1/C/DsCiiggAIKLKFAjv2ilzUhFwodMRZSGbG1VXNhs/+9Zgln7ZQUUEABBRT47AKz8K0O5K4mM4E4oo5QOEeevpLUbPOKq76c19/2NyDWtGGTqtogJWiq/lW7fj87DwUUUEABBeZbwMBuvvtjdQoooMDcCsxuecoL5W2xefpf8vQj7+FYcxtn8mnW/A+Kc9s7C1NAAQUUmF8BA7v57Y2VKaCAAgocokAokGtCLHRdS5yFcBWlheGo4Vwa8Lbb38f61e+E0C8hvVtrKIXQ72XnoYACCiigwAIIGNgtQJMsUQEFFJhLgecfUux/6Y+YzvLw7/4pqvZJSqiBNJdlW5QCCiiggALzLGBgN8/dsTYFFFBAgcMSCBFyN6QKO+QMoZrS71uXJsepRk9RXfFHuPOO90MZksMEwpCUW5rYv5nuG3aH1TfHVUABBRS4NAEDu0vz8tMKKKCAAi8IzO55OsbE2V+DAltP/xJPP/U9HK+PsG1e57WigAIKKKDAJQsY2F0ymV9QQAEFFFgFgVKRUqGuJ9T9PuoJqrpQwhptO+Xme3+MK4/fPXsLr9++gTghUhFLDaEFV4BZhavEOSqggAILL2Bgt/AtdAIKKKDAIQnM9u/eoWVAoCIwoRlPeeyhbyC2v0bKNx5SYQ6rgAIKKKDA4goY2C1u76xcAQUUUGD/BDINuZ0wHPaLubSEfJIcN2mrKVdtfAU33/ODJCZU+QgpMHsTrw/pQqkJwTfs9q8znlkBBRRQYC8FDOz2UtNzKaCAAqskkDpylehoiKTZFt4xNVw49Uuceuq9NOH4Kmk4VwUUUEABBfZEwMBuTxg9iQIKKKDAkgkE6tnedWujhun4HFV8JdvhLCkOeMeb/gH1VXdBvxQmQ0qBftu6/h61MIY86re181BAAQUUUGDuBQzs5r5FFqiAAgrMqUDKdFV/ExSJ/f7fod+1rlBPHufJh/46afybc1q4ZSmggAIKKDC/AgZ289sbK1NAAQUUODyBEsZU6QSxamnTNiVuMI5TTl7xhbz5jX+bLlbUs1AuU0qZrQJD6AO7KZTBLMDzUEABBRRQYN4FDOzmvUPWp4ACCsyrQIEuQOjob4UoVWESEiMSm0/8PGdOfWBeK7cuBRRQQAEF5lbAwG5uW2NhCiiggAKHKJA4zVq4ifH0NMNhzWbeJg2GfMEt38UrrvrjULe0bU3T9DvYVZDj7it2s9Uw3cPuEFvn0AoooIAClyBgYHcJWH5UAQUUUODiBZ75rbewVQaM4wXqMmWjHKMugUl6km5QU6VjF38yP6mAAgoooMCKCBjYrUijnaYCCiigwCUJDKoRW91ZmnqDkM4TcmDtxBfwxrf8HNOmYXBJZ/PDCiiggAIKzKeAgd189sWqFFBAgYUX2Hn0B3n83L8ll6dY45WU9jmG9VG6nEh1S0huIrDwTXYCCiiggAJ7LmBgt+eknlABBRRQYAkEqrhG220RS0UVR0x4kNtv/SmOXfcHaCto+vUvPRRQQAEFFFhwAQO7BW+g5SuggAJzK7B9P7/74F/gWGwJkx1yvxRJMyKVGsKUkPulSjwUUEABBRRQ4MUCBnZeDwoooIACCryEQGmoS0fJAyZssnHVbdzx5p+frX7ZkamDD4R63SiggAIKLL6Agd3i99AZKKCAAvMpUOCJJ95Pd+5nGU4DmXXaOlE4SkmbVD4BOZ99syoFFFBAgUMVMLA7VH4HV0ABBRSYU4GcYFRDzCPO5id445t+hiuvfQep37HOl+vmtGuWpYACCihwqQIGdpcq5ucVUEABBS5KYAIMp49x/0fv5Wg6TlcSbbVJjNdQ0nNUZeOizuOHFFBAAQUUWCUBA7tV6rZzVUABBRS4aIGUaerEJJ3l2JXv4g1v+vuMmx2ast6/ZIfPg160pB9UQAEFFJhjAQO7OW6OpSmggAKLLDAGRqXjuSc+wNNP/RBH61vI4RQptFTNBmFSL/L0rF0BBRRQQIF9ETCw2xdWT6qAAgoosOACTYlMGDOOY976pn/FxtWvJ9Nvs7BGLAZ2C95ey1dAAQUUeF7AwM5LQQEFFFBgXwT6W6eQJ1TdJh+5/2tYz+do6NjpHqMevQKm/aZ2HgoooIACCijwYgEDO68HBRRQQAEFfq/AiIqzZYeT176LN73hB0jxAhVr0O+R3gd2bmHnZaOAAgoosAQCBnZL0ESnoIACCsyjQMpjIiNCnnL29C9y6um/xlXxNrbaTabVhP4JSQ8FFFBAAQUU+FQBAzuvCAUUUEABBV4isEuZs3XmzW/+5xy98mZin9B1LcRmltcFby+9bBRQQAEFlkDAwG4JmugUFFBAgXkU6N+wi2mLyBHgOX7n/ndxxXSLGAc8G55jo1ubx7KtSQEFFFBAgUMVyKEiskMIDSHV5JAoVWZ7a8C5swNKDIdan4MroIACCiiwHwIhrUE9IZUtqrhBzgNK2qFpBrRtItXwiqu+nNff9jcg1rRhk6raICVoqn71FhO7/eiL51RAAQUUOFgBA7uD9XY0BRRQYGUEZrdM/aOOs2OLzdP/kqcfeQ/Hmts4k0+zRrMyFk5UAQUUUECBixX4ZGAXCGlkYHexcH5OAQUUUGChBQoZ0hFCfYGuaxnUJ5m2/bKXkcFwwLk04G23v4/1q985e50uP//8SiiFEHyYZaGbb/EKKKCAAp8QMLDzYlBAAQUU2B+B5x9yfGGnupjO8vDv/imq9klKqIG0P+N6VgUUUEABBRZYwMBugZtn6QoooIACL1ug0ELeoAodqX+zbgjTaUssx4jNJtWVv58773g/lCE5TCAMSbmlif2DoL5h97Lh/aICCiigwFwJGNjNVTssRgEFFFgigdk9U0e/k13/16DA1tO/xNNPfQ/H6yNsm9ctUbOdigIKKKDAXgl8xsBue8j5s4NPvFGwV+N5HgUUUEABBeZBoPRvylVblMkJBlVDio8QwwaUk6TUcdO9P8qVx++GXNNvv0CcEPv370oNoQVXcJmHNlqDAgoooMBlChjYXSagX1dAAQUU+AwCCXK1Q8uAQEVgQjOe8thD30Bsf42Ub5ROAQUUUEABBT5NoF/iKzKdLe8VcjN7Z2C2h52BndeKAgoooMASC2QaqvoZ8s7VjAYN4/ZJmuEGO13h2hNfweve+v0kJlT5CClAFXZmIV0oNSH4ht0SXxpOTQEFFFgpAQO7lWq3k1VAAQUOUCB15CrR0RBJsy3AY2q4cOqXOPXUe2nC8QMsxqEUUEABBRRYDIHdwG6bEJqXCOxqcuh/onoooIACCiiwXAIhVuSyNQvk+mUxJ9OaPMqkcIT73vijVFe9GfqlMBlSCvTb1vU/EQtjyKN+WzsPBRRQQAEFFl7AwG7hW+gEFFBAgTkVSJmu6m+iIrEwW8IrUagnj/PkQ3+dNP7NOS3cshRQQAEFFDg8gd8T2IVEiZntnSEXzo5IhMMrzpEVUEABBRTYJ4E+cCttoKoyOVd0IdLWkVe98qu4+fV/hS5U1LNQLjNbPpOK/kdiYQplMAvwPBRQQAEFFFh0AQO7Re+g9SuggALzKlCgCxA6+lspSlWYhET/nxo3n/h5zpz6wLxWbl0KKKCAAgocmkCJgVC2PvmGXUizH6R9YHf+zMDA7tA648AKKKCAAvstULo02we9LtcyGT5OG47zjrs+SLN+C8SWtq1pmn4Huwpy3H3FbrYapnvY7XdvPL8CCiigwMEIGNgdjLOjKKCAAgp8msDHP/qHaTbPE6tnaJsrmE4/zhX1EboWtqsBTWk0U0ABBRRQYOUESqyJ7JBzouYoiZYcE9N2jTPPVi6JuXJXhBNWQAEFVkOgiUO2yiPU/V7nZZO6mnDdtV/Hq17/LewMAuvUqwHhLBVQQAEFVlrAwG6l2+/kFVBAgcMT2HzuQzzz2A+wHq5gnM9TSmbU34SFbcZxgzqnwyvOkRVQQAEFFDgkAQO7Q4J3WAUUUECBQxXIZUoTr2IyPUvTDMg03HvvT8P69YzjgNGhVufgCiiggAIKHIyAgd3BODuKAgoooMCnC5RtHnng62k2f2u2pEnHiFxaqqqmixOqVDRTQAEFFFBg5QQM7Fau5U5YAQUUUKDfQiGMqbtXEthhWj3N9a/6Dl7z+X+J/q4wRXy/zqtEAQUUUGAlBAzsVqLNTlIBBRSYP4FcYHL6P3DqiW9grVxDFwrTsEko15Pjx6jSsfkr2ooUUEABBRTYZwEDu30G9vQKKKCAAnMp0K+vUreR4bBi0jTcc9e/Jq0dp3+Oc9DvVeehgAIKKKDACggY2K1Ak52iAgooMI8C4/6dumngqUffTXvh39HEo7RVYNpV1PUmsduYx7KtSQEFFFBAgX0VMLDbV15ProACCigwpwKpKwybAdP4EDdc/0Ncd9PXMY0QaGlyA4Z2c9o5y1JAAQUU2EsBA7u91PRcCiiggAIXLZAYU5URkwv/mUce/lo2ciSFI2yV/8p69SZI7mF30Zh+UAEFFFBgaQQM7JamlU5EAQUUUOASBEKItBnC2jpvv/PDlNFxUuyItMS01u+i4KGAAgoooMDSCxjYLX2LnaACCigwpwKlYxpqajqefuT7SKf/N0IcM60eo0m3Utie08ItSwEFFFBAgf0TMLDbP1vPrIACCigwvwKjCs6mAa+7+a/w6s/7E7NCu7xDXdVQmv5VOw8FFFBAAQWWXsDAbulb7AQVUECBORVIsNUvcRI6hhf+C0/d/+1U9f1Q38JkPCFW0zkt3LIUUEABBRTYPwEDu/2z9cwKKKCAAnMskM4Qjr2Fe+7754y7SB/gkYHYv3bnephz3DlLU0ABBRTYQwEDuz3E9FQKKKCAApcicIEpR9juIicinH74exmf/RChyVzIJzkSOkrp79A+w1FcE+VStP2sAgoooMBiCBjYLUafrFIBBRRQ4NIEYr1ON9mGaoc6nKRL25R4BriSUiIX8uN8yZ3/gtHJe2efyWFttktCXbUE37C7NGw/rYACCiiwsAIGdgvbOgtXQAEFFlygtOTQ0L9HN8oT2Pk4jzz8Z6hzxThnGtrPPkEDuwW/ACxfAQUUUOClBAzsvC4UUEABBZZRoE2FuuqIYUhIA0Lcob+lm046qmHk6JVfwhtu+nYYXUepphQGlAJV6KDULom5jBeFc1JAAQUU+D0CBnZeFAoooIAChyPQMds4PAeIdJBqnnvqAzx7+tvZKG8lhQufqKvfgPyF4xNv3RnYHU7fHFUBBRRQYF8FDOz2ldeTK6CAAgockkA3u+drGdVrlHaNqp6y052lrq9hmre4/a6f5PiJO/ubQ3Jo6R/h7O8CZ/eKuZ79vocCCiiggALLLmBgt+wddn4KKKDAvAr0q12GDDmSK2ZPT8bxKe5/6Ms5Oin0t2ghBGZhXUgGdvPaR+tSQAEFFNhTAQO7PeX0ZAoooIACcyIQ6obp5DlG8SoiiVy2aUsL9XGuPPqF3HL3DwJ1H89B7P9eE2Zv2LXgkphz0kXLUEABBRTYbwEDu/0W9vwKKKCAAp9BoJ2Fdf1rdm1sSTSM6Nh+5hd55sn3UnHN7HufeLvu+dDON+y8oBRQQAEFllnAwG6Zu+vcFFBAgdUVKKxBeJZBex2leYqU+qUwr2QMvOP2nyZfcTOF/sHNCTX1LLAjQx37rRLC7v/3UEABBRRQYMkFDOyWvMFOTwEFFJhfgcnuk5IlkGPHlIq6dNTdJg/c/+cYdk89X/qL3q578b52Lok5v621MgUUUECBly1gYPey6fyiAgoooMAcC7QpMqiGxHJ2VmUKQy5029z42j/PTa97L7nuKP0qKxSgmS2G2S/IQmxncd3u73kooIACCiiw3AIGdsvdX2engAIKzK1ASomqCrRtomoaWnYY5rX+1o3TT3+Y8bN/Z1Z7KYXSL5XSHy9aGnO2Q7mHAgoooIACSyZgYLdkDXU6CiiggAIzga4UBvkYVB+Hci0dDTv1Ud5x7z+gGbyO+Inbuz6l6/9X02d3fXwXwu4SmR4KKKCAAgosu4CB3bJ32PkpoIAC8yowe1py91Ys9ndhLxy5XypzyhMf+VJK6T4R2PXBXYj9p3eXySx59zlLDwUUUEABBZZJwMBumbrpXBRQQAEFXhAIDGdLYjJdpx4O2UwdN73+3Vz3mj9JihvUfSbX75gwu82b9jd9uyuy9PFd2P0jDwUUUEABBZZdwMBu2Tvs/BRQQIEFFZic/n957MmvZdg+TV67kmmBuu2o01FKcwrSiQWdmWUroIACCijwmQVSaKkZUtikYkAq65RqzKQtPPfMUUr0gRWvHwUUUECBxRPol7vsg7dBCaRppDt2Lfe+8ychXUsVWoguebl4XbViBRRQQIG9FjCw22tRz6eAAgoosDcC0zM89cT3Mj7/vwMV1Jk0HrE+OEqbnySUI3szjmdRQAEFFFBgjgQM7OaoGZaigAIKKLBnAiVHMtuM6uPsTDpufeO3c/K63w/VcWYLqfgK3Z5ZeyIFFFBAgcUVMLBb3N5ZuQIKKLDcAqVjeuG/8eBjf5GN6QjKk5TmOlJXU/EcJbiHwXJfAM5OAQUUWE2BHBNVaXzDbjXb76wVUECBpRXo97BbDzXTNGZ0/D7uuOfHIAVoIh3RHeqWtvNOTAEFFFDgUgQM7C5Fy88qoIACChygQIYcefjR76Q++7/S5I6ydoLz24kjVSTRHmAtDqWAAgoooMDBCBjYHYyzoyiggAIKHKxACWPW40k2p5vcevuPccUr3rlbQNUxpmZ0sOU4mgIKKKCAAnMpYGA3l22xKAUUUECBPo4LdHD+MR5/9F0M8zmmeQjVgKpryCGJpIACCiigwNIJ9IFdzYBcLnzKHnbTLvDcMxuz/X88FFBAAQUUWDSBPrALuePoya/gC97yw3Sloq76tTAz4zAwsFu0hlqvAgoooMC+CBjY7QurJ1VAAQUUuFyB/tZtyiajtMGzT/w9Lpz9W9CeYDQ8TtudJ3hLd7nEfl8BBRRQYA4FPtMbdgZ2c9gsS1JAAQUUuGiBUgrTKnP37R9k/eo3kfKEKu5uXNdS0+ATKReN6QcVUEABBZZWwMBuaVvrxBRQQIFFF8iUEgkhk7ae5tEnvplq57ep01Gm9TYxV4s+QetXQAEFFFDg9wh8psCuTZHnnjlKon+kxUMBBRRQQIEFE+gqrrzhj3Hzre8hEagIlJIIoSLnjhjdo3zBOmq5CiiggAL7IGBgtw+onlIBBRRQYA8E+hUv425oV+g4f/rn2Xrq+wmTDabDo1R5ew8G8RQKKKCAAgrMl8CLA7tYajIbUE2ZJgzs5qtVVqOAAgoocAkCIUfueecv065fTUVDLFAKhP7Fuv+fvTuBtuy67zr/3fucc4f3Xo2qQZat2bIk27KswfKQhKYZmrWywtDQkJBuMpoQB0wmEhuaACtkMI4hzkQISSCLIXQHaLqBdNMsumnmLIYsIOnGjgeNNakGVb3x3nvO2bvXua8ky7Et26r36t537/fYJalK756z9+d/lqrO+53937mF6AuZXwSnX6qAAgoosKACBnYLWlinpYACChx4gabbgLxlJ0SqHCjrHT75yS+naJ+iHJ+m7j1LDKt0rVVoj0G+RlEkevFWxu1HIN964AmcgAIKKKDA8gnkboVB2qSIq+S0DuEQTfdNzVhz8dwx9/we6/QAACAASURBVHBdvlvCGSuggAIHQiCnSNWu0etvcW2yQV019IrTFKNtuvXhvTd+iLtuf4hevIXUXM/nQiLlhhi61XW77TE9FFBAAQUUWGYBA7tlrr5zV0ABBeZZoPvuZBFoQpfclZSTTeqNf8LT579zuq9dTn1S3CGFqxT5NLFrERY2CByjzZcIeXWeZ+fYFFBAAQUU+KwCBnbeGAoooIACB1GgbjfocxtlUdPES6R8K5N0hl5+HauDw9zzzh9mtXcLsErbQDHtgJlIKdkO8yAW3DEroIACCuyLgIHdvrB6UgUUUECBGxX41D4GidTFce0OJUPOPPPN7Gz+PYbtA6SwSQpnKThFCH0arpHagqLoE7rXNj0UUEABBRQ4YAIGdgesYA5XAQUUUGBXIDTT8C3kFXqxpm1KcsyMq8wbX//tnLjjd3YtVGjb3daXRdH1wuy2QAh0/+v+76GAAgoooMCyCxjYLfsd4PwVUECBORWYAFXO04e3TEvTtcZMgXrjX/Pkc9/GStomTDc8GJNSCblHihOaBGVvlTgZzenMHJYCCiiggAKfW8DAzrtDAQUUUOAgCpTFGjv5SUirDJpbqMIWo1zRO/0gjz76o5BXaFN+KazLuZ1ubxBCuZvVGdgdxLI7ZgUUUECBPRYwsNtjUE+ngAIKKLA3AuMusOt2Mkjde5cNKZakvE0v9Th79ocYXf0+Asfph9OkZosUxxCH08AuVj2KiSvs9qYSnkUBBRRQ4GYKGNjdTG2vpYACCiiwVwK5HZLKdUIc06sPUcUeW6HlzW/9YQYn3kZvN6u7Hsx1K+u6X4jTlzBzt7uBW9jtVSk8jwIKKKDAARYwsDvAxXPoCiigwCILjFOmP11Bx3QjcmLc3acuJ+rJGc5+4msYT36NlXgHIXUp3WVCcZhR25JiTb/tLzKPc1NAAQUUWFABA7sFLazTUkABBRZcIKcufOtRxhHEzLXtTe6+++u458HvYhyh3+Vz08e7dF0iwvVf61bbhbDbKtNDAQUUUECBZRYwsFvm6jt3BRRQYJ4Fuue4uLu6LlJCaqd7HuQ8IhcDRmf/Emeu/CWqtqGfj0E4Ryj67DS5+zLK5APfPJfXsSmggAIKfHYBAzvvDAUUUECBgygQYkGYJMqyT01mpzzEux7/cXprd5G6LeqmK+za6XYH5EgM5e40pyFefb2/ykGcuWNWQAEFFFBg7wQM7PbO0jMpoIACCuylQANNsU4OJRUr0HW47EK8CkYBBjvP8syZP0i9/TFW2jvJnCMWME6JWA6h7QI+DwUUUEABBQ6WgIHdwaqXo1VAAQUU+JRAmKzTr06w3mTuedO7ufWO30kMR4nTQK57ofLFZ7Rqurqueyczh5ai6HYwH0qpgAIKKKDA0gsY2C39LSCAAgoocDAFRt3j3tW/y+VPfC+rZWQnbrJdXKVsbmElHaIO3Vd4KKCAAgoocLAEDOwOVr0crQIKKLAsAt0KOnImTTufMN17LoRI7jag69bIlZE0ucawWiOVd/KOd/wMk7KijP2uccpu+xQPBRRQQAEFFHhFAQM7bxAFFFBAgQMpMGZCv9nhwif/CJPN/0Q5iGyOdxhUQ0LTkK/vf3cgJ+egFVBAAQWWVsDAbmlL78QVUECBuRZ4MZzLedrb8jMDuzYy6Ad26iu86f4Pcssdv5U67IZ1RRt2F9h5KKCAAgoooICBnfeAAgoooMDiCXQdMst2DJu/xn95+ss5zOuIKdCEDTINodv3zkMBBRRQQIEDJmBgd8AK5nAVUECBJRF4Mah7cbq/foUdzQB66wwOPcJbH/lpUhWnuxoUtBRNt8n4kkA5TQUUUEABBW5AwBV2N4DnRxVQQAEFZijQ7XnADjENOXfue9i6/DdZzUNicQvbPEmZjs5wcF5aAQUUUECBVydgYPfq3PyUAgoooMD+Crw8sOvCupcf3b/rUbBDy2OP/hjD408widNt6uh3+9elyo6Y+1sez66AAgoosCACBnYLUkinoYACCiydQBfYhYaUoRxd5WNPvZXVySlS3qQtAjH1lo7ECSuggAIKHHwBA7uDX0NnoIACCiyDwK9fcZfDFidP/S7ue9P30RQNKXTNMBO7T2XdP7uH3TLcF85RAQUUUODGBAzsbszPTyuggAIKzEogZZo4mb6zWSZYv/TnuXzh56DeIVY9YnKThFmVxusqoIACCrx6AQO7V2/nJxVQQAEF9k+g28PuxSPnxMv3sut+PQ2O885Hf4QwuI+mSGS2KSkJDKBbZUe1f4PzzAoooIACCiyIgIHdghTSaSiggALLJpDTNjmuMGkTg2ICTcsnPvGV9OsxbftfiBxbNhLnq4ACCiiwAAIGdgtQRKeggAIKLKhAF9p1YV13dIHdi/vYhRg5cdc3cs9dX89OC1UFRdokhAHkkkls6LmJ3YLeFU5LAQUUUGAvBQzs9lLTcymggAIK3DSBzISQejQhUXZve7YN25f+EWcuvodVTtC23RbnHgoooIACChwsAQO7g1UvR6uAAgoso8DLV9fFoiTGyGNf+vdpwlFywTSai3UNsYIAowCDT9/2bhnZnLMCCiiggAKfV8DA7vMS+QUKKKCAAvMo0DXDrHJL6J4AQw1tH9IW55//E2xe+geU8VZiu06/Kpk0LaNYU1YjinHFMJ1kFDfmcVqOSQEFFFBgyQVSgJSgKurd1Qus0oYtEkMun+teVHEPoCW/RZy+AgooMBOBSb7GsIy09WkmxTpVO6GX+0x6h7nvLd/LiRNfMpNxeVEFFFBAAQUWScDAbpGq6VwUUECBJRJoaChSSbj+pmabWoqYyRv/no8/8z1UnKVMJTFfpG1PkKpDNMUFqiYxCEcZp24fBQ8FFFBAAQXmS6AL7HKO08Aupe7FFAO7+aqQo1FAAQWWVKDaZrwxZHV1yGRSU4UJxMjg6G/mTY9/JzHcsqQwTlsBBRRQQIG9EzCw2ztLz6SAAgoocBMFWkYUaTBtsdIdo3aLQbEKLZw//yNsXf0AQ15LrNenqxLaco02XCXkhl7otrzr3cTReikFFFBAAQW+MIEcAykFA7svjMuvUkABBRS4WQJxQmqPk9ttVovuxcnAC2Te8cRfpXfkbiKuAL9ZpfA6CiiggAKLK2Bgt7i1dWYKKKDAQgu0bU1xfU+EREPOJcV0xg3t+CLPPvXVxPoqK+2AxJhx3CIVQ3LTULyY8i20kJNTQAEFFDiIAgZ2B7FqjlkBBRRYfIGYE3UxJDY1hyNsNBucuvebuPu+99KG3X3rPBRQQAEFFFDgxgQM7G7Mz08roIACCsxKoGH6VJiAzCaBtek7nZN0kR4n2Xz+r3Du0o8zrFt6oaCOV0jxKHWzTsVpCJuzGrnXVUABBRRQ4HMKvFJgd+V8n9qXTrx7FFBAAQVmIBCoaUOPkFvKekJcO8lj7/o7jIojlAZ2M6iIl1RAAQUUWEQBA7tFrKpzUkABBZZBIO2GdSl2gd0O1fSdzkCbGnIcUDY7fPLpbyZd+6esxlum+yvUoWaczzII90NaXwYl56iAAgoocMAEXh7YdavJYzhEG7bIYYXL53oGdgesng5XAQUUWBSBTE0sINVrTLjAQw99gOOnfxdN0UzbYdoSc1Eq7TwUUEABBWYpYGA3S32vrYACCijw6gXydLs6ckgEAkXbQOiaYkbGcUw/9dna+N+5eOZHifXTFPEQk3YTqkSRC0LrHguvHt9PKqCAAgrsl8CLgV0Zx6TUvhTYEde4fK5ikvfryp5XAQUUUECBzy0Qw4C2PkPVu4fe8Yd4y1s/RJ0yVdH9xtS9SmlTTO8fBRRQQAEFblTAwO5GBf28AgoooMBsBNpEKmBCokdJ7NK7CdCHJiYmTFhJPS4/+2fYWv9rkKrpA+Vw5bWMxr9ClV87m3F7VQUUUEABBV5B4LMFdiluk8MqXUvMceq+KeqhgAIKKKDAzRVo0yor8QV2mPDoE3+feOSeaUQXp3sU1FBUN3dAXk0BBRRQQIEFFDCwW8CiOiUFFFBAAaCtaWJFbp/kzCf/EMXmL1OUr6XNR2mLj1O0x2VSQAEFFFBg/gRCC7lHZguKHjkNCHGLnCPXLh1iuwnzN2ZHpIACCihw4AVyHen1K8btFg0jymIw/b2nW+1dkBmQGYU1Tr32K3j9/e+brqmj2CJNVimnyd2BJ3ACCiiggAIKzFzAwG7mJXAACiiggAL7IpAyKXbNMq+xcfF/4tK5H2XIKuNmm7JqyMk3QPfF3ZMqoIACCtyYgIHdjfn5aQUUUECBVyVQhopxM6LqRSaTmkiP4fAw4/EWiXG3JTgpvo53fckPQ+9uUvf+SIYYdiANDexelbofUkABBRRQ4NMFDOy8IxRQQAEFFlega5NZ1OTxDk+f/Va49qv0uEARjzPJ3b/0UEABBRRQYM4EDOzmrCAORwEFFFgOgW6PuknzAoNeRWoigVVCKBmP1xmu9HghjXjj67+D19zx+yFAt+C7W1QXqa8D+ULkctwpzlIBBRRQYD8FDOz2U9dzK6CAAgrMUCBN3/gkRdoImy/8EpfOfSOH24IUxkxSb4Zj89IKKKCAAgp8DgEDO28NBRRQQIEZCKQ8IBbrkHaoOEygT9OMILSkrinmqbfxzkc/SDtehR7TFXYFY2j7xLgNYWUGo/aSCiiggAIKLJaAgd1i1dPZKKCAAgpcF0jUxBwglYyKhl4quXz2fexc+VtUuUfDUCsFFFBAAQXmT8DAbv5q4ogUUECBJRBoU4+i3JwGdrEdTGdcVC1tGFKPVrj/XT/IiaNPkHK3pq6mCMX1FXbt9JmL6B6rS3CbOEUFFFBAgX0WMLDbZ2BPr4ACCigwG4GWEUUekMM2LSvEbt+FzbN8/JnfQ28CIbzYumU24/OqCiiggAIKfFYBAztvDAUUUECBGQhM6oKqGlF2e9VNMkUfRs01mvY27r37K7j9/vfRpDGx6JNops0wux3DCybTVXYUMxi0l1RAAQUUUGDBBAzsFqygTkcBBRRQYFcg50wI4frfuwfKChJcufizrD//kxRpLJUCCiiggALzJ2BgN381cUQKKKDAEgjUbaYsGqowgLYg9yZsjDdZGf4G3vGOPwblPVAkUm4gXN9eII+J9Hd1XGC3BHeJU1RAAQUU2G8BA7v9Fvb8CiiggAIzEUht18Ol28Oue/dzQrfRQpuhCGOe+viXUuyMZjIuL6qAAgoooMArChjYeYMooIACCsxAoCgLxuNNyrxGDCuMmivEw8e57+6v5/Tpr959tirG5NwjdFsPxG6QNeTKwG4G9fKSCiiggAKLKWBgt5h1dVYKKKCAAtfbtHRPkjl3LTB3Hygn7RbjyTZXP/IbqKpVmjyGuEbTblLEVSb5l6l4iJCyhgoooIACCtx8AQO7m2/uFRVQQAEFKHMixRVaEqm+TC8coXfsHh5+4q+yTcWKK+i8SxRQQAEFFNh3AQO7fSf2AgoooIACsxHY3Vch5whdYDd9AzSRmVC3IybP/SQXrv48/XId6kOEcIw6niXQp6RHmi7R81BAAQUUUOAmCxjY3WRwL6eAAgoo0Al0LyzGWNG2Lf3eEcZs8/ZHfwzW7qQuj3K9CaZYCiiggAIKKLCPAgZ2+4jrqRVQQAEFZinw6wK77o3Q6VuhCWhh8xyfPPMdxNG/YBAO03KKUV6nXxwiNGNS6NpoeiiggAIKKHCTBQzsbjK4l1NAAQUU6AS6oG5Y9BjtJEI/cOe9X8Ntd30zlIma2O0I7qGAAgoooIAC+yxgYLfPwJ5eAQUUUGBWAruB3fRH5lNtMa+3cmkTbFz62zx/9ts5Vq1St5FRXqVfrtCOrhBKe77MqnJeVwEFFFhqAQO7pS6/k1dAAQVmJZCKMdWkRwglqX+SJ57466SVQ9PXHWNKxDhtWeKhgAIKKKCAAvsoYGC3j7ieWgEFFFBglgLdo2V3XH+wvB7aTX8pwDjAYNJw5rlvpN7+J8RckelTpFvI6XmIw1kO3msroIACCiyrgIHdslbeeSuggAIzFcjliKLuQdnjgTf8CQ7f+uVMykTOLf1ufZ3vM860Pl5cAQUUUGA5BAzslqPOzlIBBRRYOoHuwbIL60L41JNlzrsM3S81jClTn52Nf85TZ76Vlbb7ObRhRBFXcQu7pbtlnLACCigwHwIGdvNRB0ehgAIKLJlAm2oaRpy69Xfw4EPfP33vccSIHhUxVS+9B7lkLE5XAQUUUECBmypgYHdTub2YAgoooMDNFMjXE7oQrid1L79490shQSp57vz3Ub/wv9GfTEjFZZp4nKL9LJ+5mYP3WgoooIACyylgYLecdXfWCiigwIwFQsrUvdfw2ON/lsHqQ+SuUUkeQy6IsZzx6Ly8AgoooIACyyFgYLccdXaWCiigwNIKdCvtdlfZvdgi8zpFU9AUmRQieeejnPnkH2Y4+X8pirt5IZ9jhbWlNXPiCiiggAIzFDCwmyG+l1ZAAQWWVyCmHe58/Xdw8s7fRyqH08en6bbeKUHh/nXLe2c4cwUUUECBmylgYHcztb2WAgoooMDcCHQL6NqwAwzpNbB95W9w6eKHqZuPUZVvIqYr5KKhblbJqSSUG1SpJOaCIl+gDqfnZi4ORAEFFFBggQQM7BaomE5FAQUUmB+Btt9SbB5iUKxTt4nUH9KES/TyGsU4cOXom/lNj32AWN5K6jqRxJamLehNw7ru5UdDu/mppiNRQAEFFFhUAQO7Ra2s81JAAQUUeEWBtq3JRUXLhD4lpB3OPPUtjLb/Mf30OmgntPEyuSgI4QRt2xBSokePrsVmS62wAgoooIACey9gYLf3pp5RAQUUUIBx2mC1OE5uMkU5IcVA017f77vpcc9jf5xTJ3/rdMsAimYa0eVcUkxX2TVgW0zvIgUUUEABBfZdwMBu34m9gAIKKKDAfAo005VzifFuh5e2z3j9X/Lc+fcynAQia4zSeWI5IcbDTJqSkGuKIlDkVVLenM9pOSoFFFBAgYMtYGB3sOvn6BVQQIE5FUj1mP7qCqPthhh3GJRrjMbdY1DJyWO/ifsf+ZO7YV13FGOgYrqRXei6YnafcR+7OS2tw1JAAQUUWCABA7sFKqZTUUABBRT4YgQStHHa2SWFhkmCQS65duFDXL3wNxlUA+p6TI41bagJIZLihJxrYlyhqH1g/WK0/VoFFFBAgS9QwMDuC4TyyxRQQAEFvhiBfhoyiuvUcUxMPYpxj8Ghgs32FO94/M9Rrb6B3EIouj3rEjl3nUaur8CzJeYXQ+3XKqCAAgoo8KoFDOxeNZ0fVEABBRQ4yAJtA0WxO4MUoOl2ZcgTynqbpz76zYT8z4gcI7BK024SeiNiKBjVE6qqpKhXD/L0HbsCCiigwLwKGNjNa2UclwIKKHCgBfrNIbbDVRjUUK9SMqImcM/rv4Pb7vxqiImUG2Iod1fWdUdIpJSIsfu5e9gd6BvAwSuggAIKHAgBA7sDUSYHqYACCiiw1wKphe65s001oahI1N1OdpAqNq78Qy6efR85XqAfT5Mm3T4O14gMGI37VMNAbNq9HpLnU0ABBRRQAAzsvAsUUEABBfZBoOQQDRsQMrmtSOUVYvUu3vllP0nbtb8MmxRd/0tWoXvU6Vba0QV2u11JooHdPlTFUyqggAIKKPDpAgZ23hEKKKCAAsspkLuVdYm2DcQYCHmdyGFatgmx4NqTP8Tlrb9JWWxR1beT2gvEWNA0x4j9GtrJcro5awUUUECB/RUwsNtfX8+ugAIKLKlAKAfk8QZV7pOrwHY+zFsf/VMcPvpOUlFPm14GMjQ9po1IirrrjzldbdcwoQy9JZVz2goooIACCtw8AQO7m2ftlRRQQAEF5kkg79CE4fTBtGJEyCU0BakMbAU4dO2jfPzMH4b2P7CaH6NunqHsdbuyn6IN65B9YJ2ncjoWBRRQYGEEDOwWppRORAEFFJgngR1qDuWCsqmZFInTd349d977HlLVp05bFHF1uoYu7iZ3wARSb/rPTTCwm6daOhYFFFBAgcUVMLBb3No6MwUUUECBGxBIGa5e+VtcOft99PNzFPEBtvNTVNxCkQfkXN/A2f2oAgoooIACn0MgTAh0v88EckxkxrtfmNfY2aq5urkinQIKKKCAAp8pECd0bf/JJTFUhBDIOU9bLYcI23nEkXScYpIYD47z+G/+K4zCUSJjBrl/PaQTVgEFFFBAAQVmKWBgN0t9r62AAgooMLcCLVsUI3j2wjcwvvrvGISjuyFdaMmpewDuXj31UEABBRRQYI8FDOz2GNTTKaCAAsshkHLXsj9SxN60jWUX1qVck2l3w7uY6eU+bVPy4Jvfx5Hbv4yNPGAYepTdo023vM5DAQUUUEABBWYqYGA3U34vroACCigwtwLdA2/qMdr4Nzx57htZmazR7x5ke+vs1JGy28/BQwEFFFBAgb0WMLDba1HPp4ACCiyFQEqJoigJFLthXUq7LxvSLbtLDIsB1+oLnL719/LgW34A4piahiofotu6zsBuKW4TJ6mAAgooMOcCBnZzXiCHp4ACCigwI4HuobX7AZy7+IOsn/s5jsRE5Djb8TxFe3hGA/OyCiiggAILLWBgt9DldXIKKKDAvgnkYrqSrjteDOu6Vpi7rTEbqiYwXlnlzQ9/mLXDb6VJDb2ihjw0sNu3onhiBRRQQAEFvjgBA7svzsuvVkABBRRYFoEMdYIYoWhe4BNPfwXV1hVCqolVJLX9ZZFwngoooIACN1PAwO5manstBRRQYGEEAuV0Zd1L+9aFQIgFTFfbtXQL7e64/xt5zT3fxFZuWA0lsVt8N90vNbwU9i0MiBNRQAEFFFDgAAoY2B3AojlkBRRQQIGbI5Cop/vVFbFhe+Pv8fSTH2TIBj0CbS5vziC8igIKKKDAcgkY2C1XvZ2tAgoosFcCuZjuWdetqNtdWVeSU0vbdG1DCtZueYQ3v+nPkFdP0nX6L0nE1G1clyHurszzUEABBRRQQIHZChjYzdbfqyuggAIKzKlAIhHy7pummauE5ijPnH0fzbVfYjV9ggnH5nTkDksBBRRQ4EALGNgd6PI5eAUUUGCWAm3aDey6vezIkaZuKYohvWrIHW/8E5w4+WXkkMkhEOnaYVbkNhOKAGZ2syyd11ZAAQUUUGAqYGDnjaCAAgoooMBnEejeOg25ezN1DFTQRhhd4iNP38otzRsZ5esb3KmngAIKKKDAXgoY2O2lpudSQAEFlkagW1XXtk23gx0xRnIqSG3BcHCEQ4eOcd9jPw9hhzQeEnuQ2jGh7JphDmhaKIuloXKiCiiggAIKzK2Agd3clsaBKaCAAgrMVqDby2FCZkBKUMY0De22XviH/NqF386p8DiTep3YC9SjPoN+M93fLtS3QLFBm31Fdbb18+oKKKDAARW4Hth1v/dQdG+OTHb3I8pr7GzVXN1cOaATc9gKKKCAAvspMCFQttsMBhWjncMUXKXf32Qj3sUT7/xF+v1qPy/vuRVQQAEFFFBgDwQM7PYA0VMooIACCiygQPe90e6bpPSmk4vdTg9tJI8+ynPX/hLj8/8zw8FrGI1qetWAHNah6ZO4SC+8lpbRAqI4JQUUUECBfRcwsNt3Yi+ggAIKLKJAoJy2uUwMpk8v3T837HDv/X+cU3f8rumudR4KKKCAAgooMN8CBnbzXR9Hp4ACCigwK4EWclGTKbqmMpAnlLkHOVNP/j1nPv6tFGGbySSxNjzEeLxJ4gVi6BNC1X14ViP3ugoooIACB1nAwO4gV8+xK6CAAjMT6LUFo7hD4FZCukAo1hgefZy3PPrB3RXbBnYzq40XVkABBRRQ4AsVMLD7QqX8OgUUUECB5RLoWpHF7g3VQKKkyWMq+hTTze1qRud+lKcu/hgrxWHKCGnSJ/MCZXUbYz5B0R5fLi9nq4ACCiiwNwIGdnvj6FkUUECBJRMY1A3jasA4bNBLx8hlwSOP/SyDI3d129p1i+48FFBAAQUUUGDOBQzs5rxADk8BBRRQYEYCL7XE7FrHRDI1OQdi6FrNAKNP8tQz76ee/Bu6t1l7+Rg5HyL0RozbixR5bUYD97IKKKCAAgdawMDuQJfPwSuggAKzEhgm2Ckyk3iV2B7innv+CLfd+3XdUwxVG8AGILMqjddVQAEFFFDgCxYwsPuCqfxCBRRQQIFlE+hCukA1fSF197XURMiBEBKkyM7Vf84nL3wtK+M1evSIHKHmMk05oWr7y8blfBVQQAEF9kLAwG4vFD2HAgoosHQCvQDjXDPODUeOPMwjb/3L1P1MYEiZMsSwdCZOWAEFFFBAgYMmYGB30CrmeBVQQAEFbpLAbt+YnDMhBOi2feiOLqyjpaGibODchf+R0dX/i16zRYwFkyaQejuUTXWTxullFFBAAQUWSsDAbqHK6WQUUECBmyUwCQ39PCCHAW9+ywdYPfkITSgoupcQc0X3SOOhgAIKKKCAAvMtYGA33/VxdAoooIACMxKYxnVdW0wyIddABSlA96AbE1shstqNbeMZnjr3+yhHz1FwGw3XaGOfon0x4ZvRBLysAgoooMDBFDCwO5h1c9QKKKDAjAVGxZBi9Gs8cPv7OPnge2jKikCmINO2gaIwsZtxiby8AgoooIACn1fAwO7zEvkFCiiggAIKfDaBxKjdZpDXWL/2C1w690F67fPk4iSjeI1hOyDn3Waan/XIbiLhfaWAAgoo8FkEDOy8LRRQQAEFPotA9zLhdCO6sqGdrJDymNi7As0JYqwYhQusDB/lbW/7SQiHoBqT2G3TH3ebh3gooIACCiigwJwLGNjNeYEcngIKKKDAvAokUtcyM40oWnj+3LezffUfEUKPpl2jF3deeeAGdvNaWMelgAIKzFbAwG62/l5dAQUUmFOBQE2ToAgrkCvacIkQR8R0kiIEtsoJb733Axy97UugLHafVQgUOZDD7t7cHgoooIACCigw3wIGdvNdH0engAIKKDCvAglSTDQt9LrXVXd+hSfP/gHC83+0xQAAIABJREFUTkNMq4Ri46WRh/Cp11lfWnVnYDevlXVcCiigwGwFDOxm6+/VFVBAgTkV6J4pmrRJj2Ok1EKxPl1Z19YQQp/Bbf81D7/x+3f33i5r0jSga4i5hLAJrM3pzByWAgoooIACCrwoYGDnvaCAAgoooMCrEWi7jjQNNSXUUBWwfvEnuHLxZ+ilRJNaQghMw7rQffHuYWD3arD9jAIKKLBEAgZ2S1Rsp6qAAgp84QKprRiubDPaSZQEYnmIpukeRMb0uJt73/a9HD70BtKknG6/PQkjet2zSoI4fX+w/MIv5lcqoIACCiigwEwEDOxmwu5FFVBAAQUOvEDKEBsaAk1b0i8mhKbm7NPvZ7T1C1T51HSKL62uux7aGdgd+Mo7AQUUUGB/BQzs9tfXsyuggAIHVWDaoWOTXm+FemcM4Qh119UjVjxw+3s4/oavIXMNmiPTre6Y/n7Sg9QQu7DOPewOauUdtwIKKKDAEgkY2C1RsZ2qAgoooMAeCnStZsI6cJiabdpcMMh9mqv/gU+c+0Ostt3O7t3xstV13VK8Fw9bYu5hMTyVAgoosEACBnYLVEynooACCuyhQJzQ7GQOrRxnNBlTp5a233D46Lt45C1/llQdZrqcjkjbdcwsIKTuBcKuywe8rEv/Hg7KUymggAIKKKDAXgoY2O2lpudSQAEFFFgegQw5jQixJFPQhu7N1YqYWi6e/2kml396apFzJufrQd3LWmNiYLc894ozVUABBb4YAQO7L0bLr1VAAQWWR6Ctqao1djbXWTl0hK28QVveweOPvJ+11bdThzFV6ENoSDkR6U23swvdMwldu/5u2Z2HAgoooIACCsyzgIHdPFfHsSmggAIKzK1At4Bu+sibGoglk+5JOCR63Yq6ZsLZj/wmcm5eCuy64C7E3VV3XZvMnLoPeCiggAIKKPDrBAzsvCUUUEABBT6LQJEOE9igZZ1cDNlhzGtu/+954A3vp8lQRmiaCWXZPWcUkLu9tLuwrp6GdtON7TwUUEABBRRQYK4FDOzmujwOTgEFFFDgoAqkjY/ya7/2NRwZPE9bBDZHicPlaWJap82BtBv3eSiggAIKKPBpAt1LHSlPCCF8ah/UXNC2mfF4zJWNY4opoIACCiyhwGSwQ7F5iJWiZty9NHjsDbz9sZ8kxKOkMCGG3hKqOGUFFFBAAQUWS8DAbrHq6WwUUEABBeZFoN3i8tkfYf3qj1Gko4R4nLp9lkE4DWGTNpfzMlLHoYACCigwRwKvFNhNJhMurx+do9E6FAUUUECBmyUwzonVbvXcZJXt8gUefeuPs3b8cejaYHaHDTxuVim8jgIKKKCAAvsmYGC3b7SeWAEFFFBgqQW6DSMm5/n4k1/HYPwCud0h9IbU7SX6YY0277bH9FBAAQUUUODlAi8P7F789UBFSjCZ1Fy6dlgwBRRQQIFlFGgTRRyynda59bVfyf1vev80pGsbKKoG8IXAZbwtnLMCCiigwGIJGNgtVj2djQIKKKDAPAkkGK3/U84/8x767RpNb5sUJ8SdFSi6RM9DAQUUUECBTxf49YFdtwdq1+Ys50BdNzz/wppkCiiggAJLKDAINTvtkHZ4ii994qdhcIxJE+lNO+3vQBguoYpTVkABBRRQYLEEDOwWq57ORgEFFFBgTgSanMhEqgxXnnkfW+v/gEl8lrK8hWLnODnWczJSh6GAAgooME8CXWCX+dTvEQZ281Qdx6KAAgrMTqAKNRsp85Y3/wjHX/Nl1GGHkIaUsRvTGLjeGnN2Q/TKCiiggAIKKHCDAgZ2NwjoxxVQQAEFFPhsAt03WNuQiQni+DxPPvO1pMlH6J6n++E22nZbOAUUUEABBT5D4MXArvt7d6TUvrTCrmkSF66sqKaAAgoosIQC47bm+KnfxkNv/QFyyGQmxBBpUyLEgmhLzCW8K5yyAgoooMCiCRjYLVpFnY8CCiigwHwIdB0vwxZtXqXrUrN19X/lwnMfokrXyDEQki0x56NQjkIBBRSYQ4HQ8mJgl7s9T3P3O0lhS8w5LJVDUkABBW6WQDO4nyce/dMUg9uJoSIEoK2hrJjQ0DOwu1ml8DoKKKCAAgrsm4CB3b7RemIFFFBAgaUW6AK5kJmERKJk0FzjhSd/kK3tX2AShlR5d+WEhwIKKKCAAp8hEFpinG5KNF1h1wV2OUeapnUPO28XBRRQYEkFXnvfH+H2u34vqWt9mRKxe55ogV7XELOlP31N0EMBBRRQQAEFDrKAgd1Brp5jV0ABBRSYW4EJO/TykG4bohy2aasV6ubjPPf0/8DhzeeYtCcpej3G+RP04uup60ydn+RQ//WMRusURffKrIcCCiigwLIJ/Po97Lr5BypyDq6wW7abwfkqoMBSCfQYsJEuUvYj7SRzKJ5kPH6WMHg9xcqdPP7On1oqDyergAIKKKDAMgoY2C1j1Z2zAgoooMC+C0zb0jQl003rQksTCgpG7Fz8RS6c/W56rFCnhqLaJOVDkIcUYZ22zZTxNCmv7/sYvYACCiigwPwJGNjNX00ckQIKKHAzBEKK5GJComIYV5jsnKPXP81GaHn74x+if+SJmzEMr6GAAgoooIACMxQwsJshvpdWQAEFFFhcgQYouxY1bEKxxohEL0diDWef+VbGmz9PEQ8R860ELk/3Kkr0aMNZQr6HkLcXF8eZKaCAAgp8TgEDO28OBRRQYIkFcgVtmLa7LIsxO8WE2+74g9x93zdBsKX+Et8ZTl0BBRRQYEkEDOyWpNBOUwEFFFDg5gpMA7sMudkmVCtMgNxCP0Cz9auceeb3E1JJkQeEnAhcJceaxApNHk9/3UMBBRRQYPkEDOyWr+bOWAEFFOgEUmzIkwG9kMhNhl6md+w+3vrIz1KXFRW2zPdOUUABBRRQYNEFDOwWvcLOTwEFFFBgJgKJrhtmmm4IT4w0RNpcUwWIqWLrwk/z7JUfYSVnYl0S2KKsjrPTPEeoThGb6fI8DwUUUECBJRMwsFuygjtdBRRQ4LpAG7qOHIEyVeRyxGaGxx7+y6yeeJRJqOlRaaWAAgoooIACCy5gYLfgBXZ6CiiggAKzEegCu9y2FEWeDiCTyNMIr5z+vBxnnjr/brav/S+s5iP0OUJOFZN4nlDeQWg2ZjNwr6qAAgooMFMBA7uZ8ntxBRRQYGYC3Qq7ImVCvcqkd5Hb73w3d97znTTdwrq4Q8lwZmPzwgoooIACCihwcwQM7G6Os1dRQAEFFFgygU8Fdt0TdoI2Q6xIAUaMWWn7jHf+LU+f/zZ6W+ushmNM0scI8Q2M4nmqtr9kYk5XAQUUUKATMLDzPlBAAQWWUyDERK4htRXDWx7kkcc/QBNPdM06iHkHgoHdct4ZzloBBRRQYJkEDOyWqdrOVQEFFFDgpgkkaqCYbhg/PaYJHtTlFplVGkasEFh//m9w8dyfZ5gbquIko3yJMZv08/GbNlYvpIACCigwPwIGdvNTC0eigAIK3EyB1ELZhXahx0Nv+X5WTv1X09V10/4cXbf84maOxmspoIACCiigwCwEDOxmoe41FVBAAQWWXiB3gV6qCHnER5/7SqqN/8hqfYRURuowIrTuUbH0N4kACiiwlAIGdktZdietgAJLIFDEEU3bJzUrVMMN6jQm1Icp+2PGowlDCiblGide8xW84U3fRZMjMW4R0+rum3+x69zhoYACCiiggAKLLGBgt8jVdW4KKKCAAnMr0AV2mYqYYLTxL3jqma/jZHyAnfFHSFVLSIfmduwOTAEFFFBg/wQM7PbP1jMroIACsxRIeUJRdG0tW5pJJKeSojeiCImY12jCJmX/fh5//HthcDsp9MgJirgD7dAVdrMsntdWQAEFFFDgJgkY2N0kaC+jgAIKKKDApws0tGRC3g3tLp7/C6xf+WsMc4a0QRu6N2k9FFBAAQWWTcDAbtkq7nwVUGBpBHJBYkxkREyvIedMis8T8zGKMrER4M33fTcnX/fbIULT7Wuau79sUORD4AK7pblVnKgCCiigwPIKGNgtb+2duQIKKKDALAW6XC5BW+y+LBvrLT7+5FfRa/4/huOTjOLWLEfntRVQQAEFZiRgYDcjeC+rgAIK7LdArmjzBjFF+sVRcrxG2zaQT1Hnswxe+zt47KHvpZ0UhF4khS632yEynHbENLDb7wJ5fgUUUEABBWYvYGA3+xo4AgUUUECBpRRIpDaSijRti1OmivHG/8OzZ76V4aQkhclSqjhpBRRQYNkFDOyW/Q5w/goosKgCTSooizElQ9p6g6JqyKFk1BYMB3fyxsc/yMrKXaTcPQt0GV0m0lB0SV1dgltcL+qt4bwUUEABBRR4ScDAzptBAQUUUECBGQikvEMM3R4WiUQk01KkgkvnfoIrlz7MkMEMRuUlFVBAAQVmLWBgN+sKeH0FFFBgfwRiqGjSDv2ix3h0lV7/GNvhCnXu88j9f4rjr/3dtGwT4gp1yhSxW30XKEOENrqH3f6UxbMqoIACCigwVwIGdnNVDgejgAIKKLAsAnUeUU1DuQZCOd2jouxa3Uyu8Mmz30W1/m+XhcJ5KqCAAgq8TMDAzttBAQUUWEyBWARSM57uYR3o0RSZHTY5efLLecubvgfyEEpo85hMnxib6Wt9uSkJRbAl5mLeFs5KAQUUUECBTxMwsPOGUEABBRRQYAYC04Cu7S68A0VFnUtC6EK7hp2Nf86lJ791BqPykgoooIACsxYwsJt1Bby+AgoosD8CdXuV1cEa4+0B/fIkV9r/TG/1Ht72lr/AcO2h3RV0OUMM0wG0bU3RBXXE3V8P3Rd4KKCAAgoooMAiCxjYLXJ1nZsCCiigwIEVuHj+Z9i8+CMMmy2a4ih1eZFee4rcbpDKitC1xfFQQAEFFFg4gVhASi05ZwLdyxzdf+8L2rYhJbhwZWXh5uyEFFBAgWUQKIsBo/EGq72SerLBZnWc2+7/Ft5w+1cT0wiiLfGX4T5wjgoooIACCrySgIGd94cCCiiggALzKDD5BE8/836K7acgn4F8N8QdmnSeongdpJ15HLVjUkABBRS4QYFXDuxaLlw5dINX8OMKKKCAArMQaNodepyiKNYZpTHDW97FWx7+c4SiRxG7lzOqWQzLayqggAIKKKDAHAkY2M1RMRyKAgoooIACLwl0rTGv/RJnz30bq5MamsikOERTfYReczeZbbEUUEABBRZQIMRMzml3Zrm4vsKuW3W3u/Lu/OW1BZy1U1JAAQUWX6BpJ/SpKItjXCuv8cRb/gorxx6cdrxs8oQy9BYfwRkqoIACCiigwCsKGNh5gyiggAIKKDCHAt33arsdKy6e/yCTyz9Ovz7FVjkmlZGi3iZgy5w5LJtDUkABBW5Y4NMCO7rfC3ZXXEzbZJI4d/HwDV/DEyiggAIK3HyB7r/h/QCbkx3uuO+7uOuer9n9A39MjIj+6f7ml8QrKqCAAgooMHcCBnZzVxIHpIACCiigADTtdGEFVXuNc5/4OvLoY4zDZUI4SZG2ILuHkfeJAgoosIgCnxHYhUhO3Xd0me5rd/aiK+wWse7OSQEFlkAgZHLXFvPIgzz2yM+RegUxd6vqxoxi38BuCW4Bp6iAAgoooMDnEzCw+3xC/nsFFFBAAQVmINA1Q2to6B7h26u/zLNnvwWaaxASMQwIbbfPhYcCCiigwMIJhPYVp3TmgivsFq7mTkgBBZZCIITIiILHH/vRaSvMTI+Yd8h5lTrW9NzDbinuAyepgAIKKKDAKwkY2Hl/KKCAAgooMJcCDVAyarYYhFUunv0JdjZ+itgEWhIxz+WgHZQCCiigwI0KGNjdqKCfV0ABBeZW4PSd38Dd930TKTREamAIGXKoX2qBPLeDd2AKKKCAAgoosO8CBnb7TuwFFFBAAQUUeDUCI0gDUoSUoRxd4sIz7yZPfpmt9ji9z/MN3VdzRT+jgAIKKDAHAq/w3/dudcZz522JOQdVcggKKKDAFy1QhoLHf+P/wbg4TBUgMmbS9CnLbhu7DHG3/bGHAgoooIACCiyvgIHd8tbemSuggAIKzLNAnpCpaEO3om6Lfl6l3fy3PPnMtzBImzRNoleeYMIFynwXbRrRxH/NsHiI1GySWZ3n2Tk2BRRQQIFXKXDmef/7/irp/JgCCiiwrwJFaqmrhrr7U3wRKLZKhlWgTkfZ5iO88e3/ikNrR+mVw2knjZQgXu9y//J/3tdBenIFFFBAAQUUmGsBA7u5Lo+DU0ABBRRYWoEWun3sUtH9vdvTAphssXX573Lm0vcyaE5RVFs07TYpthQcg1RDXKfId5Dy5tLSOXEFFFBgkQUM7Ba5us5NAQUOskDRRuoyUudNerlPP5W0bWZcjLjjzq/i1vveQ68cAAU5h+mPFwO7gzxvx66AAgoooIACeydgYLd3lp5JAQUUUECBvRNogQCTkCBEYp5Qtj2or/HkufdSbPwbYuyTwxa5vUgZX0OiT9uOiMUJSFt7NxbPpIACCigwNwIGdnNTCgeigAIKfLpAHpBzQ5t2ONS7hdH2C4ThgHF5K1/2jh+DwQm6Rpjd0a2oCyFMf+y+ptcd15fb6aqAAgoooIACSytgYLe0pXfiCiiggAJzLdCtlqNikifEYrq+jrIL8YDt7X/G5Wf/GG2zQS8Oye2YkEeEYsCohVCWFG2e6+k5OAUUUECBVydgYPfq3PyUAgoosN8CbRpSllvkEawODtOwzZU68eijH+LYqXdNA7mc8/THy8O67ueERKDa7yF6fgUUUEABBRSYcwEDuzkvkMNTQAEFFFhWgW1ghZY8fec2TP+XKaY/adk4+2HOvvAT9Jo1BnGNkDdIDBnH8wROU6TxssI5bwUUUGChBQzsFrq8Tk4BBQ6wQB0q+mxR1ANCHDOuIivHfhsPv/X7GIcJVdp9CS+E3cCuW1n3YoAXp70xXWF3gMvv0BVQQAEFFNgTAQO7PWH0JAoooIACCuy1QEOmITCgZTKN7IpcTdtk5q6FzuQSnzzznWxv/B2OxjfS61bjpRdoYkMubqFsbIm51xXxfAoooMA8CBjYzUMVHIMCCijwmQJt2VKME8Oyz1azRVh5PY898iGqtbtoQ0tJ+bIPfSqsC6G4HuCpqoACCiiggALLLmBgt+x3gPNXQAEFFJhPgQw51LutcXLXHrM7dgO7bs+LmGHz2v/N85e/n2J0jmE6woQLtJygKbfoNb6hO5+FdVQKKKDAjQkY2N2Yn59WQAEF9kugDTVl26cqGsbhBPc88A2cPv3fkcpE/LTVc58lrOu62XeL7jwUUEABBRRQYKkFDOyWuvxOXgEFFFBgXgVSfllTnOvb0WW2aUOizGu0AQpqrp7/ca5c/jBVEwj5JKkcM+Iyw3R8XqfmuBRQQAEFbkDAwO4G8PyoAgoosI8CTY6UqYHYcOj4b+RNj34PKR4hpt0X6brO9tPOl10rTNquf8ZuG8x8/YW87qceCiiggAIKKLDUAgZ2S11+J6+AAgoocGAF8hakVQjrfOyZryVu/CrDpiTG4+zEFyiTT/wHtrYOXAEFFHgFAQM7bw8FFFBgRgJ5kxh7NE2PHIYUZabJl4Cu3eVhVptbuMonqYcrfNnj/yfVykmaDGW3cq57Ac8GGDMqnJdVQAEFFFDg4AgY2B2cWjlSBRRQQAEFXiYwBvrTh//xxr/kk8+8m5PFXeyMnoVqHdqjaimggAIKLKCAgd0CFtUpKaDAwRBoa3JRdH3rCZTTfecSEwKRnPpUZEbFRe65509z6+2/DapjNG1DL5YQpuvrDsY8HaUCCiiggAIKzEzAwG5m9F5YAQUUUECBGxDIDZmC3H2LIMHF8x/m2gs/xUo7BM7TcssNnNyPKqCAAgrMq4CB3bxWxnEpoMDCC+Rq2s4yUpNoIJUUcUgI3aq7mu1widte81t44MEPQzWh6X49j+mFPnG3IebCEzlBBRRQQAEFFLgxAQO7G/Pz0woooIACCsxGIO3uddGW3V52ECfrfOypr6RX/yrD+iTjUM9mXF5VAQUUUGBfBQzs9pXXkyuggAKfWyAOyM2EMrbkdkLOgV51hJxbJu0W24MTfOnDH6J3+KFuER5NhG4NHtREutDOQwEFFFBAAQUUeGUBAzvvEAUUUEABBQ6iQIacoZ0++deUuWKy8c949ux7GY5LWgzsDmJZHbMCCijw+QQM7D6fkP9eAQUU2B+BHCtyM6aKgZAzOWdihFGqCSFy+t5v4d673k0O2+S4QksX2HXr6hqgNLDbn7J4VgUUUEABBRZKwMBuocrpZBRQQAEFlkUgT/fLKKdNedL1v8a25Mr5H+bSpb/IkMGyUDhPBRRQYKkEDOyWqtxOVgEF5kigpSA1Gwx6A4rUBXITatap8xqHj7yRR972YYhrNO2YWPSnf0LvFtiV0xfsbIk5R6V0KAoooIACCsytgIHd3JbGgSmggAIKKPC5BXbSiGHsQQrkkGhDQdm9xltf5Kkzf5Ji81/Lp4ACCiiwgAIGdgtYVKekgAIHQiDlAW06z6BaJbZr1GHMJOzQHz7G/fd8FUdP/zc0eYcyDklhd1VdbqDo+td3gV2wKeaBKLSDVEABBRRQYIYCBnYzxPfSCiiggAIKvFqBCdDL3bN/Pd3Ers3V9ZY7NZNrv8SFp7/l1Z7azymggAIKzLGAgd0cF8ehKaDAQgtEjjFJT9ErC3J9lBRrRmXi1C2/hzc99F00KVMWZfc+3TSgiznu9rAPLaTrG08vtJCTU0ABBRRQQIEbFTCwu1FBP6+AAgoooMAcClw+89e5eukHWeMKk+Ik47DNIJ+myFeZpHW6bzh4KKCAAgocPIHnzh8ihOl3g3e/CeyhgAIKKHBTBAIj6twntZleb0wvHKatbuVtX/LX2Y4DVm7KKLyIAgoooIACCiyygIHdIlfXuSmggAIKLK/A6GmeeeY7KcbP0IanSZPXU1Q1OZ+fhnU5d/toeCiggAIKHDSB5y6sfCqwO2iDd7wKKKDAARbI3aq5UJJpCXmFSdriS97+U+SVO2l7x+kd4Lk5dAUUUEABBRSYDwEDu/mog6NQQAEFFFBgbwVyw+Tav+PJM+/laI7sjDYoeidpi1+hqu8jhZ29vZ5nU0ABBRS4KQK2xLwpzF5EAQUU+AyBOiVWez3aMew0O9x+9x/g7ge+DYqGmoLdBvUeCiiggAIKKKDAqxcwsHv1dn5SAQUUUECB+RWY7m8Hly/9RTbOfYCV4gSb7SWqwS2w3ULRfYGHAgoooMBBEzhzcQVyIOf80kq7EOJ0Gq6ePmjVdLwKKHCQBJqwQy8NoQ3E1dfw+BM/R9M7DLH7o3VLCMVBmo5jVUABBRRQQIE5FDCwm8OiOCQFFFBAAQVuVKDreNntcx8nO5x7+mtpdv4DdXEZ2tcyyH1a6hu9hJ9XQAEFFJiBwNlLq6SUpuFcoJiGdgZ2MyiEl1RAgaUTaOOI2PZJIfDIw9/HyonfwiR2/z1u6VPhAruluyWcsAIKKKCAAnsuYGC356SeUAEFFFBAgfkQSN0+GymQtv4zH3/u6+nlTdrxhGF1mrbdno9BOgoFFFBAgS9K4NzlFVKClNrp57r9lF4K7FKAsPvrHgoooIACeyvQUlDnHW5/3e/g3gf+FClCy4RIpMg9A7u95fZsCiiggAIKLKWAgd1Slt1JK6CAAgosvEDX8TKk6TcRijTg2uW/xqWzP8RK6NHkycJP3wkqoIACiypw/sruCru2TdMpvhjYdSvucoqEuPvrHgoooIACeysQGJJ6p3ji7T9ArO6dBnZFqEkpEGO5txfzbAoooIACCiiwlAIGdktZdietgAIKKLDwAs0Eih51qGmpGIw3uPT0exhv/Sua4ggxuwJj4e8BJ6iAAgspcOGFNdq2pW2bLq4zsFvIKjspBRSYR4GQWu598Ls4/rrfTRNLyjzdvm76ktz1f5rHYTsmBRRQQAEFFDhAAgZ2B6hYDlUBBRRQQIEvXGCLnFbpuqMlRlR5QNr6T3z02W+gnz9Bv76XUPQZ8Z/ohUdo2m3adIW1wa1sb29QltNvP3gooIACCsyZwMUXVqjrhm5pR4wVOQe6pmzd0e2jlGMxZyN2OAoooMDBEMjNUaryeWIq2W4L0uo1Uvfi2/YxVovLbN76VbzzLX8ImhPQdbOorq9sDlDnlsr//h6MQjtKBRRQQAEF5ljAwG6Oi+PQFFBAAQUUeNUCuSXlYtqqBxrK7v3fcc3mlb/Ns1f+DMfSUSbpGkVR0YQdQvM6yt4Z2skqRTxEmzZe9aX9oAIKKKDA/gkY2O2frWdWQIHlFmjzNrE5RtXr2g6PoDdgwiUYneLo4CR3vv39HF55CNr+7oK6MKZ7f6Iq+7jGbrnvHWevgAIKKKDAXgkY2O2VpOdRQAEFFFBgngS6xRYR6jAm0KfILaEtIE146tz74OrPE8MqIZ0gcJUYC3Lo04anIT1IyAZ281ROx6KAAgq8KGBg572ggAIK7I9AKF9gMr6Ffjkg5Amp2YRqhZ2ww/33/Elec9d/Cznurq4ruohuTJ0aqjgE3MNuf6riWRVQQAEFFFguAQO75aq3s1VAAQUUWBaB64HdhE1iWNvdXyNBzLAz/hWef/KroRkSmVCkwxCeIofhtIVmk7sVeSvLIuU8FVBAgQMlYGB3oMrlYBVQ4AAJ5LBFE6FoTtOnJjRb7OSG1Tu+hIff9EOEdmWa1YWqC+u63K4lvLS2rjpAM3WoCiiggAIKKDCvAgZ281oZx6WAAgoooMANCKQunAvQhnr6xm8g0OYRZSgIuWLr/M/y7JUfZjWtENMmtCVlPzKquzeJ14jN7n5IHgoooIAC8yVgYDdf9XA0CiiwOAJNOyFWkdwOqGjohz7bseHhx36G8uiD9KZ9L7u/tORUkbs/b5fdzxPkErotRT0UUEABBRRQQIEbEDCwuwE8P6qAAgoooMC8CnTfQCC0hFCQmZBzhtAnU9Pmit4Inr74brav/SKreUgvH4VUMikuQbyN0F6ZZI6zAAAgAElEQVSb16k5LgUUUGCpBQzslrr8Tl4BBfZRIERo6wriDmVeYxw2eP197+U1d3wdo6JhMG17OZ72nU9tNX05rmtj0bY1RawM7PaxNp5aAQUUUECBZREwsFuWSjtPBRRQQIGlEpg26kkNMXRv+za7c88lKSTGacIwDxhv/0eeef6bqTYyw5CZNBeJ1W2MuUyVbeuzVDeMk1VAgQMjYGB3YErlQBVQ4IAJlFWPZlRTFFu06QS9ow/w6Nt+tFtG173yRpEyIWZSy8sCujR9MS6nglgcsAk7XAUUUEABBRSYOwEDu7kriQNSQAEFFFDgxgUaaiLVdM+66WYb3Y8IdRgT6DNhPN2lbuvSL/D8uR9k0PYpixXGeZNxWKeX1m58EJ5BAQUUUGDPBQzs9pzUEyqggAJTgbaJ9MsRRWgYxRUefuinWDn58PVd6sY0qU+M0z9ST4+Ux4SQCfRIbTSw8z5SQAEFFFBAgRsWMLC7YUJPoIACCiigwEEUGJPbPl3rnzPnvpvxpV9kkHZo85AwWCNPtg/ipByzAgoosPACBnYLX2InqIAC+yTQY8BO+wxldYKUVqnTFXollG1JaneoqpNMmhdoemscv+2ruO+BP0q3G3RMW/TzKriCbp8q42kVUEABBRRQ4EUBAzvvBQUUUEABBZZRIHV72gUIY5qNj/Hs2T9Kb3KF1OyQ4hEiO8uo4pwVUECBuRcwsJv7EjlABRSYU4EePcbpKiGukEMP4hZFCBSTQ9O2lolrhH4feq/nbY//MKl/bLq6rpy2qUhQdXvYeSiggAIKKKCAAvsnYGC3f7aeWQEFFFBAgfkVaHdbZKbQvTUMO1f+LmcufDfD9hQ0W6Si66HpoYACCigwbwIGdvNWEcejgAIHRSDmYtrSsm7DtJUlxSaprSjTLYTpi2wX2I5rPPbwX2DtlrdB7PaB7kK6Lrbbje48FFBAAQUUUECB/RQwsNtPXc+tgAIKKKDAvArkhpxKmghFqIlNyZkz306z/o8Z5IKJed28Vs5xKaDAkgsY2C35DeD0FVDg1Qu0gbIsaVIi05ByA6mkqoakPKJuxtx+zzdw1z3vhaqe/rvp220FNKGhNLB79fZ+UgEFFFBAAQW+IAEDuy+IyS9SQAEFFFBg0QRq2roiVZlApqSFrYt84tmvpDe5DNlNOhat4v8/e3cCbVl23/X9u/c+59773qupu7paPaoHtUZraKm7JbVETAQmDgQCxDYY2Vi2scEGITwJDMbYBmSEjQcMxhA7sRNjxwGSZXDwWsSQrEBIAiQspsS2rFaPVV3VNXRVvenee87ZO+vcVy3J1tBV1fXq3eF7ekkqdd97zv5//mf1uuv8zt7behRQYDkEDOyWo49WoYACByAwm1mXZzPnIkPaHIlVgWrMeHKB9fX38dgjP0g3XCPEIbGfVddFCDAOE0ZheACD9pIKKKCAAgoosEoCBnar1G1rVUABBRRQ4NcJ9Mv8RNo+rOsX+ck12xd+nudOfSfrzrDzXlFAAQXmUsDAbi7b4qAUUGABBGKo6ZptYpUJZQNKTak3mXbbdPkW3vrw93Hr7e+a7fM8niZGgwilAWr67Z/75TQ9FFBAAQUUUECB/RQwsNtPXc+tgAIKKKDAnAq0JVMFoERK2KLjECVPqMuQ5577M5SLvzCnI3dYCiigwGoLGNitdv+tXgEFrl+gD+yaboc6FbrpiJQSbTrDtDvO/a/6Eu5/+NuATWgO06UJJQ7p2GXI2t4WdgZ214/vNxVQQAEFFFDgqgQM7K6KyQ8poIACCiiwXAINU+puAP1MuiozoSXmAXXcgulzPPvLX7ZcBVuNAgoosCQCBnZL0kjLUECBmy6QZ3vXdYzqEe1uIA0L0/gMg/Q4jz7yfUwP3U+dZytgzv5rGnbJDBmUhpiHs73sPBRQQAEFFFBAgf0UMLDbT13PrYACCiigwIIKtJv/lo997Bs5NnqaJgV2J0c5XB0jdk9TOEZXZo8yPBRQQAEFbrLApwd2IfRPjxM57C1tnEtLDNVNHpGXU0ABBRZEoEwh3sq4Pcnh+hZKe5GmPsLdr/lm7n717yf583ZBGukwFVBAAQUUWF4BA7vl7a2VKaCAAgoocP0C7UUuPP9jXLj4w6R8jBjvpOueoQ5HSGFCV3wgfP24flMBBRS4foHPFdiFEOny1MDu+mn9pgIKLLtASXRsMiz3kNNJSjjEoaOP8wXv+LN08Shpb26dhwIKKKCAAgoocGACBnYHRu+FFVBAAQUUmGeBDO1pnnjiDzHcvUzJm1CvM23PsV6t0fb7eHgooIACCtx0gc8X2PUz7IKbLN30nnhBBRRYDIH+35Epj0ghQhyyXU15/O0/zeDoqyG0/Trxi1GIo1RAAQUUUECBpRUwsFva1lqYAgoooIAC1y/Qlb1tOqaX/ymnnvomRsButUMoiarNFJdcu35cv6mAAgq8AgEDu1eA51cVUGClBbq4zaA5yiAlLjY7PPD6b+bVD76ftoFq0L+NFlfax+IVUEABBRRQ4OAFDOwOvgeOQAEFFFBAgbkTaHJHiImqgxef/W62N3+OSThHFe4kNYUSXDJo7prmgBRQYCUEzl3cYDptIEc+fQ+7fklMZ9itxC1gkQoocJ0CJYypGdG2gdGJN/HwO36cSWioGRJzgejv2+uk9WsKKKCAAgoocIMEDOxuEKSnUUABBRRQYJkEOgqFjlQqwu45njn5AabTXyG1MEy30XU7y1SutSiggAILI3D+0qFZYFe6MAvsSomUmDGwW5gWOlAFFDgggZInhHCUndjy+GN/nbWjbyZTEZlAHjrB7oD64mUVUEABBRRQ4FMCBnbeDQoooIACCijwmQIFCLtMyxoDYHz5H3Hmub9MbM9SYkXI/T4fHgoooIACN1ugD+yapqN0/ZWjgd3NboDXU0CBhRWIbWA3HeLu1/weHnrNH6GUROhXjej/hVqSgd3CdtaBK6CAAgoosDwCBnbL00srUUABBRRQ4MYJlD6Qq5jQUELNKGc2n/rzXNr8L5lwfBbieSiggAIK3HyBC5ePXJlhZ2B38/W9ogIKLLJA3UY49hBvffR7CfU9VP0Lav0xLTB0OcxF7q1jV0ABBRRQYFkEDOyWpZPWoYACCiigwA0UmAJ16Qj928Z5G+IG5DM88dS3wvifMMr30+YLhDQkRuhyS+hqQqggb0E00ruB7fBUCiigwCcFLm6P2NnOhDKa/b1SppRUyBlSGFFwBrS3iwIKrKZATms008sMqz58S4QuE2MkxsS0bLKTT/C+d/4A8fDbKWGH0v9eLf2SmFDylJD8/bqad45VK6CAAgooMD8CBnbz0wtHooACCiigwNwI9I97U4YQ+j/1+9lVBDqmL/7vPPvCn2E43abEy8R8B224RGCHirsgDyjpP5C7O+emFgeigAIKLJOAgd0yddNaFFDgRgrkEMhlQt0HcU1FiZuzlxtiuoXd9te49/5v5oEH/wCk43RhTIgVOVfM8r3+cJLdjWyH51JAAQUUUECB6xAwsLsONL+igAIKKKDAsgtkGmKpgQ5CYprHDBhBhjNnfpitcx9hPbyFSf44kSNUaYemPUpdD2jLGUI+vOxE1qeAAgociICB3YGwe1EFFFgAgVxaYhqT8hFKGyB15ADTJnH02Gt488N/iTS8e7ZXXRcaCoHSJerU72NnYLcALXaICiiggAIKLL2Agd3St9gCFVBAAQUUuHaBwpRQBrMl1mZT7Yj029qlBN34Amef+aOMJ89BfoZBGs6WE2q7nb2lMMOthLJz7Rf1GwoooIACLytgYPeyRH5AAQVWWKBf9aFfpj2lii6v0VZbjDt415s/ysYdXzSbRdf24Vzc+31LyVSh/18DuxW+bSxdAQUUUECBuREwsJubVjgQBRRQQAEF5kggF4iFrkRCmABDSleIaZPQHYHL/wcff+GDxMmEYdikKkehmrCzW5NGRwnt5hwV41AUUECB5REwsFueXlqJAgrcWIFEpGsDKe7u7VuXa3bDLre/6ot585s/Qu7fPKNfR6IlsbdfXb9/Xf8f8tQ9mG9sOzybAgoooIACClyHgIHddaD5FQUUUEABBZZeIENXOkrKBBpCHhBDBWG2WCZ1C2fP/SAvnPsIG92drIUhbe4I1ZBxvkQ9W07TQwEFFFDgRgsY2N1oUc+ngAJLIxCnML6N4egSk6alq6AbvIbH3vq9rB19iC5MZ3syQ/87tZrt0pyubFw3W13iSoi3NB4WooACCiiggAILJ2Bgt3Atc8AKKKCAAgrcBIEMDR0h9oFdJLUZ4l4IN4nb1GzA+BLPPP9B8uVfZlDG5LZmsNGxNdllGEY3YZBeQgEFFFg9AQO71eu5FSugwNUJ9PvSheYww0HLuN2iXr+Xu+7+APfc/6U0saGehXP92pd7v2kL472QrsTZS2lX5tpd3cX8lAIKKKCAAgoosA8CBnb7gOopFVBAAQUUWHiB3JBjoiVS9Y8v+peR+w3tUqCNhV2mHC4jyuV/wyee+3KqyYS14e1sT5+mGt0F02bhCSxAAQUUmEcBA7t57IpjUkCBeRBoYwXlIlW+hS5d5Mjh38pb3vERcrXBLoWN3Ad2V47+j2GTwojS1LMMb7Y0pocCCiiggAIKKHCAAgZ2B4jvpRVQQAEFFFhYgdLShB3qfIRLp3+My+f/Nk27RTUs5HaX1L/DHPYee5TSv7Hc/yHN/l6Mka5rF7Z0B66AAgocpICB3UHqe20FFDhIgVL62XEQwl7wNvutGTL938+5I9dTBs06bduQ127lnY/9TeL6a4j9nnZ5zUTuIJvntRVQQAEFFFDgqgQM7K6KyQ8poIACCiigwKcL5JxnwVubz1K1hzj57B+n7PxvtM1hSj2mKlceolz5Uh/alRxnD1j6hyufDPFkVUABBRS4JgEDu2vi8sMKKLBEAn0w91JY15fV//9ZiBfy3kth/fKWeUJJkXvv+aPc/YbfyyQfpo6B2Gd9nzbBbolYLEUBBRRQQAEFlkjAwG6JmmkpCiiggAIK3CyB2S4fXQOpXyqzptv5d5x89v3Uu4do6h1C7h+ofGphoVlg9xveir5ZY/U6CiigwDIJGNgtUzetRQEFrkfgpZe/+hfI+qN/iSzERJgMYe08sXqYR9/zt8ipYlICIxKhdBD7H64eCiiggAIKKKDA/AoY2M1vbxyZAgoooIAC8yswW5GoI4dEV6AusHv2x3nh3PdS5aOzZYk+6xG6WXAXZjvjeSiggAIKXKuAgd21ivl5BRRYRoFPX3q9/3OIkdQmtvM2jz76V1k//l6mAQodKSeqkOHTXiZbRhNrUkABBRRQQIHFFzCwW/weWoECCiiggAI3XyBDjnn21vIw9MsMNZBbnj/1TUzO/wIp3H5lTJ8K7vb2GekDuzzbz85DAQUUUODaBQzsrt3MbyigwHII9L8l+5fC+pe/Uqr69dchh0+u4pCZcOLEf8FrH/4wk1DIpaYO/WtiL+2d7Atjy3EnWIUCCiiggALLK2Bgt7y9tTIFFFBAAQX2TyBDE7coHKIuHSG0ZIaErY/xxCd+PyP6hyd7y2CG/o3mftuQK4Fd/+eS3URk/5rjmRVQYJkFDOyWubvWpoACn0+g/ynZtg2BtLcMJhX9sph9iDfb227j1bzn3T9KqW6l6fdNpqUqA0JoKPQrPAwEVkABBRRQQAEF5lrAwG6u2+PgFFBAAQUUmF+BwnRvacscaeIO/Q4hVRN58fx/w/j8j5Fz82lLY/YPUvZm2BnYzW9PHZkCCsy/gIHd/PfIESqgwD4J9LPmckcM1ex3Zf8CWNe1pDSgrgfc+dpv5667fxvT0M5+o9bMloSAAF1oSNT7NDBPq4ACCiiggAIK3BgBA7sb4+hZFFBAAQUUWCmBKTDos7cCXWK2R8gQiO0mhMOc+dh7Zw9Uum66twQmV5bGvBLYuSTmSt0uFquAAjdQwMDuBmJ6KgUUWCiBXNpZUBdjPZtRl9u9AG843GB9/RBvfPTv06Zddtoh61WkGsNs2+QAbdr7o4cCCiiggAIKKDDPAgZ289wdx6aAAgoooMCCCmzvPsfZp7+c9a3nycNb2IpQwi7ruUDeIZfDC1qZw1ZAAQUOVsDA7mD9vboCChycQMh9WLdFSLdyqdlhlDrW05TNfDuPP/4L1OvrBzc4r6yAAgoooIACCtwAAQO7G4DoKRRQQAEFFFDgNwqM2Tr9s5x/4TtI3T10g0zTnWMQbiWx9za0hwIKKKDAtQsY2F27md9QQIHlEIglEUKhKWNKvo2YztNReO1D38rtr/4yQnKPuuXotFUooIACCiiwugIGdqvbeytXQAEFFFBg/wQK0Fzm5Klvo7v4f5M4RYl3MaWjDmuQt/fv2p5ZAQUUWGIBA7slbq6lKaDA5xWoy5AJm6RwmNg15HKIwW2v5u2P/AQ5tkQXvfQOUkABBRRQQIEFFzCwW/AGOnwFFFBAAQXmUiBDjn0u9xSnnvlK1ianmUZo4mFyF6hp5nLYDkoBBRSYdwEDu3nvkONTQIH9EkhdYZoCxG02uuOM8xpve/f3UR97y+yS7lG3X/KeVwEFFFBAAQVuloCB3c2S9joKKKCAAgqskEBup7TVgLrA9MLPcP7k95E5zzQOCeUwlUtirtDdYKkKKHAjBQzsbqSm51JAgUUSiKFl0kVitUXVbnDvq/8gd73+Q0xjS6CiXqRiHKsCCiiggAIKKPBZBAzsvC0UUEABBRRQ4IYLlLJJFw7362JStTUvPPthLm/+HVLIVOE4dO5hd8PRPaECCqyEgIHdSrTZIhVQ4LM9wIqZrmtpuwFHj9/H297yo0wHtxITBDqSkZ33jQIKKKCAAgosuICB3YI30OEroIACCigwnwL9A5WOkOpZNpemz/D00x9k2J6i5Ivksjafw3ZUCiigwJwLGNjNeYMcngIK7JtAFzKjMKDJR3nDw9/OkRP/EXm2FGa/1HoC4r5d2xMroIACCiiggAI3Q8DA7mYoew0FFFBAAQVWTaB/egJ0paNJiSpDOP8LPHfyDzLgbtrgA5VVuyWsVwEFboyAgd2NcfQsCiiweAKFDUrzNPfe+wHuet13MBlGElOGZbZRMgz8fbl4XXXECiiggAIKKPDpAgZ23g8KKKCAAgoocMMFWibEXBOJFHYIeX12jZOnv4XtC3+fjXCY3e40o/pOGjapyiHa7iKDeJzSTSgh3PAxeUIFFFBgGQS2u8Lm+SPkLkLahVxBrMlMCc4uWYYWW4MCKysQugrChDQcsrPVMVwf0ZVNSltI4TDTvMXaoXt57C1/Ew69ijZeJIZjtC0MqpVls3AFFFBAAQUUWCIBA7slaqalKKCAAgooMC8CLZlUAnSZEBNd7Pb+//av8MRz3049/Q9UaUDT1QQOk+PTrKW7mEy3SHFIzu5xNy+9dBwKKDBfAgZ289UPR6OAAjdOIOYRXb5MGEBp1yE05DKhTsfI4TI7ecrbXv8Rjt/+u2CUyTSUsjZbDLMAvu9143rhmRRQQAEFFFDgYAQM7A7G3asqoIACCiiw1AL9ipgx93ndDqlap6MhUUMLL174OS49/xcZ1MeZTH6VYXodbTlLjC0hjGjymFRGS+1jcQoooMD1ChjYXa+c31NAgXkXCKzR5stExgyq25hMtohVoQpHaPJZBq/6TTzypr8OVU0Xt+k/3+WGOgzpckdKfXTnoYACCiiggAIKLK6Agd3i9s6RK6CAAgooMNcC/SS5kBoK/Xy7NWKBGBoohQuf+B5e3PyHxHSeUT/DrjvEpDvDYHgHk+5ZBhyf69ocnAIKKHBQAgZ2ByXvdRVQYN8FSk1IE0rXUsU1ctMQh5nd6S4b9Rt48JFv59iRx2ZvhbV5b7+6EF960auBUO/7EL2AAgoooIACCiiwnwIGdvup67kVUEABBRRYVYECJUwpDGiYUDOcSYzbi4yqY8TLv8bHn/8GQnuautukDkcJ+RZ2y2XC8AJpenRV5axbAQUU+LwCBnbeIAoosKwCbSlUqSE066TQUWbLqu+w2+3wxnu+nTve9NXknCFGQoF+RQfClFgSYbYe5l6I56GAAgoooIACCiyqgIHdonbOcSuggAIKKDDXAhNg2K+ASVsmDEP/YKUmh363kSnDXLN94Rd48uSfYT1cZj3cDXnITnmeNBwQpz5wmev2OjgFFDgwAQO7A6P3wgoosM8CXejXU5+S8jFSNSUH2O06Dt/yRh5581+Btdv2RtCHdbGP5zK59L82OyJr0Gd2HgoooIACCiigwAILGNgtcPMcugIKKKCAAnMrUKbkfnZd6KjIpK7ee4gSYSvvsB5rYlPzzDPfShn/z9TtiK6bkOvJ7HvV7JVpDwUUUECB3yhgYOc9oYACyyoQQqRtOhIVsY7slouEwX286fV/nNtOfPHensip3pta12+WPPtDRS5TYhgsK4t1KaCAAgoooMAKCRjYrVCzLVUBBRRQQIGbJtAwC99aIhU1seufqewtYdQmGFPYKBAmn+DUs3+YZud/YRDewZQpOTVUrXuQ3LReeSEFFFgoAQO7hWqXg1VAgWsQCDGRmwEpbkMccrk8x9HjX8Rjb/8xaKs+myPnS8Q0gLL2yTOXfin2OCFeWYL9Gi7pRxVQQAEFFFBAgbkSMLCbq3Y4GAUUUEABBVZEoIMmjanyiMvnfoaL5/4mk/FJRsMThHIK8mECfWiXKGVvul1MHaU0tN0OKbjH3YrcKZapgAK/QWC3LWyeP8K09OvB7dKVijrUhDKdTWPul5DzUEABBRZRYDq4TB4f5ViMdOOLtIce4s3v/mvUa6+mzjuEuL6IZTlmBRRQQAEFFFDgqgUM7K6ayg8qoIACCiigwA0T6GfcRZiWCww4xHPPfjNs/TPKtCOnfr+7MTEOKTlQSiSE0E/Og9CR8xSKyx7dsF54IgUUWCgBA7uFapeDVUCBaxBo2GGYjpCamqZc5jWv/xZOPPAlZEaz/epmPx49FFBAAQUUUECBJRYwsFvi5lqaAgoooIACcytQgG4K1YA8WxrzVzn5zB8ibl9kGjZI8SIh1FD2Ztj1oV0f2PXB3Sy06wM/DwUUUGAFBQzsVrDplqzAigiE3FGFIU3/v0ffzqOPfz90G/QTikswrluR28AyFVBAAQUUWGkBA7uVbr/FK6CAAgoocEACfWAXtsjlEG2AQYHdcz/N2TMfJbQbhHSZ2UYlcGWWXf+FtBfYzQ4TuwPqnJdVQIEDFjCwO+AGeHkFFNg3gZoC7YBNMg8//sMcOfYYsf8J2O+NPDCw2zd4T6yAAgoooIACcyNgYDc3rXAgCiiggAIKrJBAybShoyUwoCLOlrnseOHUdzF+8e9BGc4w+oAuhDgL7frjpeUxDexW6F6xVAUU+HUCBnbeEAoosKwCiYqm2+TEvX+A13zBn2TKhBFD6CI5ZaJLYi5r661LAQUUUEABBa4IGNh5KyiggAIKKKDAAQi0NJT+PWrqrhDSgEwmjk/y1FNfRRxfoJR+rcz2ylKY/VpIe8tj9ktlltIcwJi9pAIKKHDwAgZ2B98DR6CAAvsjkNt1OLTOe979E0yqE6QwpprtW1zT0lKFvdUXPBRQQAEFFFBAgWUVMLBb1s5alwIKKKCAAnMs0PbhHP3SRhlyRRumEAZUGc5f+FmaM3+Lth3T5V1CbIgxfaqaK8HdHJfn0BRQQIF9EzCw2zdaT6yAAgcsUOJt3PeGD3DXXV9GZkqkX2FhtlDm7KWt2G9o7KGAAgoooIACCiyxgIHdEjfX0hRQQAEFFJhXgR1gvd+QZFr3E+eYpo6636MubxHCIV584ncwmWwzbS5CmBJj2ZtxNzvSbLadhwIKKLCKAgZ2q9h1a1ZgNQTWbn0Nb3v7z7AbYC30L3VFcr+owtD961bjDrBKBRRQQAEFFDCw8x5QQAEFFFBAgbkT2G7Oc+7Jr2G4+W/p6prtcJgqjVkvLUyGNGlvTzsPBRRQYNUEDOxWrePWq8DyCFT5MtN0K9N4iToMYDxmPa3Tcogdtnnkvb/EcDikrvplMPvDGXXL030rUUABBRRQQIGrETCwuxolP6OAAgoooIACN1Uglyk7L/w8F85/mNQcIccN2nyWOq4RmwFdcg+7m9oQL6aAAnMjYGA3N61wIAoocI0CdYnsdLtUa4eY7ow5PCzkLrJNzUMPfAW3P/C11FW/T91eUFfK3gtaIfii1jVS+3EFFFBAAQUUWFABA7sFbZzDVkABBRRQYKkF+tUv212eP/Nh8ov/ktBuQjzEhMtU5SiE3aUu3+IUUECBzyVgYOe9oYACiyoQygZtOU8KxxiEPpCbMo07hPV38e5H/xIMjn1aafGTy6Eb2C1qxx23AgoooIACClyrgIHdtYr5eQUUUEABBRTYf4ECbf8gZ/dZnn/qqxjtnqMNLdO6nj28qfL+D8ErKKCAAvMoYGA3j11xTAoocDUCuYyALQZlSIq7EA7zYt7mrQ//ALed+M3Q71s3O1wK82o8/YwCCiiggAIKLJ+Agd3y9dSKFFBAAQUUWAKBMWMGDHNkfO7vcuHURyFeYhIbIodInQ9ylqDJlqCAAtchYGB3HWh+RQEF5kJgSmBUOlKZkMuEnZA4fseX8+a3/mkmBIYhOatuLjrlIBRQQAEFFFDgoAQM7A5K3usqoIACCiigwOcR2KZlg44pw2bA2VN/isuX/w6pVMSYCF2tngIKKLCSAgZ2K9l2i1ZgKQSmFEahI3SXyNzKTjXiCx//WdLobnKcEBl+RmDXr6zQ/6c/YvSFraW4ESxCAQUUUEABBT6ngIGdN4cCCiiggAIKzJ9AvyRm3iWmNfpnNLF5kqc+8ScYTi/Sluf797Pnb8yOSAEFFLgJAgZ2NwHZSyigwL4IlDAgtNsMBi077Qnufej93Hf/10Kfx8UWQvUZ1815b5lMw7p9aYknVUABBRRQQIE5EzCwm7OGOBwFFFBAAQUUALq9Bze5wDRGEg3dC7/IqWe/lUoZDwYAACAASURBVFF1jI5GJgUUUGAlBQzsVrLtFq3AUgjksk7FhMwl1o+9nbe+5a/D2mFoI4QCKcxe1ArhU+X2gZ1h3VK03yIUUEABBRRQ4CoEDOyuAsmPKKCAAgoooMDNFWj7y7WZKvUPcLagOwR5l2ef/zDjS/+YtXwrOV0ihMKk22a9voPppH/WM6VOY7rymW9o39wKvJoCCiiwPwJTOs4/v0aO62S2Ia4TOqiqKaWDHFwybn/kPasCCrycwIAR282T1IMTwBGm3Xmq2FHnATG0BF5F027TDAtvestf5Mjtv5VJhrUIsX9ZK73cFfznCiiggAIKKKDAcgsY2C13f61OAQUUUECBhRRomFKXwd7Y+1l27DIIa7D7K/zKk1/HoXyGfoWkwm3EtMW4OcNG/QAlV3ThJCEfXsi6HbQCCijwcgJ9YHfh9AZdGH1GYJfbQok+8X45Q/+5Agrsj0CVE13chrBOmyOkLepYUTVH6LqOEBJNfYqjR7+ENz367bT5MF1oGIYaSgZfONifxnhWBRRQQAEFFFgYAQO7hWmVA1VAAQUUUGB1BDItsVSUPCXEAU0u1CnMlsp84YX/iq1zH2IUH2cyeYq6uoWWJ0jlbmJco+E8Ka+vDpaVKqDASgk0IXP++fXPCOxSGlO6YGC3UneDxSowXwIhR6oq0nSBnJtZYEcZUeXj9Etb1vVlLhX4LV/4d6C+DyKU0ECuCXECDOerIEejgAIKKKCAAgrcZAEDu5sM7uUUUEABBRRQ4OoEuq4QU0shkUuk384kskmg5swTH2Q8/rcUXqDuNqjqlp3xlFgdJ8QxoXNJuKtT9lMKKLBoAv1WT/2SmC3DT86woy1U1cTAbtGa6XgVWDKBWBIhBJquJVWRLk/pmkBdjwixYzLd5MHXfYh7Hvz6WVjXr6JAnv3AYxK2GbKxZCKWo4ACCiiggAIKXJuAgd21eflpBRRQQAEFFLgZAqV/htP/FZiGywz6N67LkGm3zaDaIF7+N/y/z34FayEw5BJlepQQGtpwiLbsMnATlJvRJa+hgAIHIPBSYNeFNbqyOdvDzsDuABrhJRVQ4DME+sBuNrMuttSpXxYzzf5MNWbaXGI0+k089t4fYTwZMRhVxBygDVD3gd2EoTPsvKsUUEABBRRQYMUFDOxW/AawfAUUUEABBeZSoGRKifQPpjP9G9f9W9gb/YqYdCEzyIXzp3+K0+e/m6PpCGF8mFDt0lXbTKdHGYTpXJbloBRQQIFXKmBg90oF/b4CCuyXQKCCPCGkjtKNCAyIo10m7SbT5ghvefgvcNurfiuECV1Zo1/tvJ9lN3tFK/T/x0MBBRRQQAEFFFhtAQO71e6/1SuggAIKKDCfAmU2YYRJ2GUtrBH75ZK6BuqafoeTmkzsIk8//YfIW/+eUb+iUu5oqmcp+V6qYmA3n411VAoo8EoFPltgFzqoqimlgxxcEviVGvt9BRS4PoEYatq8S50K092KqqrJ9Tkm7S3cc/x388A7PkSK/a+2PqiLs8l10JL6wC7Xe8tkeiiggAIKKKCAAissYGC3ws23dAUUUEABBeZWoCnkup09wqlKJPZT6/p9ThKzWXeTDBt9irf1yzzx5Fcx6E5Sp/vYbjap1neIk8NzW5oDU0ABBV6JwGfbw87A7pWI+l0FFLhRAiFEmnbMMNXkaU01gp38carwOI8/+v1Mjz1ElZm9iJXTLm1YI5MZ0UA7pJ+g56GAAgoooIACCqyygIHdKnff2hVQQAEFFFhYgQlN7mfaDTn/wk9w7vm/ykb1Aik+wHbeZJh9RXthW+vAFVDg8wrk2HH21C3kNKHNEOI6udumimuzpehKTAoqoIACByLQv2pFSnTTXdY5BPkMDO/nxINfzV0P/EEGBzIqL6qAAgoooIACCiyOgIHd4vTKkSqggAIKKKDAFYHS73cSGiiFONnl1KlvYHrpX5BSTZePkcKOVgoooMBSChjYLWVbLUqBpRAoaW8F81E8TM4vkKpjlNGDvP2xP08Z3OsEuqXoskUooIACCiigwH4KGNjtp67nVkABBRRQQIH9EWgg1w25JKocyVv/go+f/DIG4yMMq3Xasrs/1/WsCiigwAELGNgdcAO8vAIKfE6BHAJhmtioN5iWc2zmIzz8ju/i2PH3UlLtFnXeOwoooIACCiigwMsIGNh5iyiggAIKKKDA4gl0mZzibN8TukgV4PzzH+XiuZ/kcKqZdGHxanLECiigwFUIGNhdBZIfUUCBAxFousKRwSHa3YuMq47R8S/mkUf+Mk0u1KnfjNglyw+kMV5UAQUUUEABBRZGwMBuYVrlQBVQQAEFFFDgkwK5f+bT0lDR0TKiwHjCqee+genOL5LK3WIpoIACSylgYLeUbbUoBZZCIIYRoduGuMlOPMa73vVfM9h4EzlAYkxgtBR1WoQCCiiggAIKKLBfAgZ2+yXreRVQQAEFFFBg/wQKdOECgVvJNBQ66jxieuFf8MSZr+BQu7Z/1/bMCiigwAEKGNgdIL6XVkCBzyswijWXtyZw5AJ33f2Heei130ZH7Lccpor9cuX+PvMWUkABBRRQQAEFPp+AgZ33hwIKKKCAAgosnEA/wa7kMSkGchnShn6uXU1s4MzZH2R69icXriYHrIACClyNgIHd1Sj5GQUUOAiBqm1pqsM063fwm975V4jpLkoXCDW0JVMFl8Q8iL54TQUUUEABBRRYHAEDu8XplSNVQAEFFFBAgSsCLVD1W6HMlsaE3QIpwoBLMI08+8vv0UoBBRRYSgEDu6Vsq0UpsBQCa92Qy8MXeOj1P8Cdd34xlAT9tsIhk3MkmtctRZ8tQgEFFFBAAQX2T8DAbv9sPbMCCiiggAIKHJDA7uV/yTNP/WGOMqENLRPGDMsJUrxE2x0GugMamZdVQAEFXpmAgd0r8/PbCihw/QIh98tbTqhGa4x3CvVoQFc2ibmCMmIcznDb0d/Jm9/6l6CuaOIFUjhC21YMUh/cXf+1/aYCCiiggAIKKLAKAgZ2q9Bla1RAAQUUUGDVBMplTj/zPexc+EU2BhW7k0hKFSW8SAq3kPN01USsVwEFlkTAwG5JGmkZCiygQCpDCruUqiM3a4RQ6MqYyCGIW3SDE7z9td/Jxon3Qt2SKRQiiT6t81BAAQUUUEABBRR4OQEDu5cT8p8roIACCiigwAIKZKabH+PU8x+i3jlPLIEuDGnCSQbpMNkJdgvYU4esgAK9gIGd94ECChyYQKmJ1ZSuvUTiOKW0EFtKOyJU2xy796t4/eu+abZeeVt2iWmNXKZUobqyukF9YEP3wgoooIACCiigwCIIGNgtQpccowIKKKCAAgpck0DX72lXYOvC/8CFUx9mPd/FdrpAjpnUTQll45rO54cVUECBeREwsJuXTjgOBVZPoH/hqRq2tJOGFEYkImHQsT3e4tj6W3no0b/M+sbdlFKRC5Q4i+6I9EtmNhAM7FbvrrFiBRRQQAEFFLgWAQO7a9HyswoooIACCiiwEAK7baGuAlXbcP7Zb2b30j+hjWPCoCGMjxGCm6gsRCMdpAIKfIaAgZ03hQIKHJRAWwop7hCaI1QxU2KiiztMcsMb7/1T3PaGr6Rjm8QGeW+eHVAR+//TH/GgRu51FVBAAQUUUECBxRAwsFuMPjlKBRRQQAEFFLgGgf65UEvLgAKXnuETz30dpfwKKR4mtOvE4pqY18DpRxVQYI4EDOzmqBkORYEVEygJumaLupwgVVOa3DIpcOSWN/OOL/goeeNEv3Dv3tS60OxldF39qaDO96VW7I6xXAUUUEABBRS4VgEDu2sV8/MKKKCAAgoosBACpXTk0JDyiBfP/Cxblz9C2D1GW10kdb7ivRBNdJAKKPAZAgZ23hQKKHBQAiFCbiOxD+TqwqRsQX0fb3zdBzlx+39CExrql5a9DA2l/xwJFzY4qI55XQUUUEABBRRYNAEDu0XrmONVQAEFFFBAgZcX6PdJoWY3N6RUM8jnOP9r38Hu+JeYplupu8nLn8NPKKCAAnMoYGA3h01xSAqskEDkMCVfpIQB4/och4++j0ce/ht7s+oSTKeZwaCDUkMpEDeBtdnvMg8FFFBAAQUUUECBzy9gYOcdooACCiiggALLJ1BaCNVs55Sm7LLGGt3mv+bJZ76RUdmmzWcZpDfTlIauvEAV1oilIuddYoKSXbNp+W4KK1JgOQQ6ChfOHqLpIiVNIfcPwiGUMSEk/NfXcvTZKhSYR4FSCjkWBgHytGVruMEj7/5xjqy9gVgyRFcwmMe+OSYFFFBAAQUUWBwBA7vF6ZUjVUABBRRQQIGrFcizHVTI/dJNTBgQYbrN9vm/y3Nn/xyH4i20Bbpui7o6ASWRuy2qdIiWS8Q8uNor+TkFFFDgpgr0gdyFs4eZtv2/ugzsbiq+F1NgxQXybD+6bQZVzWSauefBD3D3Ax8g1hvE/keXed2K3yGWr4ACCiiggAKvVMDA7pUK+n0FFFBAAQUUmD+BXOg3TJmECYFERUPs1qA5xxMnv5G0869JpZ9Jt0md7qL0n+1eJMVbKEyIOc1fTY5IAQUU6F9E+IzAbkj/lNwZdt4eCiiw3wJd3qAOZyCOyMNX8+7Hfgbq4WwpzJZItd8D8PwKKKCAAgoooMCSCxjYLXmDLU8BBRRQQIGVFChjYMS0jIlxNCOo+il3wPb2P+bkUx9mRMewX9qp7JLTgI5M011mGO6mzL7voYACCsyfwF5gt860TVdm2O0FdrBNZOCSmPPXMkekwNIIBCoqJuyWS9z32u/m3nveT5/S9VvVTWJm5BS7pem1hSiggAIKKKDAwQgY2B2Mu1dVQAEFFFBAgX0VmEAZzpa97B9ux9Dv78RsVh0hc/qZv8D25t/jUIbStUxjSxgcZjp9glF8iJyn+zo6T66AAgpcr0BJmfNnDn0ysCvdgBD6fTd3DeyuF9XvKaDA1QmEltIE0rFX8c5H/kfaGKliRe5/S9WFEfXVncdPKaCAAgoooIACCnxWAQM7bwwFFFBAAQUUWD6BfrnL0BBKTVMaYoykfpnL/pk20E2e5hPPfAOjnV9mmO9kh00YbZDzadbKBq1LYi7fPWFFCiyJQB/YXXih38MukdMupR19MrBLoaZ76V90S1KvZSigwBwJhMLmtPD2t38nt93xuyhhSj/rrpRAF6ZU9DN+PRRQQAEFFFBAAQWuV8DA7nrl/J4CCiiggAIKzK9AP7OOKTEMoDRXxlnPArucIUe4fPYn2Tn9U8RmkyZVtNU2KWQG044u+MBpfpvryBRYcYEE51/YYNpCTlMDuxW/HSxfgZspEEuiOv5e3vHIR2mYUJc1cmmJsaLQEJxhdzPb4bUUUEABBRRQYAkFDOyWsKmWpIACCiigwKoLdP3yl7PZdO3e3k4lQtiiLS0Vx9gJLevdLhee+Fa2N3+BtPYAWzzFIN9CNa4pdbfqhNavgALzKmBgN6+dcVwKLL1AyIU3PfqjrB1/lEiGJhNTRQ5TYhnsbafpoYACCiiggAIKKHDdAgZ2103nFxVQQAEFFFBgUQVyn8ellrL1DCef+3LieGc2yy5UFxg0R+jKlbUzF7VAx62AAksrUGLg/LlI02yQQzeb3ZLCiFAKJYwpznBZ2t5bmAL7LTCJHaPuCMM8pksvsNvcTlzPxKYQmy3WH/xO3vz6/xh41d47UTXkMqUwmGV1s+00PRRQQAEFFFBAAQWuW8DA7rrp/KICCiiggAIKLKpALv3IJ8QOLpz+K1w494OMwkOUcA7K4X6Xu0UtzXEroMCSCxjYLXmDLU+BAxQYly2G5Thr9YS2GdBVHdO8SeIow3SY1z32Qxw+fA+UDeh/S/WLGNBQSOQcqZxhd4Dd89IKKKCAAgoosAwCBnbL0EVrUEABBRRQQIFrEugDu/4l8NC/Hj5+nl994n3c0t1BV15kHEdUZXpN5/PDCiigwM0SMLC7WdJeR4HVEwg0tLljUB2hbftfSi9Sp6Ncbi/zBQ99kFc99DWzlK60hVAlSulTu0wJhf6v5Azf1btprFgBBRRQQAEFbqiAgd0N5fRkCiiggAIKKLAIAv0qTilDiA3kmrOn/jzTsz/JIJ7gUtpk2FWLUIZjVECBFRQwsFvBpluyAjdJYEBiXCa0oSYyYdTvBtyuEY/czTvf+Vch3TmbWdeFCSnuzaorOZKqPrZrifj76Sa1yssooIACCiigwJIKGNgtaWMtSwEFFFBAAQU+t0Af2IU8JsQRbdliMLnI00/8TqoGdutNhu26fAoooMBcChjYzWVbHJQCSyFQTUe0dce0eoHYbXBkeIyzl8/wyCM/xLE7vwi6CKkvdXdvPUyGfVI3W7Ygl0yMrom5FDeCRSiggAIKKKDAgQkY2B0YvRdWQAEFFFBAgYMS2Hu2tENgRMM2dT7M+TM/zJnTH+VofYLsFnYH1Rqvq4ACLyNgYOctooAC+yWQ2tvo0lPEekTbL0JQKtaPvYN3PPrXaPr5czEQQv/aU0fbZaq4NhtKvzLmbEs787r9ao3nVUABBRRQQIEVETCwW5FGW6YCCiiggAIKfEqglI4QCuRq9lZ4y5Q8Pc+TT34Ft07PMZ7tyeKhgAIKzJ+Agd389cQRKbAsAiEegfZJRvEuJt0WO9zOI499D4dvfSc55Nk+dXsBXTebbZdSNdsTeO+/+iDPJTGX5V6wDgUUUEABBRQ4GAEDu4Nx96oKKKCAAgoocJACeQohQZf6tTGZpsg4d+ye/V7SyZ9gNx05yNF5bQUUUOBzChjYeXMooMB+CUziBdandzKKO0xy4dCrfjtvePt3zWbaESdATSHM/prldLP8roPQEPr/ZWO/huZ5FVBAAQUUUECBlRAwsFuJNlukAgoooIACCvw6gVwgtnREYumDu37GXYLpk/y7J7+EW7spTW5oQssgHqGb7rAxPME4/3Pq8m5y2RJUAQUUOBABA7sDYfeiCqyEwG7cYr0cIY8b4sYGb3nb97N+y2Pk0C952ZH2NrDzUEABBRRQQAEFFNgnAQO7fYL1tAoooIACCigwxwL9G+Eh0+ZIDBD7/Vj65THzJqfP/ijTs3+Dwq0QpsSwNtvHpYodJT1NKveR3eRujpvr0BRYbgEDu+Xur9UpcJACOQRSmyjxInfe/bXc97qvIde3kHP/O+ggR+a1FVBAAQUUUECB1RAwsFuNPlulAgoooIACCny6wJUt6ppcCCkQmRBKRciJrnmak0/8Pkq3Q9XPugNyt0abL1DX/RJQHSWP9FRAAQUORMDA7kDYvagCKyFQ5zWmXCQMjvPuR38KNu6h7YO6PrDrfwLtrYTpoYACCiiggAIKKLBPAgZ2+wTraRVQQAEFFFBgjgVeCuxKR+in2NHNZs0Nwqhf84lLz/xZXrj033IoHiKUhpZjTNptBvURKGehrM9xcQ5NAQWWWcDAbpm7a20KHKzAeh5xiZPce9+3cP/rvpEmQpthGFtiTv2SBAc7QK+ugAIKKKCAAgosuYCB3ZI32PIUUEABBRRQ4LMIdNBvw9KWlhIKgURX+r1ZAjFUxIv/il977o+wni8TGdOFQzRlg4oN4Bz0+955KKCAAgcgYGB3AOheUoEVEUi5o4xu453v+e9o0zFyH9RRUfVT7GiA4YpIWKYCCiiggAIKKHAwAgZ2B+PuVRVQQAEFFFDgAAW6riOl/uFTTUdHmK3xFCnsEBgQc8WzT38TYfN/JZazTFNNCccJuabqtinBN8wPsH1eWoGVFjCwW+n2W7wC+yowbWpe+6YPcOerv45JnJIoVNTkLhLTLrC2r9f35AoooIACCiigwKoLGNit+h1g/QoooIACCqygQOmXwgwtlGG/AiYh9G+N1xSa2Wy7KZF86Z9z7rnvgfbj5LTGOGTqPGSQp+R+ep6HAgoocAACBnYHgO4lFVgRgeGhL+Ttj3wzk3grqaqJuV8FM0OpaEOmCv2Gdh4KKKCAAgoooIAC+yVgYLdfsp5XAQUUUEABBeZWINMv8VSgq9mbXLcDeZ3Zik8RLsUxR7sRpz72fvLk39FVa+zk0wzjGuu50JTR3NbmwBRQYLkFDOyWu79Wp8BBCjz0pu/ittv/U9p6h8IGdb+E+Ox3Ur4yy+4gR+e1FVBAAQUUUECB5RcwsFv+HluhAgoooIACClyjQJM3qcNhNi/+T5x77k9Tt5FuNKBtA2v8f3T5gWs8ox9XQAEFboxAR+HypZrd3QE59nOEIZS6f9dgtsdUdgbMjYH2LAosocB6N2FSR3YypDhgUJp+Q1/atM5g434efc9PL2HVlqSAAgoooIACCiyOgIHd4vTKkSqggAIKKKDAzRLIZe9BePsMLzz9ESZbv0Qpr4KUqHiCkm+/WSPxOgoooMCvEzCw84ZQQIHrFRh0ibbaZdqtUYcN6F5gsL7Bhd2Ox9725zhy5++43lP7PQUUUEABBRRQQIEbIGBgdwMQPYUCCiiggAIKLJlAhjZmIpHJuZ/n9PNfRz19A2EwJZdLUAZLVrDlKKDAogjkAJcuVs6wW5SGOU4F5kkgr1PiFqGsU5cBXd6kjC4xXP9iHn7sByC6R908tcuxKKCAAgoooMDqCRjYrV7PrVgBBRRQQAEFXk5gFtj1i8vB2uQsp5/9ath+jo5m9vdjTi93Bv+5AgoosC8CBnb7wupJFVgJgSYkQgcbKRBKoc39vr0XeNcjP8Oho+8Af96sxH1gkQoooIACCigwvwIGdvPbG0emgAIKKKCAAgcl0La0VcUOhcMls3v2pzl/+htI3UOM6yl1NzyokXldBRRYcYESA5cu1uzsVO5ht+L3guUrcK0Ck9RQTdZYr7fJuWO7m3Dsjt/LW9/2UZoCtYHdtZL6eQUUUEABBRRQ4IYKGNjdUE5PpoACCiiggAJLIdA1kGqmQGbCaPcSTz71RdTjiml9ibpbX4oyLUIBBRZPwMBu8XrmiBWYF4EmjqmbNeq4zbQkxnXF44/8HKPDryHHlkg1L0N1HAoooIACCiigwEoKGNitZNstWgEFFFBAAQU+r0AuzNaMChW7/bKYGS6e+iEuv/iTtGHsDDtvHwUUODiBlLj4YmJ3t6YLeTaOUGr2dp5qyME9qA6uOV5ZgfkWyKWlLoEQ+teR1jh+33/OG177J+lKIaUODOzmu4GOTgEFFFBAAQWWXsDAbulbbIEKKKCAAgoocM0CpZ9a10FuGddDEoV6+yRPPf2FhPYIsfQPtTwUUECBAxBIiUsXq9mSmAZ2B+DvJRVYZIEuUJOJ1YjNEHnv4z9FN7ybKlXELkMy8F/k9jp2BRRQQAEFFFh8AQO7xe+hFSiggAIKKKDADRZo+3fMyw7kdZqwCeEwFYXTz/xx0qV/Rds2NIPEDpsMYstaWSdORzQh0VQNdTe5wSPydAoooMCeQA6JrS3Y2k7kPCQmKHTEfmYwkRyUUkABBT67wG7VMpxMOJQG3HbH13DXmz7IdmqogUGOzP6F4qGAAgoooIACCihwYAIGdgdG74UVUEABBRRQYF4F+kXmYtdCLOQSmMTEkEC++E959umvZ1SGtKkP6BpC2GXUP+Rq12ljy7TeYtCszWtpjksBBRZcwMBuwRvo8BU4IIFSClMCwzQllTt47JEfgaOvYRKhJuyF/tHE/4Da42UVUEABBRRQQIGZgIGdN4ICCiiggAIKKPAbBGaBXf9f4RI5HGWHCSOGVG3HU5/4Awx3/zVtGEC4hcImqZ+NV9bIYcqkOsOwuVdTBRRQYF8EDOz2hdWTKrDUAn1Y1x9DjrDFc9z36m/hvtd+PaQJbR5+auc6V8Rc6vvA4hRQQAEFFFBg/gUM7Oa/R45QAQUUUEABBW62QL9FXWrIeRfiEab99QuMgO2L/4BLz/4ppvkSVbifyJjMRSLHaNImXThL3RrY3eyWeT0FVkXAwG5VOm2dCtw4gZcCu1FZZ7ox4tFHfpqwdhvQENsacoY6ghPsbhy6Z1JAAQUUUEABBa5DwMDuOtD8igIKKKCAAgosucBsit0ESr8fVE2/p12/UlRdJqTQ8fzH3s/27j9jjXtJIdKWLUI8TgmbdP3DrzxYciDLU0CBgxIwsDsoea+rwOILtJOW17/tQ9x6z1fRhAlVSVS5gtheCeuqxS/SChRQQAEFFFBAgQUWMLBb4OY5dAUUUEABBRTYP4FcpkQGs5fOuzQhkYhl70HWpVM/zJmLf4tRk6jCgJZdYjoO5SKhG86WxvRQQAEF9kPAwG4/VD2nAqshUKq7efxdP0FeX6clUs1+2/Qz61o6MglfOFqNO8EqFVBAAQUUUGBeBQzs5rUzjksBBRRQQAEFDlSglI5Ams2sC2GTENZg9hY6lO1f48nnv41q98nZm+kTtqniUSjnqbvjNHH3QMfuxRVQYHkFDOyWt7dWpsB+CYSwtzndHQ99kPvuej8MGprZKpj1Jy85W1xgvwbgeRVQQAEFFFBAAQWuSsDA7qqY/JACCiiggAIKrJJA7iCmBqihTPvErp9mR1fGpLQOHTx96hth819SZZjmLUIaEsrzrLX3MemX0/RQQAEF9kHAwG4fUD2lAksi8NJedS+VE/rfL/Q/Y/aiuEff94uktAH9vnVXfuf0Kwnk/mMRXBBzSW4Ey1BAAQUUUECBhRUwsFvY1jlwBRRQQAEFFDgogT6OG176ZZ586rfP3k7PqU/tjpKqMTvsMuoOHdTQvK4CCiy5gIHdkjfY8hR4BQKH2sC07tgsu9SjNfJmoh527OSOL3joO7n9gd/zCs7uVxVQQAEFFFBAAQX2W8DAbr+FPb8CCiiggAIKLJ1AC1Tti5x9+k+zvfNLUCJ1uIUub5IZ9AtpLl3NFqSAAvMhYGA3H31wFArMo8CoHdAMxoybQGBAHcZQDWBwH+98+C8SDj84j8N2TAoooIACCiiggAJXBAzsvBUUUEABBRRQQIFrFJgtllky5cV/xidOfiV1dyuhCuTcMWg3aNP2NZ7RjyuggAJXJ2Bgd3VOfkqBVRSokassoQAAIABJREFUGDFuN6nSYWI3IoezdFXigQe/jbse+FK4sjTmKtpYswIKKKCAAgoosAgCBnaL0CXHqIACCiiggAJzJdCWlhgqYgNPPfE+qukFJuECw3AXo2nHbnIPu7lqmINRYIkEDOyWqJmWosANFshVRbcz4dCw3283MiljwsatvOvRn4O1wzf4ap5OAQUUUEABBRRQ4EYLGNjdaFHPp4ACCiiggAJLL9AxZlpq1nLi4unv58VLP0JuBwziOsOuZUK19AYWqIACByNgYHcw7l5VgUUQmKSGYa4Y5kzOsBtr7n/wa7jn/q8nVy3R3yeL0EbHqIACCiiggAIrLGBgt8LNt3QFFFBAAQUUuD6BzISOIVWBsPsxnnju9xHH/d51p0kMyGXt+k7stxRQQIGXETCw8xZRQIHPJdBVDakpDEogpxGTwTHe8+hPE9aPkImzvzwUUEABBRRQQAEF5lfAwG5+e+PIFFBAAQUUUGBOBTIZiJSuIYWaM6e+g/GFf0hVdpmEQF3qOR25w1JAgUUXMLBb9A46fgX2TyDETBlnqmpIro9w4r7fzQMPfgOEBvrfJmH/ru2ZFVBAAQUUUEABBV65gIHdKzf0DAoooIACCiiwYgJ7cV2m5EgIMLnwT3j+ufezUb2RF8s51jqfiK3YLWG5Ctw0AQO7m0bthRRYOIHc7bKWXkXODVthyG/+bX+bLqwT8zqhAGnhSnLACiiggAIKKKDASgkY2K1Uuy1WAQUUUEABBW6EQOnGlFTRUhFpqHLi4x//aurp/8mgXaOdPRXzUEABBW68wEuB3fZORdcN6GfU5NKSSiKEihy6G39Rz6iAAgshMA3rpHyKQbqdB179IW578EtpU6YjUuMedgvRRAepgAIKKKCAAistYGC30u23eAUUUEABBRS4HoF+ScxCoHSBmDKxZC6d/e85ffrbuSWfYNIvPeWhgAIK7IPAZwvsSr87VQ4Gdvvg7SkVWBSBUgq5S8ThhBDv5d3v/BEY3UuOYbaQN6WlCtWilOM4FVBAAQUUUECBlRQwsFvJtlu0AgoooIACCrwSgWm/JGYDVb/yZb+8VGihucSv/srv4Vi5yNQJdq+E1+8qoMDnETCw8/ZQQIHfKNCHdf0xILHJNvc/9Ee5/4Gvh9BRSk0ILW2uqKJ2CiiggAIKKKCAAvMsYGA3z91xbAoooIACCigwlwJjWkbtlbfU+z3sYsOQmlNPfRdh+2/TdutzOW4HpYACiy/wuQK7VPo9NSs62sUv0goUUOCaBF4K7NZjzc7gBO98z4/TpMMMwpDY/yuh2gXWrumcflgBBRRQQAEFFFDg5gsY2N18c6+ogAIKKKCAAgsusMMu62UNSr/0Zc1ObBhQw6X/h2dOfiV145JTC95ih6/A3Ar0gd32dmBrO31yD7t+Scw+sOun/LqH3dy2zoEpsO8CpYk8+MY/xu33fcXsZaKKmtRAqBvKLNTvlwXwUEABBRRQQAEFFJhXAQO7ee2M41JAAQUUUECBuRVoaahKDXkL0qHZfJZIQ8yJp578OtLWv5rbsTswBRRYbIGXArvtnZquq/eWvHMPu8VuqqNX4AYJ5OFrefwdP0TYuIV2Fs7thfn9Ct4wS+5u0JU8jQIKKKCAAgoooMB+CBjY7Yeq51RAAQUUUECBlRDouoaQUv+onNmcug5evPTzbD37nStRv0UqoMDNFyixujLDrjKwu/n8XlGBuRQIYW9zuhOv+xM8eMfvh7qFUpFjnv1G6f9pLB04w24u++egFFBAAQUUUECBlwQM7LwXFFBAAQUUUECBaxXon4NF6GbPxxoiNbEDQqFwnuf+/fuu9Yx+XgEFFLg6gTRga6uwtf2pwC6XllT62TSJEvPVncdPKaDAwgm8tFfdJx/ohL25cy8Fdm/9Lf+AtbgG0w2oJ7TU5NDPsCvUOfTLAXgooIACCiiggAIKzLGAgd0cN8ehKaCAAgoooMBiCjx97odoTv41TpQ1xjGyXRVoL7KWX00bz0BZX8zCHLUCChy8QOiYTEecf7F/UL9GzpmYoMtTKir6Z/IeCiiwnAKj3LJT1mgGm7R5h418AthiXGruu+treOAtf2w5C7cqBRRQQAEFFFBgRQQM7Fak0ZapgAIKKKCAAjdPYGvn/+Lsk9/E+s6YMohspS3qPKSmpSuzxTM9FFBAgesTMLC7Pje/pcASCAwYMcktbWpJoWUU1pg0Hbk+wnse+wHC4S9YgiotQQEFFFBAAQUUWF0BA7vV7b2VK6CAAgoooMB+CbQtp5/5MNPz/5DB4AQ74TyJEZFNUjlKR7NfV/a8Ciiw7AIGdsveYetT4HML5HWm5TJr9WHIDaUtTFPh7vu+lAde+00QXfPS20cBBRRQQAEFFFhkAQO7Re6eY1dAAQUUUECB+RToYHLhH3Hyha9ljbuZtBNyeZGaO0hxh664Zt18Ns5RKbAAAgZ2C9Akh6jA/giMQ6DKmWGoSV1hUlo4NOKxh3+Kav2BfhtLDwUUUEABBRRQQIEFFjCwW+DmOXQFFFBAAQUUmFOB3EK3xRNP/2dUk2eI7TGass0w3A38/+zdCbRl113f+e/e55x773uvSiqVJGuyrMGSLVvyIMmyjOUJEyDQiw4NhMa4AyQhgAMJNIkbukN6YUI6dJgSzGCa0NAJ0KHJQFi9EtLQIUkHMqxFIGBjbEmlWS5JpRpeveHee87Zu9e5rzTYllxVr+q+d4fvEaZKVfec89+f/6lVWvd39t5Pk+jNaOGWpYACMy9gYDfzLbJABaYlMC5HrISStF1ThUOMB8c59Iov5bZbf4BUgfPrpiXvdRVQQAEFFFBAgb0RMLDbG2fvooACCiiggAJLJTCC3Ofxx7+X4cm/y0q+nJbLCbGhqLdoo/vYLdXj4GAVuJgCBnYXU9NrKTBXAiM2WY0FsckkrmJzcIw33/HTHDp8DykkopHdXPXTYhVQQAEFFFBAgc8UMLDzmVBAAQUUUEABBS62QAYCbJ36jzz9+F+hbB6FeBMtR+m1JU3wHfiLTe71FFgaAQO7pWm1A1XgMwXatqXMNb1en622YnDlO7n7jX8TikjKY2JwBr9PjQIKKKCAAgooMM8CBnbz3D1rV0ABBRRQQIHZFEgwzDCINc888M2MN36LXF3DcHyUg9WAcXKTmdlsnFUpMAcCBnZz0CRLVGA6AiWrxLYhxSEbxYi77/r7rF32JpoaelUNVNO5sVdVQAEFFFBAAQUU2BMBA7s9YfYmCiiggAIKKLBMAi1bZFYpM2ys/zOeeOR7uJQhOUeaUEA2sFum58GxKnBRBQzsLiqnF1NgngRiW9MbBMb1ZeSD13Hv236aMX1KaqKb2M1TK61VAQUUUEABBRR4SQEDOx8MBRRQQAEFFFDgIgskun8iMTXE0WM8+PA3MWiPQtuSw4Ccu7fgPRRQQIFdCBjY7QLNUxRYDIEyQFMPGIXT3HXXD3DwynczpqQM3X9zgFvYLUafHYUCCiiggAIKLK+Agd3y9t6RK6CAAgoooMCUBNKZPexS032N1uPYkx/i1KmfZ8Bhcs4GdlNy97IKLIWAgd1StNlBKvByAiGv0TtwHXe+9X8nE2jLYpLTxRZwAr8PjgIKKKCAAgooMNcCBnZz3T6LV0ABBRRQQIFZFNgJ7Bpoy52X3bd+l489eh8H2zdR5C26l+A9FFBAgV0JGNjtis2TFFgEgURFWw2549Xfx2XXfglkSCXQzegPJYRFGKVjUEABBRRQQAEFllfAwG55e+/IFVBAAQUUUGBKAu3knfeG3FQUZQ1N4P7HvhjWn2WVbRK9Kd3ZyyqgwMILGNgtfIsdoAIvJ9DEHrm3xjvf+ivQOwA506RM2YV2dMtt98VTQAEFFFBAAQUUmGMBA7s5bp6lK6CAAgoooMBsCtRsU7FC3Yyoygi54tnjH+aZxz/CpbnL7ybz7jwUUECB8xcwsDt/M89QYEEENtuCW259Pzfc9C3kEAlhBKk/2bsusUlkbUFG6jAUUEABBRRQQIHlFDCwW86+O2oFFFBAAQUUmKJAYkTMfdrUEooAeQTjp3j4yLewMnqSJnRrZnoooIACuxAwsNsFmqcosBgCbXk9933ej8DgesYN9MoG8mR6HXWoqagWY6COQgEFFFBAAQUUWFIBA7slbbzDVkABBRRQQIHpCSQSbZ2pyoIUoGWTqlnj6CN/gbT+n2iju9hNT98rK7DgAgZ2C95gh6fAywtcde2XctNt30NNJBRQdu//NEA5WX27+8FDAQUUUEABBRRQYI4FDOzmuHmWroACCiiggAKzKbBFw2oqIY+BHnVoqbqQbv3j3H//FzGIl9P0VhmxTchDDuQDxDaQwohhcYJee8VsDsyqFFBg/wUM7Pa/B1agwJQEynaVOgxpwoh+lQjbgRAy5eBWTow/xn2f/3sURUGM3XKYYUpVeFkFFFBAAQUUUECB/RIwsNsvee+rgAIKKKCAAgsrsMWY1dSD3EAoGYdEGRJx+3Eee+Q7YPj7pOoQNd1ymZustOVkCc0mNNTFOlV7ycLaODAFFLhAAQO7CwT0dAVmV6BMBTUlqdimCA1lGwisMEqBy699C7fc/kOToK4L7J47ct5ZZtsAb3b7amUKKKCAAgoooMC5ChjYnauUn1NAAQUUUEABBc5RYMSYfu5BaunWrBrFloJM2W5x/JmfY+up/xXiGm28BNIGRaop0mHaIjGOp6ja1XO8kx9TQIGlEzCwW7qWO+DlEajI1GmNXG2R6iErZUnTrLCZa+675wepDr/js4K55wI7Q7vleU4cqQIKKKCAAgosroCB3eL21pEpoIACCiigwD4J1IypusDuzDEO3QYzkR6R4ebv8uyRP0+TjlHGawl5i5TXiVxFCi3juEHV9vepcm+rgAIzL2BgN/MtskAFditQ0TJOfaga0rhlUFVsDWtWr7iTu+/5MET/+2C3tp6ngAIKKKCAAgrMg4CB3Tx0yRoVUEABBRRQYK4EEolIhJ1VqhiFlm5RqzJHcrvOsSPfyubWb9PnMso4ps6nIFxFy7B7t54iV3M1XotVQIE9FDCw20Nsb6XA3gqUOTEmkUNJSIkYKrbaEW+4/a9z5Sv/VPfuj4cCCiiggAIKKKDAAgsY2C1wcx2aAgoooIACCuynQAIS5JI2ZDItkXJS0OYTP8MzJ/4eZTOkKgJ1XieEK2jzM8S05j40+9k2763ArAsY2M16h6xPgV0LlClQxzFt7lPQQh7QW7uJu+/5YZrqcsruXSD3rNu1rycqoIACCiiggAKzLmBgN+sdsj4FFFBAAQUUmD+BbmZd6AK7lpwrQuiG0JBzIIeCuPkJjjzxncTtR+iHPiM2Ia6Q81H6+RW0uTvXQwEFFHgJAQM7HwsFFlYgZkgx06SCGDYJ4VJuvukvcNVNf4ZhhAEvH9h1QV7Y+Q8ODwUUUEABBRRQQIE5FTCwm9PGWbYCCiiggAIKzLBAl7fFbt+6LrDrM/n6LNSTf08MiCnx0CPvJ5/+PXocpE6bhLJP5kFW062M83iGB2dpCiiwrwIGdvvK780VmKZAF9gRK8apJYYTxOJy3nbnT8Oh2xmGncCuOz4znOv+vftfjK6ZOc3+eG0FFFBAAQUUUGDaAgZ20xb2+goooIACCiigwGcIdHHceP23OPrwt3Npt8ddnSkGa2y3n6TItxDZ1kwBBRR4WYEUW5761CUkKnLYIuQBOXT7X0IKfmHvo6PAvAq0FPQTFJRshA2uuenruOXmb4diBG2/+w0PBRRQQAEFFFBAgQUWMLBb4OY6NAUUUEABBRSYTYEusOsNH+bhh/871uqW7eGzVGurDMdjYiyYvGHvoYACCryMgIGdj4YCiymQSZQpE8MqG8WIu978Y6wdfhMxFJM9cXem7HsooIACCiiggAIKLKqAgd2idtZxKaCAAgoooMDMCnSLZZZ5m2cf/142T/6LndUyy01SvpwcTlDk5xa9mtkhWJgCCuyjgIHdPuJ7awWmKRDHFGnAiDFrh+7hzrt/jBxrmCyvXRjYTdPeayuggAIKKKCAAjMgYGA3A02wBAUUUEABBRRYLoFJYMcmnPoD/vjRr+FAuJ6mfpKyuJw2rBNTb7lAHK0CCpyXgIHdeXH5YQXmRiCGbXI+xFbxNK+/5Ue56pV/EmKiaRrKomdgNzedtFAFFFBAAQUUUGB3AgZ2u3PzLAUUUEABBRRQYNcCCYhswbjk/oe+gn5zHOp1CC0UkdC6B9WucT1RgSUQMLBbgiY7xKUUKPKI7bZP74qruff2f0hYGUxCujxZKjsTgmtiLuWD4aAVUEABBRRQYGkEDOyWptUOVAEFFFBAAQVmRaClJeaCkOH4Mz/Dsad/koMxMhydouofJDfdHDwPBRRQ4KUFDOx8MhRYTIGqzZzKLTfe9ue5+VUfIAdIjChCnxQaIuViDtxRKaCAAgoooIACCkwEDOx8EBRQQAEFFFBAgT0WyIzJ9AgJwuh+PvHg13IwnCbVJanMzrDb4354OwXmTcDAbt46Zr0KnJvAoC3YHBzgzrd8mN6B1zCZb5+3iWGFRCLu/IqHAgoooIACCiigwIIKGNgtaGMdlgIKKKCAAgrMskBNQ0VsIcZNHvrEn4bR77BavIbtdouiW//KQwEFFHgZAQM7Hw0FFlNgjZJ82Wt5490/w7CbTxe6PW8b6nZIURwwrlvMtjsqBRRQQAEFFFDgeQEDOx8GBRRQQAEFFFBgjwUSDTGXpMlSVzA69c956oEPsBYPs12uU6TVPa7I2ymgwDwJGNjNU7esVYEXBCoybRMJRY+GIZmaouiRmkiMkVPUvPvOn6Z/6ZvJZaYNgZYRsXvNJ69N9rPzUEABBRRQQAEFFFhcAQO7xe2tI1NAAQUUUECBmRVIkOOZwK6BzQd48sj76LUlw/JJivbwzFZuYQoosP8CBnb73wMrUGBXAm2iLPu0bQsFhJgZj0eEECjLAfngbdx7x/9M6N9At99tLopJWBdpoel30+08FFBAAQUUUEABBRZYwMBugZvr0BRQQAEFFFBgNgVyzpMv57rZdS1DqiZx7NEPMtz49zTxKQO72WybVSkwMwIGdjPTCgtR4LwEUkqUVY+63qAo+kR61O0WZQWpKbnutm/jVa/8CmBtMrOO0KeYzKqroakM7M5L2w8roIACCiiggALzJ2BgN389s2IFFFBAAQUUmHeBzGRZq2by1nxJzDXNs7/BQ0e/lUGKkF0Sc95bbP0KTFPAwG6aul5bgekJtN1f/yEQ2CanSGxXoGooy8h4vMZd7/4Ig94tkwJS2PlvhLaBotiZme8mdtPrjVdWQAEFFFBAAQVmQcDAbha6YA0KKKCAAgoosFwCGdqQu51szgR22zCu+eMHvpi1ZmO5LBytAgqct4CB3XmTeYICMyFQBwgp0qvGtOMxMV9CKsbU9Lj68nfymru+D3JFShCLhsmUum46/nN717mH3Uz00SIUUEABBRRQQIFpCRjYTUvW6yqggAIKKKCAAi8nkKCNYzK9ycvyqR1R0uexhz9I2Px/yLn7ds5DAQUUeGkBAzufDAXmU6DONWVeoapq6nqbfnWY9dExGq7nXW/5LnpXvgfOzMLPuSWEYmeg3a/lDNHEbj47b9UKKKCAAgoooMC5CRjYnZuTn1JAAQUUUEABBS6eQIIUuwUxy+7deVpailwwevY3OPmp76Qxr7t41l5JgQUUMLBbwKY6pKUQSHlMkS6ljCNSHkJvjdPNOmtr93HvvT9EjiuTJTMnGV3uls/sfpbY2fv2THi3FFIOUgEFFFBAAQUUWE4BA7vl7LujVkABBRRQQIH9FEhjmtij28umzJBDTUtFf/Q0n/rke2iSX8rtZ3u8twKzLmBgN+sdsj4FXloghjGMDxHimBC3GRNIfbjm2v+WV9/4wcl+djthXbmzCmaALuSrU6IqBm5h54OlgAIKKKCAAgosuICB3YI32OEpoIACCiigwAwKdEldwWSPmu7bt8ypyRv3MObBoz/Mgad/ljEbhGqNVF9PDg8TOQTdF32x6KbkeSigwBILGNgtcfMd+lwLBGradkBZRmKbyE1mVF3Kve/4edrVyxlM5t17KKCAAgoooIACCiyrgIHdsnbecSuggAIKKKDA/glMgrqGtnuDPnQv0G8R0uqknmfX/xnbD3+QolilZUibLiOG4+QwIqSD5BgIqdvMxkMBBZZVwMBuWTvvuOddYPL3d9WQm1VSs0G/fwmHr3w3N73urzGsCgO7eW+w9SuggAIKKKCAAhcoYGB3gYCeroACCiiggAIKnK9At7xVDJmUKmKMQA11NZl1l9PjPP6JrycyJLfb5FwTYqaJTxDaG4i5Wy5zfL639PMKKLBAAgZ2C9RMh7JUAm2TKftbNKPVyXLYoQy89U0fprr87QzjmAG9pfJwsAoooIACCiiggAKfLmBg5xOhgAIKKKCAAgrsscBOYBfJuSB0U+xIO8tcTsI7ePaR7+PUxj+lajORMYmC3HuKNL6GMvTIebjHFXs7BRSYJQEDu1nqhrUocO4CbaopikDbNoRihVyucd+9vw4rkVEK9ONk5zoPBRRQQAEFFFBAgSUVMLBb0sY7bAUUUEABBRTYP4Fu77rJd3KTrC6zsy5mc2ZDu0i9/h/45ONfz8Em0qPHMI2JK5DGmR592tytqemhgALLKmBgt6ydd9zzLhCLTGoDIXZz5VuuuearueXWD0KVSMRuW1sPBRRQQAEFFFBAgSUWMLBb4uY7dAUUUEABBRTYH4E2T1a/3Dkm+9l14d1OYFe3gYoxnzzy1axsf5QqH2DYtoSVFZrmJCu5C+x8A39/OuddFZgNAQO72eiDVShwvgJdUJfGLaEYMIwN9731H1AduIUc8pkZ9+d7RT+vgAIKKKCAAgoosEgCBnaL1E3HooACCiiggAJzIbCT0SXIZ96lz3ky5a779ZoRFX2efvxHaU/+FGVTMQ4V4whFqKnahuQeN3PRZ4tUYFoCBnbTkvW6CkxXIHd/37eQi5ZLLnsnd9z1o6Qi0bSJ3uRNnnK6BXh1BRRQQAEFFFBAgZkWMLCb6fZYnAIKKKCAAgosokCiIacxRRxAijBZ4jJOfprCNtBn/Oy/4eTRbyOOt2nLS9hMQ/rlGlV9mjb0F5HFMSmgwDkKGNidI5QfU2AGBYq8QlM8xu23/RCXXPlf0/S6/w5oKEMGqhms2JIUUEABBRRQQAEF9krAwG6vpL2PAgoooIACCihwjgKTnWxy5IEHvpT+xiehPEyqW1Ziw+neKXr1wXO8kh9TQIFFE8gMyWHA8WMr1PUqTVgnxorQVIQ4JnVr7nkooMBMCgyKguE4caoMfOG7f6ebbEdVnYZ0kO0IKzNZtUUpoIACCiiggAIK7JWAgd1eSXsfBRRQQAEFFFDgHAW6+Xbdi/bPPPG9bB77CXrVa0jjk/TiGuvFpxi0h87xSn5MAQUWTcDAbtE66niWSSDULam3xSVXfxWved2HKGK3IvY2tCuMC1zwepkeBseqgAIKKKCAAgq8hICBnY+FAgoooIACCigwgwIpj8nr/5Ejj385g3AroX6aXria0+FT9NKBGazYkhRQYC8EXhzYNc0aNaecYbcX8N5DgYsgkJuWZuUkd97+S6xc+WYCFTE1EErGwcDuIhB7CQUUUEABBRRQYK4FDOzmun0Wr4ACCiiggAILK5BraEbc/8iXUm4fo58z5EvYjsfppcHCDtuBKaDAWQTCmERvsiSmgZ1PiwLzJRBiIg+u5t67f4k86BO7PesaoGxIlLig7Xz102oVUEABBRRQQIGLLWBgd7FFvZ4CCiiggAIKKHAxBDKQ4Imjf42tZ36Rg8UVjNshqcwUrV/pXQxir6HAXAqEMTn0efaZgYHdXDbQopdZoGaL6171AW6+9QOk2EAqIUMsRuTUxy0ol/npcOwKKKCAAgoooEC3PUruXtf2UEABBRRQQAEFFJgZgTP/ddbtZXf69G9y/OHvYo2SzXySoigJBnYz0yoLUWDPBc4Edt0Mu7pedUnMPW+AN1Rg9wJbY3jHe36Jcu1mcpfUtYlQFLRsU7UrUOz+2p6pgAIKKKCAAgooMP8CBnbz30NHoIACCiiggAKLJpBbum/tuv1sivYkzzz452H7IUZxCLTE1Fu0ETseBRQ4VwEDu3OV8nMKzJxAf+V27rzvI4xDRQmT/euaGCEnylzimpgz1zILUkABBRRQQAEF9lTAwG5Pub2ZAgoooIACCihwDgJdYJczwxgZ5MipR76NjeO/STtYITUnKfKBc7iIH1FAgUUUCLF+fg87Z9gtYocd0yIL3HjDV3P1a76D001krcvn8pgmBKCi7KbVu+L1IrffsSmggAIKKKCAAmcVMLA7K5EfUEABBRRQQAEF9lqghhypQzefrqA5/e946sh/xUGuYkR/r4vxfgooMEMCXWDX5oqTJ1YYbvfI5ZCUoMwr5LhFppqhai1FgeUSKMM226M1in6myAW5PU4/X8eo2GIYG97+rv+PoiiIMRImQZ2HAgoooIACCiiggAIvCBjY+TQooIACCiiggAKzJtDtYZehjpmWQDV8hCePfC29Zp1x7ja46ZbM9FBAgWUUMLBbxq475nkRiO2IXKxR55oqVBThNLk+xDBuc+nlb+L2Oz8yCeq6wO65I+edjWsN8Oaly9apgAIKKKCAAgpMT8DAbnq2XlkBBRRQQAEFFNidQLcsFjuBXSbQS/Dso3+V7dP/N6ldJYR6d9f1LAUUmHsBA7u5b6EDWGCB2AS6ifDjJk1m2PWLhibBZoI33P7fc/krv+azgrnnAjtDuwV+MByaAgoooIACCihwjgIGducI5ccUUEABBRRQQIE9E0iTCXY0sZtfV1C2MDr5azzy5AcYtFcZ2O1ZI7yRArMnYGA3ez2xIgWeEyiaPk25AXEAbUPMiVxkRryCd7/9p2D1BrEUUEABBRRQQAEFFHhZAQM7Hw4FFFBAAQUUUGDWBDIIEC5TAAAgAElEQVQ0jMkhUdAjpgDN0/zRA+/hYN3tYeeSmLPWMutRYK8EDOz2Str7KHD+AjGtksqTNO2Aqgik8Zi2zBy64ou5401/A160FOb5X90zFFBAAQUUUEABBRZdwMBu0Tvs+BRQQAEFFFBgDgUSLQ2JRMWA3A4JYcDDj/xZivXfM7Cbw45asgIXS8DA7mJJeh0FLr5AaEtCr2Z7mFhbXaEZDqnjgNvf+N0cfsWXQgT3rLv47l5RAQUUUEABBRRYFAEDu0XppONQQAEFFFBAgcURyIkmRDItVS7Y2ckucPrEr3Dq8b9Fzu5htzjNdiQKnJ+Agd35eflpBfZSIKSWFANtLqkm4VyiXHkVb7nnx2h7V1OElw/suiAvhLCX5XovBRRQQAEFFFBAgRkTMLCbsYZYjgIKKKCAAgooQMo0MRAyFN1mdgFGtPRHT/L4J/+UgZ2PiAJLLGBgt8TNd+gzLxDDmNEYBmuHGG1uUFaRS6+8h9fd8WM0ZUtJORnDZ4Zz3b93/4sumTnzPbZABRRQQAEFFFBgmgIGdtPU9doKKKCAAgoooMBuBLo97DK0cUSgD3mLHqvQjrj/ib/EgRP/AeKAMWO6L+9jKkmJyZv5uRgS2mo3d/UcBRSYAwEDuzlokiUutcA4NPSbNfppk61BzY13/AxXvOKt9M68gLPUOA5eAQUUUEABBRRQ4HMKGNj5gCiggAIKKKCAAjMnkOg2uqkZEro97NKIKvQhwVPHf5z6iY9ALCZVt6EmpG7JzJIYCxrGxLTzex4KKLB4AgZ2i9dTR7Q4AnWuqco1Qt3Q716r6V/F7ff+BP2VGylbwL+eF6fZjkQBBRRQQAEFFJiCgIHdFFC9pAIKKKCAAgoocEECeQgMSGGbxAq5zRQhE3NkOPrPHH3wm4ATlPkAOQcatimLHkVI1HUmBr8RvCB/T1ZghgUM7Ga4OZa29AJN2KYKV5Ca4/TKzIHLvpzX3vVBGlaIKeKKl0v/iAiggAIKKKCAAgp8TgEDOx8QBRRQQAEFFFBg1gTyGOhBaEiU5NxtYzcm5h6wzWMPfh3j4X+gSgeIYYWGLXLRvbifiOMVcuxm6HkooMAiChjYLWJXHdOiCORyCONLye06DBK3v/bHufS6t9HkQBl29q/zUEABBRRQQAEFFFDg5QQM7Hw2FFBAAQUUUECBWRPo9rnJkxUwiQFS6AK7neUxu19/9skf4NiJn6ffbDEoXsGILeqQKdli0F5OTT1rI7IeBRS4SAIGdhcJ0ssoMAWBVGzD9iplWbJZtnz+fb8BvZJERXR63RTEvaQCCiiggAIKKLBYAgZ2i9VPR6OAAgoooIACiyDQBXZASuwsnxW66K4m55IQCrZP/VsefeK76Y8fZlBezXauSfSIPM1aeyWjYGC3CI+BY1DgpQQM7HwuFJhdgRGbrLYHKaqD1Ks3ce+9HwEaCOVkz9mCanaLtzIFFFBAAQUUUECBfRcwsNv3FliAAgoooIACCijw6QKJRCZQ5LDzG6HZ+TGV0C13ORpy5LGvo7f5O1TxEBtdnldeRpEfZ6U+zDie+bywCiiwcAIGdgvXUge0QAKjsM5a8wpCWXD1Ld/CdTd+JbQRikSTG8rQLW3toYACCiiggAIKKKDASwsY2PlkKKCAAgoooIACMybQsE0LVKzQTbDjuT3tupl3sYa64rHH/ixx69eJ7RobqUfZv3oS2PWHFeNycpaHAgosoICB3QI21SEtjEBTbrE6vJJh2OTe9/wyDC6jaC+BopsJD9EZdgvTaweigAIKKKCAAgpMQ8DAbhqqXlMBBRRQQAEFFJiiQDcDb+uZf8XRT30nB3KiSQW5Kkl5g7JdIYUu7vNQQIFFFAgx0+Y+J0+O2drulsldnQyzCJmUanIsFnHYjkmBuRAoU0GiTz54O295+98isULVFpP9Z4dlzcDAbi76aJEKKKCAAgoooMB+CRjY7Ze891VAAQUUUEABBXYt0NCevp+HH/2zrKYhdRpB3NkXJ6QzG+Dt+tqeqIACMy0QWjKrnDxVs7kVDexmulkWt2wCuWkJRY9X3vqNXHvT15ByQZl63dQ6tkLDKuWykTheBRRQQAEFFFBAgfMQMLA7Dyw/qoACCiiggAIKzIZAA23D4w9/E2nr9yFvEKgIrJHSmBDO7H03G8VahQIKXEwBA7uLqem1FLioAjEnxkWPz/u8n4HVVxOIxLac7GG3nQMr/v18Ub29mAIKKKCAAgoosGgCBnaL1lHHo4ACCiiggAJLIJCgjZx6+iM89cyPMIhxZ2ZdXoHJ7nceCiiwsAJnArtT681khh10f+67CTzdn/1ECu5hubC9d2AzL1B0E+j6N3DPvT9LHVaouiVquz+aEVKY/OChgAIKKKCAAgoooMDLChjY+XAooIACCiiggALzKNDlcxsf5eMP/2kuiRWhGdHmCooz4d08jsmaFVDg7AIvCuy2tgtyHpBzpgjJwO7sen5CgakKNDRcff37ueXWb6cJkTJCm4YUDEzrpirvxRVQQAEFFFBAgcUQMLBbjD46CgUUUEABBRRYNoHULYuZ+cRDX8mgfpSyaSfLYVKtQOssu2V7HBzvEgmEFsIBTq3v7GFnYLdEvXeoMy+wNYa3ft5PsHr4buKZLWUT28RuJuwkVHeO3cw30QIVUEABBRRQQIF9FDCw20d8b62AAgoooIACCuxOoCHncvLd39Gj38fWiV9gtT1Ay5C6CBStXwjuztWzFJgDgTOB3frplo1NDOzmoGWWuDwCobiGe9/5SzTVCt3qmExWsG4JFMQ2TWbBeyiggAIKKKCAAgoo8HICBnY+GwoooIACCiigwNwJbJPyyuTt/Y2T/ydHH/+rHEjXkuKYUTGibKq5G5EFK6DAOQq8KLDb3Aqk1HdJzHOk82MKTFvg8ivu4dY3fphhAQNqoCBNZtXVxLZbtnraFXh9BRRQQAEFFFBAgXkWMLCb5+5ZuwIKKKCAAgospUCbocjQBojhCR74vfdyeHyY7ZUR2+WIQe0b/Ev5YDjo5RAILYkVNjcDpzcacrc3Vi4IuSGETAr++V+OB8FR7odADGPGzRqxn2mH6xwsDpGamrZoGIc+N93501x++Cr6xUFSKgihJIRuJmye/Pl0Scz96Jr3VEABBRRQQAEF5kfAwG5+emWlCiiggAIKKKDARKAlU6RAO9kgZ52j9/85qlP3U/cj22FEv50sxOWhgAKLKGBgt4hddUxzItD9tVvHRKIitkPWYo+2TbRlS8OV3PH2v8clq4eA3s7S1V1ah4HdnLTXMhVQQAEFFFBAgX0XMLDb9xZYgAIKKKCAAgoocH4CLS1FKqD70rCNDI/9MCc+9YOE8hq2GBrYnR+nn1ZgvgQM7OarX1a7UAKh7ZP6x2lGq/TKgl5qSammrqA3uJc3v/1HiKF7aaYipW4WPOAMu4V6BhyMAgoooIACCigwTQEDu2nqem0FFFBAAQUUUGAKAi01RaomK2ulGuLwP3Lk4bczSG9iq9ig3/ancFcvqYACMyFgYDcTbbCI5RQI7Qqpf4x6uEJVtvRyn5SHbMYNbrr+r3DDbX9hsuxlF9aRIXYr1BrYLefD4qgVUEABBRRQQIFdCBjY7QLNUxRQQAEFFFBAgf0VqCFXkxJSC7E9zYMP3Ut/e426d4KyWdnf8ry7AgpMT8DAbnq2XlmBswjEVJGKbZq2pOA0/Xgl47zO6TjmHXf9A/qH7pzsWdeFdWdWwyR1q1eTdsK77k0bDwUUUEABBRRQQAEFXkbAwM5HQwEFFFBAAQUUmDuBerLcVveFYJOhbOHJx7+BdOKj1P0NymYnzPNQQIEFFDCwW8CmOqR5ESiINDTkUECzwaC4nO10mnTgBt75tr9PjgeeD+qeG1NKabKX3XP72c3LWK1TAQUUUEABBRRQYO8FDOz23tw7KqCAAgoooIACFyhQk6i6Rbe6d/ZpgeHTP8epJ3+YpswUrW/wXyCwpyswuwIGdrPbGytbeIGYoQ01kRW6dS/LWLOVE1de9xXc9rq/9lkT6HLOzwd1L/75wkM5QAUUUEABBRRQQIFdCRjY7YrNkxRQQAEFFFBAgf0UqMm5IrBNCiuTt/3LU7/L0Ue+gXEuKLoNczwUUGAxBQzsFrOvjmouBELKpGKLkA5R5BWITzBihVff9t1cc81XkYvuFZqdowvouiPG8sy/v7BM5lwM1iIVUEABBRRQQAEF9lzAwG7Pyb2hAgoooIACCihwgQI1NFVNJlJNvg8sgIY/+ORruXrjVYzKYxd4A09XQIGZFTCwm9nWWNjiC5ShoG67Depa+t0LM03NsNrgXff9O4YrAwbdctUeCiiggAIKKKCAAgrsUsDAbpdwnqaAAgoooIACCuybQAtN0ZAJVKn74rB7e7/h4Ue+nv7JP6IJzb6V5o0VUGDKAgZ2Uwb28gq8vEC3h12dGsqiP1kSM1ITDlzP3ff8Q8ZVoMfObDoPBRRQQAEFFFBAAQV2I2Bgtxs1z1FAAQUUUEABBfZTIEOahHKR2K2+FSOEhpPP/B+c+tT3EPMV+1md91ZAgWkKGNhNU9drK/A5BUKK1HmTfnWY1GyRig2uueb93Pi6/4lxhJ5+CiiggAIKKKCAAgpcgICB3QXgeaoCCiiggAIKKLA/AokmJ2IoiQkmW9aFRD79cY488m567TX7U5Z3VUCB6QsY2E3f2Dso8DICOUVyGFJxkJS3GJanuOv1P8HBq76QJuL8Op8cBRRQQAEFFFBAgQsSMLC7ID5PVkABBRRQQAEF9kPgswO7NrQUw5oHHvp8+uON/SjKeyqgwF4IGNjthbL3UOAlBbpJ7b2YaEYlVA11NeCd9/wiYeV6AzufGQUUUEABBRRQQIELFjCwu2BCL6CAAgoooIACCuyxQO52rGtemGEXoSZTNYEnHv3LpNO/tccFeTsFFNgzAQO7PaP2Rgp8pkCKDX0G1MOW3GupLr2Tt9z9k6RQdKtUd//noYACCiiggAIKKKDArgUM7HZN54kKKKCAAgoooMA+CWSYzKijgNz9X0sbCsoMp5/+B5w8+rf3qTBvq4ACUxcwsJs6sTdQ4OUEmmJErz5AyJlRrHnlTd/Aja/+AG0883eydAoooIACCiiggAIKXICAgd0F4HmqAgoooIACCiiwLwIJUkyEHOj+yaGmpqLHiPbk7/LkI9+8L2V5UwUU2AMBA7s9QPYWCry0QFNuUWxfwmpVsJ62uePNf4PLrvxiUqyJ3Us0zrHz0VFAAQUUUEABBRS4AAEDuwvA81QFFFBAAQUUUGAWBT750Xez1pyil4dshcsZV39MP19NmQLj3M3LS7NYtjUpoMA5CuQY2NiA0+srJAbEoiakBnJ/Ehx4KKDAdARCyoSixzhvsxov4fb3/lP6HIQQJ3+zuiTmdNy9qgIKKKCAAgoosCwCBnbL0mnHqYACCiiggAJLI/D4A3+OvPXb9HNkGC5jXDxBP19CbFuaUBDz0lA4UAUWUuCFwK5PYnUS2NHWBAYGdgvZcQc1KwIxJ3LoUaeGw2vX8tp3/EOK3CN3/4RgYDcrjbIOBRRQQAEFFFBgTgUM7Oa0cZatgAIKKKCAAgq8nMCpoz/O8Wf+JoN0CU28lCHrrIUV2nqLVBbE1C3b5aGAAvMq8OmBXZ/QzbBrk4HdvDbUuudGIIaGtu3R5oLrrngNN7zlZ4ndMtXd/LoYDezmppMWqoACCiiggAIKzKaAgd1s9sWqFFBAAQUUUECBXQuk9d/mwUe/krX6MtpqlWE7Zq0oJ4FdrkpC66Jdu8b1RAVmQaCA05uwcWqFNvcgjondUn3OsJuF7ljDAgsEhqS0SqLPKy9/Lde/5SNnArvmTGDn368L3H6HpoACCiiggAIKTF3AwG7qxN5AAQUUUEABBRTYY4HhUR488mX0Ruvksk+dMisGdnvcBG+nwHQEcs6EMrCxFTh9cvB8YBdyQ2SFFNrp3NirKqAA5A1COESTIlcevJmb3/bzlJ1LnMyxwzl2PiQKKKCAAgoooIACFyJgYHchep6rgAIKKKCAAgrMokBd88hDX0fY/n2IFeN2m7ViQEotddGnaJtZrNqaFFDgHAReHNh1M+yaVE1m2BnYnQOeH1HgAgVy2qIoLqXJsFpczh2f/48oczkJ7FoCBeEC7+DpCiiggAIKKKCAAsssYGC3zN137AoooIACCiiwmAIZnn70rzPa+Me0uU+TjrPKKiEEhnmFMo8Xc9yOSoElEMg0hKJkcztOZtgZ2C1B0x3izAjkNCLGNepcU6VV7vmTv05M3bK0mTZHCvO6memVhSiggAIKKKCAAvMoYGA3j12zZgUUUEABBRRQ4HMJZDjx5I+zffp/o24rmvwkK+kQMUa22gNUbOmngAJzKvDiwG79VEXbDpxhN6e9tOz5EwipJceChjGxLnnbl/6/xKYPZUlyQcz5a6gVK6CAAgoooIACMyZgYDdjDbEcBRRQQAEFFFDgQgVybgkbJ/njI6/nULyRUXuaXG5ShVeSxk9BXLnQW3i+Agrsk0ARIk0eM2pXOXGsINEnhxF0C/LlAbiH3T51xtsug0DMBW0Y0uaSfii46wt/myIHupUwu13s3MNuGZ4Cx6iAAgoooIACCkxPwMBuerZeWQEFFFBAAQUU2CeBBMPTPPDgF7CSIm27RSpPU+SrCO1JcujvU13eVgEFLlTAwO5CBT1fgd0LGNjt3s4zFVBAAQUUUEABBc4uYGB3diM/oYACCiiggAIKzJXA5C3/puaJh7+Bdut+IjWZDcgHIYwhF3M1HotVQIEXBAzsfBoU2D8BA7v9s/fOCiiggAIKKKDAMggY2C1Dlx2jAgoooIACCiyVwCSwS5mnn/h+Nk/8Gn1G5FzT5IJQBkIbl8rDwSqwSAIGdovUTccybwIGdvPWMetVQAEFFFBAAQXmS8DAbr76ZbUKKKCAAgoooMBZBVpqilyx/swvc/ToD3KAITHDKNdQrRCb9qzX8AMKKDCbAgZ2s9kXq1oOAQO75eizo1RAAQUUUEABBfZLwMBuv+S9rwIKKKCAAgooMCWBJo8p6VFv/GeOPPLNHGg3qYgMGdEUB6jaZkp39rIKKDBtAQO7aQt7fQVeXsDAzqdDAQUUUEABBRRQYJoCBnbT1PXaCiiggAIKKKDAPgjU1FS5gvoYnzjyZRwYnWJAn2E4zTAcoJecYbcPbfGWClwUAQO7i8LoRRTYlYCB3a7YPEkBBRRQQAEFFFDgHAUM7M4Ryo8poIACCiiggALzItDQECmJueYT97+HA9snJoHdKG6wwQorKc/LUKxTAQU+Q8DAzkdCgf0TMLDbP3vvrIACCiiggAIKLIOAgd0ydNkxKqCAAgoooMBSCYyBXjeJLox56Invpn/8t8ntNnWvoEjrkFeXysPBKrBIAgZ2i9RNxzJvAgZ289Yx61VAAQUUUEABBeZLwMBuvvpltQoooIACCiigwFkFxiR6bYTY8OTRHyE984vEtmVcVRRpC3LvrNfwAwooMJsCBnaz2RerWg4BA7vl6LOjVEABBRRQQAEF9kvAwG6/5L2vAgoooIACCigwJYExNb1UQYBTJ/4J64//j1REhnFAmRI5pynd2csqoMC0BQzspi3s9RV4eQEDO58OBRRQQAEFFFBAgWkKGNhNU9drK6CAAgoooIAC+yDQMKJM/UlgN978Q5488hX0AoxYo58iLfU+VOUtFVDgYggY2F0MRa+hwO4EDOx25+ZZCiiggAIKKKCAAucmYGB3bk5+SgEFFFBAAQUUmBuB5wM7II+e4ZEHvoTIMVoOMcgFTe52ufNQQIF5FDCwm8euWfOiCBjYLUonHYcCCiiggAIKKDCbAgZ2s9kXq1JAAQUUUEABBXYt0FBTnlkSk/GIJ468j7b+fRpWWGFgYLdrWU9UYP8FDOz2vwdWsLwCBnbL23tHroACCiiggAIK7IWAgd1eKHsPBRRQQAEFFFBgDwVqaqpckQLEJnHs0W9nY/Ofk/KAASWte9jtYTe8lQIXV8DA7uJ6ejUFzkfAwO58tPysAgoooIACCiigwPkKGNidr5ifV0ABBRRQQAEFZlxgTEMvlzuBXYaNxz7EidO/TN0m+jmSKGZ8BJangAIvJ2Bg57OhwP4JGNjtn713VkABBRRQQAEFlkHAwG4ZuuwYFVBAAQUUUGCpBBI1MZ2ZYRdg89ivcuKJv00ZnmFYlhR1uVQeDlaBRRLoArs6DRm1a5w4VkBcJYchOTeQ+oSYFmm4jkWBmRIwsJupdliMAgoooIACCiiwcAIGdgvXUgekgAIKKKCAAssu0AV2IVWEAAQYr/8bjj78P1Dlk2wXmartLzuR41dgbgU+M7DLYQBxbGA3tx218HkSMLCbp25ZqwIKKKCAAgooMH8CBnbz1zMrVkABBRRQQAEFPqdAkxtKyklY1821ieMHOPLJ99NvtxizRcmqggooMKcCLok5p42z7IUQMLBbiDY6CAUUUEABBRRQYGYFDOxmtjUWpoACCiiggAIK7E5gnBM9IoREmyNFOM2DH/8yeuPTNGxQ0tvdhT1LAQX2XcDAbt9bYAFLLGBgt8TNd+gKKKCAAgoooMAeCBjY7QGyt1BAAQUUUEABBfZSoCZTkSFl6lxQxcRDD76PausIKW8Qutl3HgooMJcCzwV243SA488EEn1yGAEtIQ8gtHM5LotWYB4EDOzmoUvWqIACCiiggAIKzK+Agd389s7KFVBAAQUUUECBlxQYk+jl7rcidYKqgMcf/S7y+m8S220ShXIKKDCnAl1g11Izatc4cSzS5h6JbULIBnZz2lPLnh8BA7v56ZWVKqCAAgoooIAC8yhgYDePXbNmBRRQQAEFFFDgcwiMaejlCCnSBIgRjh/9CbaP/QxlU9OEqJ8CCsypwHOB3XMz7F4c2EVWyDRzOjLLVmD2BQzsZr9HVqiAAgoooIACCsyzgIHdPHfP2hVQQAEFFFBAgZcQGFPTSxFyQTOZTJfYPPYrnHzq+6nGDW10SUwfHAXmVcDAbl47Z92LIGBgtwhddAwKKKCAAgoooMDsChjYzW5vrEwBBRRQQAEFFNiVQEumyIFR2KafVsghs7X5UU4e+W+6xTInQZ6HAgrMp0C3IGYOa4zj0zz7qetocyDnTIiJmBPJGbTz2VirnguBMtc0rE7+Go1pi3u/8HeBGgjkVOIfv7loo0UqoIACCiiggAIzK2BgN7OtsTAFFFBAAQUUUGB3Ammye133FWJNlSpyaBkPH+bY/V9Myiu7u6hnKaDATAgY2M1EGyxiSQUCNTmv0oZEmca89Yv+E4G2y+sglzs/eiiggAIKKKCAAgoosEsBA7tdwnmaAgoooIACCigwswIZMi1tKCgTtLGG+iRPfvzdkxl2MbczW7qFKaDA5xYwsPMJUWD/BGJoSKlPk1t6oeDuL/jXdMvUEru/eA3s9q8z3lkBBRRQQAEFFFgMAQO7xeijo1BAAQUUUEABBV4QyNDmISEOiCmRuqXyUssTH3v75EtGAzsfFgXmV8DAbn57Z+XzL7Azw24w+bt0rTrEGz7/1yhzNQnsEnEyu91DAQUUUEABBRRQQIHdChjY7VbO8xRQQAEFFFBAgVkVmAR2W4S4+qLAruTJj/8JRukYZXKG3ay2zroUOJuAgd3ZhPx9BaYokMeEsEqdE4dXr+e2d/wCMXWBHTy3HPUU7+6lFVBAAQUUUEABBRZcwMBuwRvs8BRQQAEFFFBgCQVy98XhCEKfmDgzwy5y7JNfw6nmY/TM65bwoXDIiyJgYLconXQccynQ1oSyzyhnrj34em5+208SU9/Abi6badEKKKCAAgoooMDsCRjYzV5PrEgBBRRQQAEFFLgwgQyERPdPTCVNTJQpcvzBb+bk+N9TNd0HPBRQYB4FDOzmsWvWvDACXWBXDRilxPWX3skNb/1RYtuHontRxkUxF6bPDkQBBRRQQAEFFNgnAQO7fYL3tgoooIACCiigwLQEcoYQoGVMkXo0EcoW1h/6Kxwb/0uqOkzr1l5XAQWmLGBgN2VgL6/A5xBoU00sB4zblusvu5cb7/kBYrMCpYGdD44CCiiggAIKKKDAhQsY2F24oVdQQAEFFFBAAQVmSyBDExoyJRUNpBJiw1OP/QjtiZ+jzeVs1Ws1CihwzgIGdudM5QcVuOgCBZnUVlAmVg/fwxve8HdJ1SbQI3a/Xlz0W3pBBRRQQAEFFFBAgSUSMLBbomY7VAUUUEABBRRYEoEWmuKzA7tnn/xJhsc/Qmr9RnFJngSHuYACBnYL2FSHNDcCk8AuFeSYWLv8Pt5wxw+TemcCu1RN9rLzUEABBRRQQAEFFFBgtwIGdruV8zwFFFBAAQUUUGBWBRpoykQmUpEgx8medsef+jm2n/k7pHZWC7cuBRQ4m4CB3dmE/H0FpidQEEkJ6tBy+Mr38vrX/y1SfxuoJnvGGthNz94rK6CAAgoooIACyyBgYLcMXXaMCiiggAIKKLBcAhlS6PbT6bbV6f5/JOeW08/8CsePfi9FrpbLw9EqsEACBnYL1EyHMncCLw7srrz2y3jta7+HVNVAMLCbu25asAIKKKCAAgooMHsCBnaz1xMrUkABBRRQQAEFLkzgJQO7zNaJf8Ezj3+ngd2F6Xq2AvsqYGC3r/zeXAFiLiYz7K571fu48dZvJ8Vm8mJMnMxmF0gBBRRQQAEFFFBAgd0LGNjt3s4zFVBAAQUUUECB2RTIiab74jBCkVtCyJO5ds36b/PYI99C2U2681BAgbkUMLCby7ZZ9III5JwpQ8GYxI03fyPX3fyNNCF1cZ2rYS5Ijx2GAgoooIACCiiwnwIGdvup770VUEABBRRQQIFpCOSGJu/spfNcYJcoYeu/8PADX0vVhXkeCigwlwIGdnPZNoteEIEusIuxoE4tt9z6rVx949fRnJlVVy7IGB2GAgoooIACCiigwP4JGNjtn713VkABBRRQQAEFpiOQG1pKcnkX1kwAACAASURBVNgJ7HJI5FwRtj7Gkfu/in7wa8XpwHtVBaYvYGA3fWPvoMDLCTwX2I2aMa95zXdw9Q1fwziWxNDNY/dQQAEFFFBAAQUUUODCBAzsLszPsxVQQAEFFFBAgZkTSCRSipTdSpjFJuQ1yHBy/Iesf+I9BK6duZotSAEFzk3AwO7cnPyUAtMQaOMmvfFVjMJxXn3Hhzh8zRfSL3rkJhBKN7CbhrnXVEABBRRQQAEFlknAwG6Zuu1YFVBAAQUUUGApBD49sNuGvDIJ7Nbr+1n/4y8gc+lSODhIBRZRwMBuEbvqmOZFoAkbDJpraMp1XvPG/4VDr3g3sZtb13YvyMzLKKxTAQUUUEABBRRQYFYFDOxmtTPWpYACCiiggAIK7FKgC+xyjhQJUlETczUJ7LbTk5z4oy+i7dbK9FBAgbkUMLCby7ZZ9IIINGGbQXM5bbXF7Xd+mNXDdxO7DWPbBIX7wy5Imx2GAgoooIACCiiwbwIGdvtG740VUEABBRRQQIHpCDwf2GVIsSHmchLYjfM6z37s82nyeDo39qoKKDB1AQO7qRN7AwVeVqANNf3mIHVxmjve8vOsXnYHBQFSZrKRnYcCCiiggAIKKKCAAhcgYGB3AXieqoACCiiggAIKzKJAA937/sRuhl1MhBy7rxNJueHoH91H227NYtnWpIAC5yBgYHcOSH5EgSkJNEVmUPfZDuvcc++vEi65npKColsTM7gm5pTYvawCCiiggAIKKLA0AgZ2S9NqB6qAAgoooIACyyLwfGCXG1IoCTkTusguwBN/eDcpOcNuWZ4Fx7l4AgZ2i9dTRzQ/AnWAlbZgVAy5775/RbNy6c4LMjSkyeKYLos5P920UgUUUEABBRRQYPYEDOxmrydWpIACCiiggAIKXJBAF9h1R0lNotu/bkwMPRLwxB+8HrKzAC4I2JMV2EcBA7t9xPfWSy9Qh4KVNjGuhrz9nf+JpqqeD+xawmSunYcCCiiggAIKKKCAArsVMLDbrZznKaCAAgoooIACMyrw2YHdiBiqydv/j/+XWwkMZrRyy1JAgbMJGNidTcjfV2B6Ak0s6bUNdTfD7l2/T1NByFAEZ9hNT90rK6CAAgoooIACyyNgYLc8vXakCiiggAIKKLAsAi3UQBVrmlBQtnGyHGYbT/PY77+XIgyXRcJxKrCAAgWEbXLoc/zZkvF4hdwtfxu7pW9djm8BG+6QZkggpoqWDereFbzrvt8g9bpXYWpIfeqcqYpux1gPBRRQQAEFFFBAAQV2J2Bgtzs3z1JAAQUUUEABBWZXIEE3y66Mzc6PbTkJ7HIc8ugffhExnZjd2q1MAQXOImBg5yOiwH4JFLkPYUheeyVvfds/polQpC0Cq6TY7WXnoYACCiiggAIKKKDA7gUM7HZv55kKKKCAAgoooMBsCuQusEuUoaUhPB/YERs+9fE/RTN+dDbrtioFFDgHAQO7c0DyIwpMRaCbYRfimOrS1/Pme36OJhjYTQXaiyqggAIKKKCAAksqYGC3pI132AoooIACCiiwwAIZ2tBSkD9thl339v8zn3wf4+2PLvDgHZoCiy5gYLfoHXZ8MyyQC0hD1g7fxxvu/jGaAsrJkpiVS2LOcNssTQEFFFBAAQUUmBcBA7t56ZR1KqCAAgoooIAC5yqQW9rurf9JYBcpU7enTpgs13XiwW9ia+Pfn+uV/JwCCsycgIHdzLXEgpZLoE0cvvpLeM0bPvRCYJe7wK6lisVyWThaBRRQQAEFFFBAgYsqYGB3UTm9mAIKKKCAAgooMAMCuSWFMNlLZwz0cqaL77qlu04e+Va2T//bGSjSEhRQYHcCBna7c/MsBS6OQEHkmhv+DK+89QPUIVOlMYT+zs+7DWM9FFBAAQUUUEABBRTYpYCB3S7hPE0BBRRQQAEFFJhZgQzdpLqYYByhRwLiZHnMk0f+Etun//XMlm5hCihwNgEDu7MJ+fsKTEsgk4j0uOnV38Qrbvo6xiSq0BByjzq0VDjDblr2XlcBBRRQQAEFFFgGAQO7ZeiyY1RAAQUUUECB5RL4rMCui+omu+xw8sFvY7jxb5bLw9EqsFACBnYL1U4HM1cCKTeQSm5+9V/m6lu+llHI9Gkhl4yo6YdqrsZjsQoooIACCiiggAKzJWBgN1v9sBoFFFBAAQUUUOCCBVK3c11dkqpuXl0NbUUqdubYPf3QtzJa/50LvocXUECB/RIwsNsvee+rQNW2tL2S617/N7nuqvfSTV1vKihrSNVk11iRFFBAAQUUUEABBRTYtYCB3a7pPFEBBRRQQAEFFJhNgUlg15TdJIBPD+xyzdMPfwejdfewm83OWZUC5yJgYHcuSn5GgWkI9FJgFFtuuevHufLyt0ATaUooW0hFt1xmt3ushwIKKKCAAgoooIACuxMwsNudm2cpoIACCiiggAIzK5C6PXba+PysOtpy8nNSw7FHv5vRqX85s7VbmAIKnE3AwO5sQv6+AtMSKFPBiCFveMcvc8nazaQUSRHKlCY/GthNS97rKqCAAgoooIACyyFgYLccfXaUCiiggAIKKLBUAonum8MUu7f9u5+Xk5+HHDjx2PexeeIfLZWGg1VgsQQM7Barn45mngSqXLKVx7ztC36dqjxESok2lFQ0pFA6v26emmmtCiiggAIKKKDADAoY2M1gUyxJAQUUUEABBRS4YIFJZtcFdt3MukgTd/bWOf3E32H92M9e8OW9gAIK7JeAgd1+yXtfBQpKGire9oX/gsCATE2dKnp0M+ycX+cTooACCiiggAIKKHBhAgZ2F+bn2QoooIACCiigwGwKnNlPJxMoUqCJIyJ9tj/1sxx/+u/MZs1WpYAC5yBgYHcOSH5EgakIxAxxcC1vedf/BZRAwziV9CbvxriH3VTQvagCCiiggAIKKLBEAgZ2S9Rsh6qAAgoooIACSyRwZobdC4HdNpEVto/+Isef+oElgnCoCiyagIHdonXU8cyXwIGDb+T2e3+qex0GQsM4l/TaLr9rzoR48zUeq1VAAQUUUEABBRSYHQEDu9nphZUooIACCiiggAIXT+BMYAeRmGAUt4h5lfFTv8zxp77/4t3HKymgwB4LGNjtMbi3U+B5gZQbrjh8H6++84cIsSJ2gR3Qa0ooa6BSSwEFFFBAAQUUUECBXQsY2O2azhMVUEABBRRQQIHZFGhoiE1JLIBQk4CYK0gjjh37BbaPuiTmbHbOqhQ4FwEDu3NR8jMKTEOgWxJz7dov5/Y7vhtyd4eaFBJt7lMFZ9hNw9xrKqCAAgoooIACyyRgYLdM3XasCiiggAIKKLAUAp8d2AViLiGPOf7sL7P55N9eCgcHqcBiChjYLWZfHdU8CBRELr3+fbzmtr9kYDcPDbNGBRRQQAEFFFBgzgQM7OasYZargAIKKKCAAgqcTWAS2LUlMXaf7N7+PxPY0XDqxK+y/tiHznYJf18BBWZWwMBuZltjYQsvEGLBNTf9RV518/t3AruQSLSktqIsJvPZF97AASqggAIKKKCAAgpMT8DAbnq2XlkBBRRQQAEFFNgXgS6wK1JJCEDOpNgCJTE3bK7/Jscf/uC+1OVNFVDgYggY2F0MRa+hwG4EusDu5td9iMuv/RNnorkusEvkVFJ0G8Ya2O2G1XMUUEABBRRQQAEFzggY2PkoKKCAAgoooIACCyaQaAjPB3aQYiITKHJma+N3ePbIBxZsxA5HgWUSMLBbpm471tkSSKHkzXf9NIPDtxNyJoQ82Se2C+piThCcYTdbHbMaBRRQQAEFFFBgvgQM7OarX1argAIKKKCAAgqcVaAL7CZ71u1MsKOdBHaZKheMNv4zTx/5+rNeww8ooMCsChjYzWpnrGvxBbrA7m1v/1XS6hXElIghkrrZ7F1kZ2C3+A+AI1RAAQUUUEABBaYsYGA3ZWAvr4ACCiiggAIK7LXAiwO7bo+dJkLLmH7uMdz8KM88+L69Lsn7KaDARRMwsLtolF5IgfMUaIuK+971WzRlSUwNMZR0i053S1DHyZ5253lBP66AAgoooIACCiigwIsEDOx8HBRQQAEFFFBAgQUTaKkpcrUzqhcHdqlitPVJnn7wqxZsxA5HgWUSMLBbpm471tkSSGWPt7/r39IUfHZglzJEE7vZ6pjVKKCAAgoooIAC8yVgYDdf/bJaBRRQQAEFFFDgPAV2dtfJtKSUaNvE0T++hZivIudADicIMRPzpTQZcjxB0V5ynvfw4woosFcCIQzIHCeFPhvra2xs7OyZlbo/x/TINHtVivdRYOkE4mVv5613/eBkOl0i0qRIGWtiW3UJnnvYLd0T4YAVUEABBRRQQIGLK2Bgd3E9vZoCCiiggAIKKDATArnbvG6yTNfOj5BIOdH9+pN/dBsxH578PHOKECI5rdF20/HCOkU+MBNjsAgFFPhsAQM7nwoF9keg+ztz8Iov4s43fq+B3f60wLsqoIACCiiggAILL2Bgt/AtdoAKKKCAAgoosGwCz4V1O4FdtzzXziy77scuonviD98Aub/zS2GLnCPkA2cCu60XltNcNjjHq8AcCLxUYNf9OW9DN9/HGXZz0EJLnEOB5/5ePfSq9/O61/7FyUy67k9c925MCDUxVTv717ki5hx215IVUEABBRRQQIHZETCwm51eWIkCCiiggAIKKDAlgecCu53LP/IHd5FzQ4j1JNDLqSLm3mSmHWGbnPzGcUqN8LIKXASBHoST5Djg9KnVyZKYBnYXgdVLKPA5BJ4L7K697bu44fovPxPMRdoMRajJudrJ6vzr0+dIAQUUUEABBRRQ4AIEDOwuAM9TFVBAAQUUUECB+RLYCe4e+9h7aZsTO8tfFiuktkfMBbGbaJcbcv70gG++xmi1Ciy6wAuB3cb6ATY2dhKCboZdyN0sn3bRARyfAvsm8Oq7PsyVh+8Guhdcniuj2zey7DaLNbDbt854YwUUUEABBRRQYDEEDOwWo4+OQgEFFFBAAQUU+JwCL+xpF3j6E3+arfFDpPAMFZeQUo+QGmLR0rY1MfTUVECBmRUwsJvZ1ljYwgu84b5/wtrKtTvhXNwZbqYmUC382B2gAgoooIACCiigwPQFDOymb+wdFFBAAQUUUECBPRXowrmdveteOF4c2D374DeysfVxGh6lFw6R2hUiY0Ic0qYhkYN7Wq83U0CB8xEwsDsfLT+rwMUQmCwZDbzlvb81eakl5PD8nnUpjye/1k1OP/Oxi3FLr6GAAgoooIACCiiwhAIGdkvYdIesgAIKKKCAAostkFKaBHYvDu1eHOIdf/BbObX9B7Tp/2fvToBku+77vv/OXbp7tvfw8B7wsIMACBAEAQJcsBESSVEwqchylCpLspbIVqqUcmLZscpll53YcVyO7WyK5VLseKPtxFbKUmiVZVEi7SozFCMxZFSKlFgLSREgQIEg8Ba8fWZ6ufec1P/0nHkXjZm3zJue3r636r2Z6em+95zPuXO76v76f87XVGRH5eqOiqwv5euqq55cODzfQPQOgZkWILCb6eGj8VMtkD7ckhqZ3kdTYPf08/+X4nOCvccOn+VlgV2h4DMCu6keXRqHAAIIIIAAAghMvwCB3fSPES1EAAEEEEAAAQT2VeDUqz+hwRv/SM4VuuA21a4PKQu1XN5W4U+qosJuX73ZGQL7KrC1Rl1wbV28WOnSulX7dBRXnsyqGCSwIYDA3gQsjGu7QhtVV1nrsFw4pVY/V2gFtQ59l9791F/f2455FQIIIIAAAggggAAC1yBAYHcNSDwFAQQQQAABBBCYJ4HTr/8d9U/+7a3AbqCO7yiL6/G0lIWT8oEpMedpvOnLnAkQ2M3ZgNKdaRMoQ6Z+PVBorSnTObUHUj/3OnL7D+mhR//ctDWX9iCAAAIIIIAAAgjMkQCB3RwNJl1BAAEEEEAAAQSuReDsyf9NG6/9VTnX0aW8HwO7wjtVLlOu0wR214LIcxCYlACB3aTkOe6CCOR1kHdeg2JJpbpqV14bzuveB/+M7rzvP1wQBbqJAAIIIIAAAgggMAkBArtJqHNMBBBAAAEEEEBgggIXznxa57/x48rV0UZmgZ1V1uWqsqBCl1T7zgRbx6ERQOCKAgR2nCAIjE3A1qpzgyBXePVDqSKvVFYDrSvXY+/9H3TTLR8a27HZMQIIIIAAAggggAACBHacAwgggAACCCCAwIIJdC/8Pzrx9R9U4VvazCt1Qq48LKuvvnLXVfDlgonQXQRmSIDAboYGi6bOmkDIcuV9L9eq1a9byl2l3NfquiU99ew/Vnvt7bPWJdqLAAIIIIAAAgggMEMCBHYzNFg0FQEEEEAAAQQQ2A8B331FL7/w7WpXy+oWtZZ8Jac1bWpdLVcT2O0HMvtAYFwCBHbjkmW/CCgFdlnRUy8sx/VdC/XU6xzVM0//rIrOYZQQQAABBBBAAAEEEBibAIHd2GjZMQIIIIAAAgggMKUC1Xm99JWn1Rp01M9rtcKminCzLumS2lmm4N2UNpxmIYCACOw4CRAYm4B3TmWVy+UbqrUs76Xc9aXD9+qp939Cysd2aHaMAAIIIIAAAggggIAI7DgJEEAAAQQQQACBhRMY6MXfeUydHQK7Vp5L9cKB0GEEZkeAwG52xoqWzpxACuyUX1Bwh+V9rtxtqjz2Dj3x+D+VspnrEg1GAAEEEEAAAQQQmCEBArsZGiyaigACCCCAAAII7ItALb38+z+s+sIvaEUPyCvXwHn5fF2Zz5R5Sgj2xZmdIDAOAQK7caiyTwSGAuGSglaUZ0ty3sn7gfpFpXsf+mO6567/lMCO8wQBBBBAAAEEEEBgrAIEdmPlZecIIIAAAggggMAUCtTSK6/+SfXOf0Jr4a4Y2PVVE9hN4VDRJATeIkBgx0mBwNgEnAYKKqWQKwuZgmp1s57e+a6/oFtv/V5b0I4NAQQQQAABBBBAAIGxCRDYjY2WHSOAAAIIIIAAAlMq4KWTJ/6aLp7+R1rWYQWfbVXYdamwm9Iho1kIbAsQ2HEyIDA2gTy0VWddDeqgIpPykMXA7skn/4k6a0/IMSXm2OzZMQIIIIAAAggggIBYw46TAAEEEEAAAQQQWDgBL507/b/q9Mn/Vsu+Fbs/kJPLBgohMCXmwp0QdHimBAjsZmq4aOxsCWR+WaHYGAZ2+UAudFSVpZ77wC/Il4dZwm62hpPWIoAAAggggAACMydAhd3MDRkNRgABBBBAAAEEblCglroXflmvvPrj6tS15GrVIVOWZXKhilOBsSGAwJQKENhN6cDQrLkQqDpyra7q4JRnm6r7HZWH7tWTT/+sbHlXCuzmYpTpBAIIIIAAAgggMLUCBHZTOzQ0DAEEEEAAAQQQGI9A5aV84wV99es/qKVqU0FdebWVZaVc6BHYjYedvSKwPwIEdvvjyF4Q2EHA1YVCMVBwhYK7pKq3pFtu/Yje+fjf0KCw1e0cbggggAACCCCAAAIIjE2AwG5stOwYAQQQQAABBBCYTgEvKetd0Asvfpda9Tm5sC6vZTlXSL4rp2I6G06rEEAgVsTaFlxbFy9WurTeitP22d+1MquQJVDgNEFgrwK5gqoghayMgZ3vH9aDD/5Huu3eH1GvrNUWFeh7teV1CCCAAAIIIIAAAlcXILC7uhHPQAABBBBAAAEE5kqgklR4rxdfeF6t/hnJXxwGdmpLYZ3Abq5Gm87MnQCB3dwNKR2aHoE8G6jXl/JyRcFtyPmb9cRjf15Lx79dfefVYlLM6RksWoIAAggggAACCMyhAIHdHA4qXUIAAQQQQAABBK4kUKlS4Z1OvfJfqzrzi1J2TutuTVm2rtU6V48KO04gBKZWIMty+dBXHUp1u6XOXwgKtu5W4aw2aGrbTcMQmAWBWrladVCZO3XDeZ1zhT723BflljryrlLG++MsDCNtRAABBBBAAAEEZlaAwG5mh46GI4AAAggggAACexOo5FX4oPOv/wNdPPmTKrJcG1lHkgV2LfVYo2dvsLwKgQMQSIGd1fpsbhYEdgdgziEWR6AKQUu2Ul2oNSj72iiO6tue/bRCnitkBHaLcybQUwQQQAABBBBAYDICBHaTceeoCCCAAAIIIIDAxARqBcV1es78H/r9V79bS3pQ/Uzyvq9O3VblqNKZ2OBwYASuIuBcpqCBUmB34aLkq1Iuz+XVl2PKPs4hBPYsYIHdsmvLV135tlNx5Em99/G/HZeGDM4r4+9rz7a8EAEEEEAAAQQQQODqAgR2VzfiGQgggAACCCCAwFwJ1EHKnaSNr+mFFx/Vsn9Yg2KguvZarlc0yDbnqr90BoF5EnBZUAg+BnZpSswU2NWhq8wV89Rd+oLAgQtkIZfqgQZFpnve/kd199v+hCg8P/Bh4IAIIIAAAggggMBCChDYLeSw02kEEEAAAQQQWGSB4KWQSVl/Uy997duUdzcV8q7qUKgTVlVrY5F56DsCUy1wObDLtdktdfGik6/aUpaJwG6qh47GzYKAC1IV5JxTTy098eRf06HDH5LPRW3dLIwfbUQAAQQQQAABBGZcgMBuxgeQ5iOAAAIIIIAAAtctYPcjnVTU0mtf/xMaXPg/VbtLyrJllX5FtbrXvUtegAACByOQArvgihjYXbhgU2IS2B2MPkeZdwFn00P3a+V5rn5+WB/4wD9UKO+RFa5m8955+ocAAggggAACCCAwcQECu4kPAQ1AAAEEEEAAAQQOWCAFdkG6dPLjOnfyJ1TVG8qKNWW+iNPtsSGAwHQK7BrY2Sx+vs+UmNM5bLRqVgRckKutCt2pWLtb73/vT0tlW95JWRBTY87KONJOBBBAAAEEEEBgRgUI7GZ04Gg2AggggAACCCCwZ4Hg1XeZbKWrcPYz+uZrP6a6v6G8XJXzXsGXe941L0QAgTELWJqgWsG1t6fErActicBuzPDsfhEEgrxKV2rgK63d/i49+vA/lr0lBgXlwRHYLcJJQB8RQAABBBBAAIEJChDYTRCfQyOAAAIIIIAAApMQqNRTUbXjmjzOXdCL/+/7dCwc1zl9U1WnrXbfojw2BBCYSgG3IafDqjVQv8p19nRLUqnadeVE2D6VY0ajZkYgaEmZ/W3VXg8/8id1y10/qE111c46VNjNzCjSUAQQQAABBBBAYHYFCOxmd+xoOQIIIIAAAgggsCeBSgMVdSmfScGt6/Wv/lG1139XG07qly21B0yJuSdYXoTAQQgQ2B2EMsdYUIEQgoIvNMi7+sCTf1/l4fer7yoVKpTVlZTzgZYFPTXoNgIIIIAAAgggcCACBHYHwsxBEEAAAQQQQACB6RHw8spCFtfkCb6nzVP/s86+9meU5e9Vz3mVdlOSDQEEplOAwG46x4VWzYWAD33JrSi0Mj337KcUyhVVLiiXI7CbixGmEwgggAACCCCAwHQLENhN9/jQOgQQQAABBBBAYN8F6hCXu4pb7YPyzS/ohRef01L2pLqq1fL9fT8mO0QAgX0SILDbJ0h2g8BbBZwGCkWh9uH36D2P/j2pJdl7pnytPHeSMtgQQAABBBBAAAEEEBibAIHd2GjZMQIIIIAAAgggMJ0ClZeKzEshUxWkoj6lF3/vD6kz6Gozc2oHKuymc+RoFQKSCOw4DRAYm0DhndaLN3T//X9Fd9/5g/K2RKTldVVfRbH1w9iOzo4RQAABBBBAAAEEFl2AwG7RzwD6jwACCCCAAAILJ+BtibqsUqYiVg5kCjrx8l9Qdf4X1M9aKgNr2C3cSUGHZ0eAwG52xoqWzpxAXhc6797QB575l1o+/LC8vUdaYZ0qhVDIxe/ZEEAAAQQQQAABBBAYjwCB3Xhc2SsCCCCAAAIIIDDVAlXoq1BLtatlq/P40/9aJ1/9ExpkKyrI66Z67GjcggsQ2C34CUD3xynQqlvaXDqk577lZ1Tlq3ECzEzDN8VB7VTGaTHZEEAAAQQQQAABBBAYjwCB3Xhc2SsCCCCAAAIIIDDFAl5d9dUJHQ3cQLVKdTZf0Tdf+JD6bkl5zRo9Uzx4NG3RBQjsFv0MoP9jFOiEllq3vFePvOe/U1elCmXK1ZezD7jY+q/kdWPUZ9cIIIAAAggggAACBHacAwgggAACCCCAwIIJdFWpFWplaktO6gap46STX//TCm/87+q1vJyr5ep7lIVDqt1JeXdKZTimuvZSxjo+C3bK0N1pEiCwm6bRoC0zJlC4XFXVVchzucKp3+/KuUJl2dKgd1Z5tqz7H/4rOnbPx+TVVmsgKa8ll2vTSUsz1l+aiwACCCCAAAIIIDBbAgR2szVetBYBBBBAAAEEELhhgUpeRQiSguQydZWpE6Tu6Z/RqVf/rFx2VHI9+bqtzMI5t6kQBvH74DMF1ri74TFgBwjsWYDAbs90vBABZ4vSFU51XUkhU55ZBGfva3159ZRlh/T4E39L5bFHFORU1vkQLffaVEZgxymEAAIIIIAAAgggMFYBArux8rJzBBBAAAEEEEBg+gRsNZ4sLslT2X1K9RRUqlTWPamXXvo+tQYDBfVjSBe0rizLpbAs76phaFf1pq9TtAiBRREgsFuUkaafYxDIXKk69OSrrnK3olZxVFXVU+XPq9UqVaw8oSfe9xPyrSUNtK52WJGqWiqd+spEffkYBoVdIoAAAggggAACCGwLENhxMiCAAAIIIIAAAosmYMV1FtjZWjzZQJWcXCjirF+vn/irGpz+hFwWlLkVVf6UFHLJHValS8rcYeV+Y9HE6C8C0yNAYDc9Y0FLZk8g66gerCvP+iq1ItVrCtmm6nBOcqu64/4/pbsf+AH5TOprQ52wLNV9qWjZR1xUzF6PaTECCCCAAAIIIIDADAkQ2M3QYNFUBBBAAAEEEEBgXwTibJhBCk6168llZZz6K/dOG5u/pte+9kPKdFad7O2qB2dUqasyv0U9d051fZM66u9LM9gJAgjsQYDAbg9ovASBoUDlc5WZrVm3rqpbK/gl5WVXfW2qdPfp3U/9XbXX7pV3XsGmzLQPtmhDISzbb0EI3AAAIABJREFUW6YVpbMhgAACCCCAAAIIIDA2AQK7sdGyYwQQQAABBBBAYFoFbO2eIPlStWrl8Y5kptr3lDunb3z1R7Te+xdado9Jtd3QPKmiPK4qu6BqcFilBtPaMdqFwPwLENjN/xjTw7EJVCFToZay7EJ8fyvKI9qoXlGlw7rvrj+iex/58/KhLzknhVLOPs7iuvL1kmx2aDYEEEAAAQQQQAABBMYpQGA3Tl32jQACCCCAAAIITKWATeyVSWFYKxBcXy60VPuBXF7Kn/p5vXDyv1JZDdTJlqTqpPLiDtXuYqxOyKxCjw0BBCYjQGA3GXeOOh8CRSXfW1KmDRVZLleu6UL/lDor79Izj/8l1WvvilNGZ1lPWWjHz7a4rJKvC2V5XAF2PhzoBQIIIIAAAggggMBUChDYTeWw0CgEEEAAAQQQQGB8An5rJR4fvAplCuGSnFbjmnaVq1QMuvq9r32PwuZXtVYcGQZ2ukuVu6iQDRR8Ob7GsWcEELiyAIEdZwgCexYI7qJUH1OrkHq9TdW+Ja21dOstz+sd7/gv1M17KtRWpoEyOflQxPfG+EEVxyp2e4bnhQgggAACCCCAAALXJEBgd01MPAkBBBBAAAEEEFgcgXXr6qmPa+MbP6kq1OqWpUIYqKW2XObl68WxoKcITKOAczadrVNVXdLZU8fk3UDeWdVsLjn+QKdxzGjTdAhkIVcVBgqupbZbkg+vKZQP6KlnPq7e0lF1qKCbjoGiFQgggAACCCCAwIIKENgt6MDTbQQQQAABBBBAYDeBvqTWxpf02ov/uUJ4SaFwGgwyOV8pL7yCtzXv2BBAYFICBHaTkue4sy6QZy1V4Q25qqOyXNKlwQW979G/qdU7P6K+y9Sa9Q7SfgQQQAABBBBAAIGZFiCwm+nho/EIIIAAAggggMCYBEKl8699QqdP/yXd1L5FFzfOKHdHlbkz8tzSHBM6u0XgGgSc1dZZhV2hqj6vsyePU2F3DWw8BQETqEImV5/Ravu4NsIJrR3+w3r0PX894vhMyvg8CicKAggggAACCCCAwAQFCOwmiM+hEUAAAQQQQACBqRSoJZ9LodrQy1/7Y+r0f1UhrMppRTYfpp/KRtMoBBZEoBHY1f6Czpy4lcBuQYaebt64QO281G1pZTmo5w7r6Wf+rqr2vbLC8dINYhjOhgACCCCAAAIIIIDApAQI7CYlz3ERQAABBBBAAIFpFagq9Ysitq46+2m98vvfqdX8nar9JRXhmGoNprXltAuB+RfYDuycar8eK+wqt6lgQQNr2M3/+NPDGxKoWxsqeneoW53VY4/+l7r5nu9UX5ky9TR812vf0P55MQIIIIAAAggggAACNyJAYHcjerwWAQQQQAABBBCYR4FQqXKZamVqa1Pf/Pp/po1zn1FbK8pdUB2YM2weh50+zYjADoFdnXXlQ0FgNyNDSDMnJ9APZ+TDUd1zz/fp/of/E3UHbWWtTLlC/Cdlk2scR0YAAQQQQAABBBBYeAECu4U/BQBAAAEEEEAAAQRGBWzSy0x1kHIn+Y3/Ty+9/Be15E+p9heHoQAbAghMRCCoUuZa8i5TVV/S2ZO3qM76qm1tLsKGiYwJB50hgVBq+cgH9O4n/7K82vIqVFe12nku2XSZ/A3N0GDSVAQQQAABBBBAYP4ECOzmb0zpEQIIIIAAAgggcEMCvVCrHUO5SlVWqPDShW/+j7pw9u/Jh5vlwsYN7Z8XI4DA3gWagV3tN3TmxFECu71z8soFE1hbfpve9eTflvJj6uVWVVerqAspr6RYYccadgt2StBdBBBAAAEEEEBgqgQI7KZqOGgMAggggAACCCAweYG6ruVyqzQoldl6dVUpDdZ18uxf1mun/xfd5ZbU1XFt1B0VWVdtVXI+U50PtOnW1alXJ98JWoDAvAq4Ola5hqyQD5t64/WbNVBXwRVyoZTs92wILKhAoWVV4aS8dyrcUYVioMHgkjqdO1T5dT369CfVbrdVFq0tIabAXNBThW4jgAACCCCAAAJTKUBgN5XDQqMQQAABBBBAAIHJCQQN5KtSrrA2eDnflQvL0vrv6Gtn/qKWzn1GdXhYai9rsz6h3A3UtjqFvlS2blFVX5hc4zkyAvMuQGA37yNM//YoEEKQrVG33Lo1Fsz5gaQ8V7/oqZ8f0off93c0WLpHZWFvbsOgLmytyeoca7PukZ2XIYAAAggggAACCOyjAIHdPmKyKwQQQAABBBBAYC4EglT1pazds7udqgdBZV7G2cIuXfw3Ov3yX1ZRlBrU35CKjmqrwqsrrekehf4bGpSscTcX5wGdmE4BArvpHBdaNVEBC+tsqzKnvPbqhI5c2FTV8uoVx/W+J/6Wlg49tLVOXWpqpvQ6AruJDh8HRwABBBBAAAEEENgSILDjVEAAAQQQQAABBBB4s0CQvJfqfFNWc5CHpfhVrisNOjr7xj/T6bP/k/Lui+oUN6tyLQWtKfOnlPX78uVNiCKAwLgECOzGJct+Z1ggBW95fUR56VW7b6rOClW6Q0+99yfUPvSIvLO6Opvu2Tamwpzh4abpCCCAAAIIIIDA3AoQ2M3t0NIxBBBAAAEEEEBgjwJWqOAq1XUh5X0FObm6VC2vIs/ktKFTr/199c78Q5X9rrLiqDaz0xpYVUN+s0JV7fHAvAwBBK4qQGB3VSKesLgCa+6QzvReUr1yk/KlB/XUY39D7aW3afipk+FGVd3inh/0HAEEEEAAAQQQmHYBArtpHyHahwACCCCAAAIIHLBAXQ+U57kUMnln1QibklbilJhyPVVqq+W9zr/6Ezp7+uPKdEkuX1LIj6kKtcraptJkQwCBsQgQ2I2FlZ3Oh0A9eEVu6QGFpUf01Pv/hlxxc+xYYW9l9n7m3joNpgV4KcTLMirv5uNMoBcIIIAAAggggMBsChDYzea40WoEEEAAAQQQQGBsAjYdZmbVCG4Q17DzPlOWDb+vgpf3Xi3Xkvrr+v3X/4r66/9WK7pFXf8lBX9cpQjsxjY47BgBAjvOAQTeIuDcMGjr65DuuOM79MDDPyYvp37IVGaZXPDK7DmNSru0E3tPs42wjhMLAQQQQAABBBBAYNICBHaTHgGOjwACCCCAAAIITJtAGBbTBfWUxXV+SskmxAxueEPT1rdTTyErVdQXdfr1n9K5M/+Nlvzdcq5UHXa4IzptfaQ9CMyqAIHdrI4c7d4HgVQJl3bl3PD9JgV2977rz+m2498t1VuVcuWF+B7mtSSpUqZCIdjzLzfGAjvCun0YHHaBAAIIIIAAAgggcMMCBHY3TMgOEEAAAQQQQACBxRIYrlDnVXundixXWNfJ1z+uN07/E7Wzs1quNlXnb1Mv68ZpyNrVMcl11csvadMta7leXywweovAfgoQ2O2nJvuaMoGs7qnIl2VBnA89heAVXFshVKpDV92sVNstqRzkyp1TrU1dCJd05Pi/p0ce/FF11h6esh7RHAQQQAABBBBAAAEErl2AwO7arXgmAggggAACCCCAgKSBHyjPSgXVyqxSIeRStaH1s5/QN8/+pPLu76jM36c6vKFMPRU6Eicqq/JaPR/U8R0cEUBgrwIEdnuV43UzIJC5ZQ3qMwpWDRdW5Wz9VFfJ5V3luZP8QINBpTJfUT+ckS9v1tvf9qd1+71/WCG7JKebZqCXNBEBBBBAAAEEEEAAgZ0FCOw4MxBAAAEEEEAAAQSuU2CgupZcZlNl2np3XvKZFC7q0tnP68IbP61u7zfVCpvKXFsDnVOWdeRCIflawW7AsiGAwN4ECOz25sarZkKgjmunpi2XC20p2HuNl1dfHX9JWbGsbnZJqzd9WG+/909p+cg7FLKBapUqZqKXNBIBBBBAAAEEEEAAgZ0FCOw4MxBAAAEEEEAAAQSuT8DyOb+prGjLh0xVLeVuWHVn69v5C5/X1179s+rUJ9TKjmrTn5JzxyTfVTuU6mfDSTXZEEBgDwIEdntA4yWzIuB1XpkOy4UVBfXltS65vqRcCrk6xSF1/Yruf9t/rNvu+w9ky6z2Q1dF1pEPlQpHZDcrY007EUAAAQQQQAABBN4qQGDHWYEAAggggAACCCBwfQK13Tv1knryKlWHQs6WslMlp6C8KnX6xF/XhbP/QK16oNrdKoUlFaFW6TbUi+vesSGAwJ4ECOz2xMaLZkNgSUvyda5KXQWtKxT9uIad7MMhGujYrd+nh9/+R6TO22Oldyi9Mm0qs0Cv7sRcjw0BBBBAAAEEEEAAgVkVILCb1ZGj3QgggAACCCCAwIQEQlXLZbmUDRTUU9CypFoDbUhaUtu3pMFLevmVP6ne+qe0UrxPfjBQOzukvv6dFO6ZUMs5LAJzIEBgNweDSBd2E1iql9T356WslGutqOvfUOWk2458l+47/n1q3/mIJGfF3PIKVmAnhaCsKqXgpBa2CCCAAAIIIIAAAgjMrgCB3eyOHS1HAAEEEEAAAQQmI2B3Sm3JOnXlYrVcrtpb2Z2UZ20N/EClSp099zM6c/rj6vRPKKuc6qytfnZSZX1oMu3mqAjMgwCB3TyMIn3YRSALXnKH1dUl1Xmlm29+Xvff8cNau/kRqehp4LM4/XIIkg+1imwQ17hz3j5EErM8NgQQQAABBBBAAAEEZlaAwG5mh46GI4AAAggggAACkxGotC6nVqxoiFNh2k3SsPXPBfnMxZupuR/o9Gt/UxtvfFydsKaNsKm6dbNa1YXJNJyjIjAPAgR28zCK9GEXgcpdks9WdOSmZ3TvXd+nQ8eelVymgatjVV2pXKGuled5XDPVAjrvvLxq1crUZk5Mzi0EEEAAAQQQQACBGRYgsJvhwaPpCCCAAAIIIIDANArUda0sk1zIFaoTOvXGT+vi+Z9Xu3taHUkbealaQcFtKGQ9ZaGjrF6V85XyrCsflqaxW7QJgekQaAR2NiXt6ddu0sDW+3KF5Au5zFIMNgTGIxA0iFXVTpmciniQ2tkVvS+5WsXgiJwLCpl9msPL2/eWrLmBalUqq8PD58ory4Zr0/lQSdklZcWm3C0/qntvf1LHj75fqpeGoZytS5cNJ17OVY6nY+wVAQQQQAABBBBAAIEpECCwm4JBoAkIIIAAAggggMB8CVRSKBRUx9BOVV9nTv59vXH2p5SHTZX+DmWuLa8NBW0oc0vKsiOqQ1d9fVMtvzpfHPQGgf0UILDbT032dZ0Ccf3SEGLI5remQnbOyblM9lXZBQ0fbsWfnQ8KtQV8S8rzjlR+XXVVqvZt1XlQHQottR/WPcc/pjvueE5au1mydVFDW6EOkqvk8uE8l17FcM06NgQQQAABBBBAAAEE5lSAwG5OB5ZuIYAAAggggAACExPwdpPVxWkybaZMZ2sMVX1tnP9lfePcT6mz+Q3Jb6rwUh5WLdZTFTbli0xqLSvvWQUHGwII7ChwhcDOhTJWObEhMC6BYPMdb9XYDY9hAV6pzM49n6tfnNw6dKY8OBWuVGYl196rqrpScVi9cEoqSx2++UndfvwP6djR56Ty5vgcq7jbXocut/K6gdVjK1j1qKyCdFw9Y78IIIAAAggggAACCExegMBu8mNACxBAAAEEEEAAgTkT8FKdxfuulduMc5mVvi05r/X1f6czJ/57VdULcoOX1fFHlfklDfyGQt5XyFds3jM2BBDYRcBlFl44hayQD5s6/doRVa4Xp8QksOO0GbdA7Qexcs5q3YYVdSFOZ2xbUKVCd6iqL6jOunFqZGVt+SpTNcz5pKXjuu/2j+rO2/+g1L47PuQLm04zixV0he0qrY1qv3SSTbPsXK44y+aw2I4NAQQQQAABBBBAAIG5FCCwm8thpVMIIIAAAggggMAkBS5KWlEVKmWuJSu4C7aOke+pDB256pJOn/uEzpz7aeW9l7Wsm5TbzVrfVwiZKje8+cuGAAJvFWgGdqNr2BHYccaMW8CpKxda8j6PwXHc3EDK7Lrd17Jb1qAqVGe5fOnUrb1CcUx3HH9K99z9fi2vfEwKFtBtKqitoE6c5tLbOnWqlMVPbGSxOjt4C+m2SurioazijhK7cY8x+0cAAQQQQAABBBCYnACB3eTsOTICCCCAAAIIIDCXAsFu6G5NkxbDOqvAiLdf421ZuZBZsZ1UndDrp/+pzpz75yrrF9UOt8rVSzZP5ly60CkE9kVga0pM5RaGW4XdTbHCziunwm5fgNnJFQVCX5mKYajmCvlY9jYM03xWy/Uky/GK9h06cvQp3XPHR7V087slFaptPbut9ehS7JbJgj675uexMrtWUJb5WK1n02/mWWt7/7WvlGcdBggBBBBAAAEEEEAAgbkVILCb26GlYwgggAACCCCAwIQEglT7Oq5bZFOmVVWlohiGcCHYOkROXj05l8WAoe5/VafOfEIXz/9bqTqnTs0adhMaOQ47CwKNwM7CcQvsBurGwE62zldmaTgbAuMRaLu2qtCN51ytSt4+iJGtKctuitVyd97+h3T7bU9o+fDDUr0k74NcaVXWTv1YPNdTy8Vyulh9bcvWtXILAO39oZYL+VYR3fB9wHsnZ9O9xlzQwr3hc9kQQAABBBBAAAEEEJhHAQK7eRxV+oQAAggggAACCExQoA6KN1edBnJ2RzZNaRacZDdj7Z5rKVW2xp16KtRWYRlD90s6e+7TunTqn0yw9RwagekWsMojW0HMKuxsCsLTrx9WP2wS2E33sM1N67LKKYRKde7Uat+iQ4ce0S1HP6AjN79f6twtX1YKVkkdF5uzf82ArVIWilhQZ28H9j5hl34ffAz0YiW2z+J6p7mrtyq1s2EBXpoQkxkx5+ZcoiMIIIAAAggggAACbxUgsOOsQAABBBBAAAEEEJgugeqs1i98QSfO/ittbHxRrXBJK25NpUq5qqdL9jWzadOCcruT62qFMJALXYXQVzc/rDy4OAFn5nM5n8XvC0sJndPF/LScK5W7tkKwm89BLlg1R89eIIXbokdm1R7O1lIaKLMbytqq/LPQkQ2BSQnECruWfLYpp7beOF2qqtoahK4yrQzXE2ObmMDwOrE1PalsbU5ripdzQZnN+uj7yrJcVTVQUZRxzba6ruP3dV2pLodTQMYPO4TL6ZRdp2wr4/Wntj3Lh2Glsm0hWEiWq8qsGm04TWVmU1Buvc4es6rnXrqOJSE7n+z1Fpi5TJ3+cA3RON2lcg1cGae4dC6P4Vr76HO65chDuu3Yk1peeYcUhr+v7QMa6qrQ2sTsOTACCCCAAAIIIIAAArMuQGA36yNI+xFAAAEEEEAAgXkTGPSltG5R/Yo2zn1Ob5z/jLq935QPX9NNumsYWNjN6VDHdbzidIDZqvJsSVn9koIr483nKnfDm8nBxbWR6uB10+Cw5Prxprf9i4GdK5RlrVi5tOnPbovm2rp5LrsJfvnG+LyR058ZEiCwm+rBqn03Xk9yl9ZaGwZsVjUWVKuo7VozDOzyvBWvP76W8tymNPUaWAlyXOTTtlq5s6BuGKrJBdWW+oVCwVvlWh7DOfvggsvsAwdBdT08rgV4w6DNyYetUC4ELQ28XJ4r35qGsgoDeV/H66M9dzNrx3DRFS21yqNaXX5QR296QsePPKFs9d6tNUatT8NKuVhEbcXT8fJoE2RSAjfVJyiNQwABBBBAAAEEEJhqAQK7qR4eGocAAggggAACCCyegNV3BG1Kvq/SrUrebmRXCv0XtVG9qIuv/x0N6jfUr9+IFXVlfkhZVsr7gSrfVa6b45RttuVuq7Il3ljuxxvTNiVbrDZxra1KlDzerA5+WG3X2l5vz26vV/HGd9pixV3j58UbHXo8cQECu4kPwZUa4INNWToM0tJmj9k1ya4vpevEwM6q6bKtbMurigFavD5l+bBaLthX24cFdOXWrjINXH845WRm1zi7ntkF0wK8VpxyuMzPx/3EGM/Z1KnlsPLOCvZCUDu7GJ9X+1yDulAdLJg7pM7yYXXaa1q55SNaWTmum1buVb50x+VjpxkuLftLXbNzMQaKNm3lsJrQ8kQ2BBBAAAEEEEAAAQQQ2JsAgd3e3HgVAggggAACCCCAwJgEhlHbcLOb0fGett0g3lrHKH4N5zXY+Iourf+a1jf+b/V6X1LWPyvnc620CtV1UFX1441puwFuU2DaZjfC69JWSvLyfkNVnOTNdl8oZC1lrlRncE5y9pvh2ktWrWfVJE4deZfJ+WYLx4TAbhHYTYDAbqrPjRTqx8o5C+9icLcV+tv0vflKbL/3PgZozSkr7ftMVv073KxSb/g1G67nFovshr/PbEpfK6GLV0j7YMIwRWvb4qAxyqtihZ13tWpXy1uFX/DqFce1tHyrDh+6TzcdelCry/druXO3Wq3bYmVzXQ+UW+qWD/czXGOuivuwCYLlB8Oqvu022fMsVNxKHy/nlFM9TjQOAQQQQAABBBBAAIFpFCCwm8ZRoU0IIIAAAggggMACC9gNY1svKd6kjjd/hze7g90Q9tLA7g2HgfI6qIjlHF7qn5I2X9Jm9xs6vf7PVNUDhbqrzG4+q1Khvpyt9+S9uuWGFDpyYUlOy1vSXsGtD6egqw7Fr1bBYje7h8f2cdpNa8NwJSc2BCYkQGA3IfhrO2wK4Kw+d3gNs7Xh0qcNMtV+c/iYrKLOrl42PaVNxzusrGupjCFerPrdqhQOwUI3O36tPPQVXK7cpg2OVW1etWy6zWFoN8heV5kfVlHcoU7rbq0s36u1lbfppkN3q7N0k7T8+HZHYqC3fQW0a5zUsbU8YwiYy/u4EqhCFmQfcxg+e/hYjOfihye2/uW2/qclikyJeW1nCs9CAAEEEEAAAQQQQOCtAgR2nBUIIIAAAggggAAC0yXgbS0mC+Lsxm+t4Adxyjfn7Aa1VGX9OJ2lfW8VeHHWODeQ3QK311T2unpT/f4rGvReULX5ZfW7v6te70XVvW/K5UF5sPWXcmVhWLVi60RZCGg3yH12TLIqF1vnLgZ2ts6dTfmWy3lbG28wXV60ZrEECOymerzr2qa1zLZzqxjg2UVq61rTqe0aEuJz+nUvXmNc4bYq7vzw2tZYg27YWZvecli6tuEuxUrgolhWuziqdvt2HVq+S6urd2q5c0R1+33qdJZUtpclZ9c3C96G63haLXEZg7U4P2bcZ1zjLtbODav9iji95VYIN5q92fV3WE8Xtzdlc7aYne13qzJvqgeJxiGAAAIIIIAAAgggMKUCBHZTOjA0CwEEEEAAAQQQWFwBC8QaU6zFO8P239ZUlL7YmiLTbjG7eC88zgy39YzOcBK3t/ClG9LZxd9Sb3BCG73f00bvyxoMvqqqPiHV/XjDOisOK6grF7pyFhbGqTkLFbKKvLa8vzxl3eKOET2fmACB3cTor+XAVvFmYZyt7RanvLRLUSjjOptWFVfVp5TZFLtlocGgH69dRd5Rvx5ea+rskop8WWV5XMvt27W8dIeW27ep3T6mslhRq/2I2q0VZa3DUtG+3KRYDGxT/qbKZPuogU29GbbW7Bw+dWuJzuEPbus62ViX01uYOPzlm7u7FfLZtJl2nFgDGCxgtGfbc4fTd7IhgAACCCCAAAIIIIDA3gUI7PZuxysRQAABBBBAAAEExiDgYzBXxMxtOMOa1czZzexCIdh0cZWyLN0c3grn4s3kuNhTrMZrbrGwpHH7ubLpMV2pPFa92G9qqTonDc4qVJfUXf9NVfUF9asT6g9eVT14Tb4+I6eLChrIheEaVGwITESAwG4i7Ndz0LiOXawOtrAuV1EsaalzWO32sjbzO1TmHXWWjinTqjqd41pdvkXScqyuWzry0OVDbRXn2WUtfQTBaohts8hs6+qlYNV7W+VuLVvjLlbj2fVtOH3ldsWcbErhWvlWNXJc/c4PK5VTPmdX2lQ5Z8eyDzrYtXf7epme26i+G7Zt+P/WZJnXw8VzEUAAAQQQQAABBBBAYEuAwI5TAQEEEEAAAQQQQGDqBGxauTxPE69dbp5Vr8SbwlbBYlFb43lWzWLTu6XNnjtcP8ppMBjo1Vdf1SuvvKIXXnhhWPliIV+cei6tLzV1DDQIgbcIZMHO6+H5369rnTlzRqfOnIk/51khH4brLrLtLNC8Ruz0jNHrSHq+y4bXlnTtid9vXW+a++ysBOW5Tblr151adRXiFJa2+Xprtt8ZHxwzOnLkiB555BE9+uhjuu348WH/gq3IN7zmxp9TteHItTp1v3n93u2aP+NUNB8BBBBAAAEEEEAAgesSILC7Li6ejAACCCCAAAIIIHBQAhayWWhnN8ibN35HbwSnn+2rPXdjY0MnT56MwZwFdJubmyrLMu5rNOCz1xDYHdSIcpz9EMhtItitwK4KQefOndOZ8+eG4bRyFeXowmP7cdRr30dVbU1de+0vOdBn7vRBgGYDdgvs0nPShwaaIV3z+zp0VRQW2GXxehOCi0FqXCuutuq12f6AgPXJtnRttp/TdbXVaumRhx/Wo+96VA888MCwz97H5ybX0Wt58/qdPmBxoCcEB0MAAQQQQAABBBBAYIoECOymaDBoCgIIIIAAAggggMBQoHlTN93o7ff7shvCzc1CPdsskLtw4YJ++7d/W1/60pfiY6mKzkI8+2c/p6q75j4I7DjrZkmgiMVLwwomi04uXryocxcvxJ8tsPNhsoHZ1SrYJm19vX/v19qf9Lz+oKciL7fDKjueBVYpvLrW/U3aabfjWxhpAV3zWpqu0dZPP6ji79bW1vTss8/qve99r5aWlrY/GGH9t1DXXmPX7dFr8az7TOu40S4EEEAAAQQQQACB2RAgsJuNcaKVCCCAAAIIIIDAwgg0g7YU3KUKDgvo7Iax3dS1KS5ffPHFWEHX6/d09szZWF2Xbo6nqetSUGeA9ljzhnC6eb/TYwsDTkdnSqDMnOKSjcFWSZMuXbq0HdgF7ySXVjubqW4dWGOvFghdb6D3loaH4fXJueEHBGxLVXWj1XsH1ul9PJD1KfUjXU+bj1kI1+v1tq+zq6uruummm9TpdOI0mm9vug0QAAAgAElEQVS/7369853vjC2y4M6u5+nrPjaTXSGAAAIIIIAAAgggMJMCBHYzOWw0GgEEEEAAAQQQmH+BZliXwjd7zKa6fOmll/SNb3wjrk1nVXfN36dKliSUbsBbkGc3h61Sr7mN3sC/4Rv28z809HCCAlZh1wzs1tfXY2AXg27vlA9L8Ca2zfPfz06B22h/ndoxrLNt+LutANVdDromNjj7cODRDzeMBnjWZ7sm23U2XZftOm1BngVz7aKMQeZTTz2lp59+OoZ4adupinofmswuEEAAAQQQQAABBBCYGQECu5kZKhqKAAIIIIAAAggshkCqpkuBnd0Atukuv/CFL8SQLt+6EZ7WO7LnpXWz7EbxIFW1OPemqTCH60m9eRq2dPN5nkOGxThrFqeXtoadTX4ZK0edm7oKu6tVsE16pK73b330+Wl63V37EYqtX21V17mtAHVOAjvrXJoS0yxSxbNdh+1fun632+0Y2tljaRrNND1xeo59tdDuOz72HdEsKCjfmu510ucJx0cAAQQQQAABBBBAYBICBHaTUOeYCCCAAAIIIIAAAlcUSBUZdrP31KlT+uwvf1Yb6xvxZvBKpxMDPLv5a9OspWDPKujiDeKtG+Rpak0LEFKlhx00TVNn3xPYcSLOmkAK7OK57Nyb1rBTyDScKJNtN4FrDRR3e17z+rHbMd5y7QlZfGqs0MuG1XezutmHI+xa25xyuBlq2uPpQxQW1KWf7au9tuka17zzXu95z3v0nd/5nSryQkMpNgQQQAABBBBAAAEEFlOAwG4xx51eI4AAAggggAACUy2Qpp47ceKEPvOZz8SAzqrn4o3huo7fp2oOuxGcKj7itGt2U3wrtLPnNAO7ncI6g0g3nOdhjampHlgad8MCwxkvh1VbFs3Z38bZC+fjz87qT1nD7oaNd9rB1YK+y78fVpoNt601My1IjdNjXl7PbiyNPICdpspmO1Sqqos9zS5Hbek6mqbLtGBudEvXZnvcfv/ud79bH/3oR7Xc7hxALzgEAggggAACCCCAAALTKUBgN53jQqsQQAABBBBAAIG5F0hVdOnGb/OG78svv6wvf/nLssCuuebc1W6azz0aHVx4gWaFnQV2Fy9ejGvY2UZgt/Cnx0wAjH5AIoWA9vWDz32Lnn32WdmUms11TJuhX3NKzVSl1wwSZwKBRiKAAAIIIIAAAgggsIMAgR2nBQIIIIAAAggggMCBCnS73Xgzthm+pYqMb37zm/qN3/iNWDVkQYQ9nqZVa97kPdAGczAEpkiAwG6KBoOmXLfATmsINsM250N8f7DQ7qmnnorTHltAlyqlR9c4TQ2wx+1DH3yo47qHhBcggAACCCCAAAIITJEAgd0UDQZNQQABBBBAAAEEFkkgTRtnN3DPnTunL3zhCzp58uT2VJdmYdUTqYKiOYXaIjnRVwSaAgR2nA+zLNAM7HYK1+r+IE55bJt9ffrpp/Xcc8/JpjtOYZ39Lu3HKrXT81NF3iz70HYEEEAAAQQQQACBxRYgsFvs8af3CCCAAAIIIIDARASaN16/8pWv6HOf+1y86drr9banQmtW1DXXotupQmMineCgCExAgMBuAugcct8Ettfy21pnNO24eV239wKbCtk+rLG+saF3PPSQvvd7v1cryyu2cN6b1suz19tzU2i3bw1lRwgggAACCCCAAAIITECAwG4C6BwSAQQQQAABBBBYdIE0BeZXv/rVGNbZz/bPbtBWVbXNk6Y42+0m76I70v/FEyCwW7wxn6ceXymwS+8L9gENey9IP3d7PT1w//36/u//fq1ZaLe12XuFTZmcntf8IMg8mdEXBBBAAAEEEEAAgcURILBbnLGmpwgggAACCCCAwFQIpJusL774oj772c/Gm622ZpFVSaTQbnTaNPvZbuLaVwvx2BBYVAECu0Ud+fno906BXfN6n6a1TNNlWiBn017az7fddpt+6Pt/QGtra/GDHfY729IHPnhvmI9zhF4ggAACCCCAAAKLLEBgt8ijT98RQAABBBBAAIEJCfze7/1eXLOu2+3GsM5uvtq/TqcTg7nmTdjUxHQDlykxJzRoHHYqBAjspmIYaMQeBa52/bYQzirl7HlpfToL4jY2N9VutfS2u++JlXZLS0vbLaDCbo+DwcsQQAABBBBAAAEEpk6AwG7qhoQGIYAAAggggAAC8y1gYd3nP//57fXq7OashXFpnbrRCovRioyr3fCdbz16t+gCBHaLfgbMdv+vdP1OH8qwamv7IIcFdWktO/ve3itUe73tbW/T93zP98RKu/R+wXSYs31e0HoEEEAAAQQQQACBoQCBHWcCAggggAACCCCAwL4KpBuoaadWOWc3W+3fV77yFf3Kr/zKvh6PnSGwSAIEdos02vR1JwF7T7nnnnvi9JgrKyvb02Om955UcZe+oogAAggggAACCCCAwKwIENjNykjRTgQQQAABBBBAYMYERoO73/qt39Kv//qvD6sk2BBAYE8CBHZ7YuNFcyJg7x9lWcbpMu+87Xb9yI/8iFqt1o5rmzar7lIFd6rimxMOuoEAAggggAACCCAwZwIEdnM2oHQHAQQQQAABBBCYBoE0zWW6Ofq1r31Nv/zLv7w97eU0tJE2IDCLAgR2szhqtHm/BJrTJ9t6dzetHdIf/+N/XHmex/cX+2pbep5VdttmVXn2OwK7/RoJ9oMAAggggAACCCAwDgECu3Gosk8EEEAAAQQQQGCBBZqVdXaT9MSJE/qlX/qlWBVhU5TZ79kQQGBvAgR2e3PjVfMhkNays7DOquzsfeXIocP60R/9UXU6ne33mBTcscbdfIw7vUAAAQQQQAABBBZFgMBuUUaafiKAAAIIIIAAAgcokKYi6/f7+tf/5l/r1W+8Gm+m2s/pRuoBNodDITA3AgR2czOUdGQPAvahD/sgiAV2qYrOpsQ8duRm/fAP/3Bc0665pefu4VC8BAEEEEAAAQQQQACBAxcgsDtwcg6IAAIIIIAAAgjMt0CqaLCvL7/8sj772c/GdevspqpVRDAl2XyPP70brwCB3Xh92ft0C/TrWu2tsM7eVyy4s6/27+6779b3f+/36dChQ7GS26rxmoHd6Lqq091TWocAAggggAACCCCwiAIEdos46vQZAQQQQAABBBAYo0Ca9vLipYv65C98MoZ0vV4vTl3GhgACNyZAYHdjfrx6tgVCnqkaVGrleazYtsDONqvctp+f/7aP6MMf/nCcGtM+HJK+2nMI7GZ77Gk9AggggAACCCCwCAIEdoswyvQRAQQQQAABBBA4YIHTp0/rU5/6lDY3N+ONVKt0aFbeHXBzOBwCcyNAYDc3Q0lH9iBgFXZlq9SgP1CZZfH9JU2Tad+vLi3rx37sx7S0tPSmvRPW7QGblyCAAAIIIIAAAggcuACB3YGTc0AEEEAAAQQQQGD2BXZaF8huiNpm4dw//5l/rosXLm5PV2aP283U9JzZF6AHCExGIAV29nc28D5WFZ04fSo2ximX3PDvkA2BWRSw8C2ey85tT5+cHmtWzdlz0s+jz/3Qhz6kD33wQwp1vb1mavM9q3mMqxk1K/Su9lx+jwACCCCAAAIIIIDAjQoQ2N2oIK9HAAEEEEAAAQQWUMDWC7IALm3Nn7/85S/ri1/8YpwK00KF5o1VC+xYw24BTxi6vG8CBHb7RsmOpljAgrJmUJeamt5Tmu8jaRpm+2rvS+12Wz/+4z+upVY7vt+ksG40fGseI+1/pxCw+bvm73fi2+nDLOk90H7H1NBTfNLRNAQQQAABBBBAYAoECOymYBBoAgIIIIAAAgggMC8CdkPyX/78v9S5s+diWJdubqbpyNIN2HnpL/1A4KAFCOwOWpzjTUKg+V6RKuhS+Jbak0K75u/td/YBkm/7tm/Th7/1g7Gq26pQLShL02fu5UMj1h7br72vNSv6Uhi30z6vp5JvEsYcEwEEEEAAAQQQQGD6BAjspm9MaBECCCCAAAIIIDATAs2bkSmQs+q6z33uc3EqzLRunf3Onms3TNP3M9FBGonAFAoQ2E3hoNCkfRfYqbrODpICsxSUNavkLDSzym57/+l0Ovozf/rHY7VdCtPSc3cL7JrPs3DONgv5Rqv5Rn+2/abKv9Que69rVqGn977mY/uOxg4RQAABBBBAAAEEZl6AwG7mh5AOIIAAAggggAACBy8wOiWmVTC0Wi194l98IlbXNSsZ0tSYFthZBR4bAgjsXYDAbu92vHL6BXarSmsGeBaOpeAuhXBpfVR770mh3XPPPKvnn3/+LZXepmDvWfZvc3NTFy9e1IULF7SxsaFerxdfb7+r6upN03LasdqtdgwBl5eXtbq6qrW1NR06dCh+byFh+vBKCu5Gw7zpHwFaiAACCCCAAAIIIDBJAQK7SepzbAQQQAABBBBAYAYFRtcBSl340pe+pM9//vNvqqyzEM9ufKYqBQvsmpUIM9h9mozARAUI7CbKz8HHLDA6FWbzcDH8CooVb82gzn6295hY1e0UAzd77zm8uqYf+IEf0KVLl+L70Pnz59Xtbarb7cagzt6P7LXN8K9ZGW7HHq3osw+rjFbo2XOsqs/acNvx23XHHXfo1ltv3W6n7Se1eS/TcY6ZnN0jgAACCCCAAAIITJEAgd0UDQZNQQABBBBAAAEEZkFgtLouTfVl1XUb6xvb016maTDtpqjdzEyVdrPQR9qIwLQKENhN68jQrv0QaIZxaX/NNer8YPihDwvH7J+9t1jF29LSUpx2uWi3tteryySVRanN7masfhtWeIftZqZKvbQ+XXONuhSypSengNCCwPR9czrO9PwQFN8DW2Urhnb33nvvdng3+t65H17sAwEEEEAAAQQQQGC+BAjs5ms86Q0CCCCAAAIIIHDgAnbT8sUXX9Sv/uqvxunE0s1Uu2lpN1rtJqXd5LSKBrupyrSYBz5EHHCOBAjs5mgw6cpbBNL7RnofsfcOC+Tsn4Vzy+2OirKIoVyq1k7TYdrOgnNxnzE0K4r41TZ7H7LXW2Bn71nN16Qqu/S6FBDG/VkCt8NXe6z5vPScPC+2K/csULTj2DSa9913nx588ME3rWvH8COAAAIIIIAAAgggMCpAYMc5gQACCCCAAAIIILAngeZaPZ/4mZ/VxsZ6vFEZMqtrYEMAgXEIENiNQ3V69jlaYTa6pltzSuLm9Iqp2itzFkpdeWtOO9l85jVN1+j8W0KstI8UfI1WnjWPkWsYqKXnWvBm1W8pkLMPdWT55Skmm6HcLKwHN2qbTNPXB9/+YAzu0pquwxBxGDCmAPBK3zOl9NXObn6PAAIIIIAAAgjMtgCB3WyPH61HAAEEEEAAAQQmItC8afzlL39Zv/aFL8QKBrvhWG1VJEykYRwUgTkXILCb7wFuhjUpwBmt8jKBFIo1q7yaYd9OwZH9PlWWjQZJ6ef0+52Oace1qrHmNrofm7IyhXEWRlkwZWGcVcrZay2cy4vhVJZp3bdmf9L7yOjacek51xQqTuEpktpd5MOA7u1vf7seeuihaGXTRZtT2kbXid0OY/kwzBSOLE1CAAEEEEAAAQT2V4DAbn892RsCCCCAAAIIIDD3As0bylZR9/P/6ud1/o0z8caj3ZAdbE1BNvcQdBCBCQgQ2E0A/QAPORrWpKAqfW2u55aaZdfktJZoCrqaQVozfBsN3NL0kKOh0GgQ19xHaqMdy0I3C+Psn32/trwS3wfKVvmmQC61r/nadIxmG1JwdaUqvQMcjn0/VJqas9/v6+YjN+uJJ57Q0aNHt8cvjY89zwxSBd6+N4QdIoAAAggggAACCEylAIHdVA4LjUIAAQQQQAABBGZD4LXXXtMnP/lJtfJ8e10gpsScjbGjlbMpQGA3m+N2ra3ebUpMe/1Oa6ulxy08s38p6EkBX/O4zaq89PhoMJeF4fSMab+pQs4q49L0lTGka7feso7c1cJG26cFUqkdo1WCqe+jbd8pfLxWz2l7XlmU2uxuxiAuhaAPPfiQHn744Whj4zdaXZj6b78bDVynrX+0BwEEEEAAAQQQQODGBAjsbsyPVyOAAAIIIIAAAgsrYDcPv/jFL+p3f/d31S6K7RvF3g3XKGJDAIH9FyCw23/Tadrj6Jp1o21rVjjb73aqRNtpmsy0n2YgaN9bcGRhXArk2sWwMs4CuVg1lxcKCtsVYM2pM3ebdnOnx9Paa1aVbdtoUDjal51+P03jdL1tSSZWWbe2uqaqruKarxbA2ddbjt2ixx9/XIcOHdq2ScdIFYiEdderzvMRQAABBBBAAIHZEyCwm70xo8UIIIAAAggggMBEBVIVxebmZpwOc2N9Q877eOPYKjD6dT3R9nFwBOZZgMBunkd3WN3WDNxSkJWmlLTQJq0R1wzr0msKl8V92AcqbLPwzdaQS4FcWjuu3WnHx5tTMNrr7Bo+Ov1lM4ALYdi+5tSbV6qYa7bfvncue1P/mlV19vvU/+Fzhx/+aLZnVtewS30wN/s+VdLZeKQpTa367n3ve59uv/322G8L9yw0TQaz2vf5/ouldwgggAACCCCAwP4KENjtryd7QwABBBBAAAEEFkbgzJkz+rmf+7nh2nVbN1rt5iNr2C3MKUBHJyBAYDcB9AkcshmSNdetS0Fc+r0FbhbqLC0txQDOprRMU1d2ljrba6ClEM+emyq20tSX1r0UwNn+m9Vto5VulqGlgKk5dWYzwGuuqZf2nabsDOFyVeBOfRylHq3Wm8BQ7NshU1CXxiCFdmk87P0zz3K9613v0n333bd93FGnfWsQO0IAAQQQQAABBBCYOgECu6kbEhqEAAIIIIAAAghMv4DdkH399df1qU99Kja2U5bq9XrxRi9TYk7/+NHC2RUgsJvdsbuWlluwlQIve36qkLOQJ60nZ99bOGdfm1VosfLNJrC0VKxRmdaszEoV0qPr4e02teZOgVkzQEzHSa/Pw+W19prTb25X4eX28Y63bs2pQHebarPZp2uxnMbnpPFNbbOxvhxmDivvbJzf8dA79OCDD8bxTWPGGnbTOKK0CQEEEEAAAQQQ2F8BArv99WRvCCCAAAIIIIDAwgi8/PLL+sxnPhNvMKZp1WJg5/3CGNBRBA5aYN4Du1ThNRooJefRaRLt8WYgZfW+KRzaqQJsdPrG9PpUIXYtFV2j4VZzisjaD2JTR0Mye8xel9ZyS/uwn1NFXJy6smwNQ7rOMJCz721LIR7rmB30X9xkjmfjbaHdww8/vP3+ulNLmkFnCv8m02KOigACCCCAAAIIILAfAgR2+6HIPhBAAAEEEEAAgQUSsBuEVVXps5/9rL7+9a9v35i2m87dbveKNxcXiImuIjAWgXkP7BLa6DSAo+uY7VYhlqqRUtVSCsrSGnD2czNga4Zh9pyrBWLN/afqp+YUkBayja4hZ+vHpTXkcrnhmnJLnRjINY9n+7Nra2rj6Jpl6dhjObHY6dQI2DhbUOvk9M53vlMPPPBAbJudG80179J6hs3Qbmo6QUMQQAABBBBAAAEE9iRAYLcnNl6EAAIIIIAAAggsroDdHLxw4YJ+9md/dnvdo3SD0abFvNoN78WVo+cI3LjAvAd2acrAZgVaU22nqRubAZddf1I416ywGw34mpXAb6qQq+t4uJ3CMnvcAhOrAkxryaU15CyEs9/ZBxeaFXPNCrk43WGex303p4u0/aYKP/u6U4Vgeg0VzDf+NzTNe0ihrZ1D9n5qoe4zTz+jY8eObZ83o+em9WcwGMTzjg0BBBBAAAEEEEBgtgUI7GZ7/Gg9AggggAACCCAwEYGTJ0/q537u5+LNxOb6OunT/xNpFAdFYAEE5j2wsyG0a4oFU6OVcKPTVTYrzlKIkYK0ZkCX9pmCsdHTpDlNZisvtivk0hSWFoSk6SlTpVyqkouVUFvrjKUKvZ3WYLNjpjY2p/VsBpP2eGp/8/mpvek4C3CaL2wX0znXrKYri1Lf+q3fqsOHD79pCuomEtNhLuwpQ8cRQAABBBBAYM4ECOzmbEDpDgIIIIAAAgggcBACr732mj796U/HG+vNG+x2Y7t5w/kg2sIxEFgkgXkP7JoVdDtNe5kea1YZpYq6VOmbrknN61M6R1IFX6pUswq5VBVn4ZutIWc/Ly0tbU9b2Vx3Lq2xlwK10RAu7bcZ2jW/tyAmTdfZ3G/zHN6tuo8pMef/L70Z+tq5aeeLnQ9rq2t67rnn4tSqKZzbrQp1/pXoIQIIIIAAAgggML8CBHbzO7b0DAEEEEAAAQQQGJtACuzs5rXd5E7VAOnm4tgOzI4RWHCBeQ/sRod3NHSzMK25ZlwKzranlAzanhLTfmePp6kq7fvV1dX4s1XMtdqt+P1O0/g2g8NmUGbPbVbkNcO4YZg47MFbHx/+Issuv350Xb2dAsrUv/R1tHpvwf8c5q77dk6kaVft/XR1ZVUXL12M5+tdd96l97///bHP9t6bzluq6+buNKBDCCCAAAIIILDAAgR2Czz4dB0BBBBAAAEEENirwOuvv65PfvKTWzegs3iD3G6k9/v9eIOcDQEExiOwCIHd6JSRw6AriwGFrdXVDNPsMQs4UvC23O5sB3I2bWXZKuPr0nVptEJudJRGr1+j1W6jH0oYrfjz/vIaeDtNfWlFybtVCTbbslPgx5SY4/mbmqa92hinINfORTtfLayz8862p558SnfeeeebmmzPSeftTuvbTVP/aAsCCCCAAAIIIIDAlQUI7DhDEEAAAQQQQAABBK5bwAK7X/qlX4qvsxuJ6ZP+3FC+bkpegMB1Ccx7YNesFkrBXHPaSgvhLJyLa8h1OvGDAvb7dO3JtyrcmsFFsyJut2o6G4SdqteaoZs9Z6dApFkFeLXApFB+xfH2O3zeodl+PhBxXX8uM/nktI5dM7xLleztVlvPP//8doiXqvF2Oq9nsvM0GgEEEEAAAQQQWHABArsFPwHoPgIIIIAAAgggsBcBC+x+8Rd/cfsmebrByHRte9HkNQhcu0CKeyy4GXivXq+nk2+c3t6BGwmERv8mm4HPbn+vV/o7TtNDjgZiKczy4fIabfbcVC1kz7dj22NpbS77au238M2+jxVx2fCrhXFp2koL5WyzfV0tELt2SZ6JwOwJ2JSrDzxwvx555yPKsmK7A0yLOXtjSYsRQAABBBBAAIGdBAjsOC8QQAABBBBAAAEErluAwO66yXgBAvsiUDgXQy8Lv6oQ3hLY7XSQ0ekV7TmjodzozykYawZkaSrHZsVXCtHS75qhWtpnc9rKdlFuV8atrK7EdlhAZ5sFczblZQoV0+vTzwR2+3IKsZMZFrDAzv5ePvjBb1Wnvbz9t5LWkZ3hrtF0BBBAAAEEEEAAAZvRI/AxaE4EBBBAAAEEEEAAgesUILC7TjCejsA+CWQhvCmws4ArVdilKfSu9VCjYdxokNec6nF0n81AL60vZ1/TNJWpQi5NWZnWkfNVFae0tK3IC1V1Favm0tpyab+pMs+eZ/tthnbX2j+eh8C8CaQ1Eq3K7vF3vydWnTJN6ryNMv1BAAEEEEAAgUUWILBb5NGn7wgggAACCCCAwB4FCOz2CMfLELhBgXJrWkkLtmxKzH6/HwO7VPV2tSkjR9dkGw3psjBsYKqYszAgfW+Pr66uxukr43SVrVasiitbZQzh7LmjVXDNz4c2K+fseenY6fErtZ31MW/wxOHlcyEQgo9/a1ZR97GPfsf2dLLpb+lqf/9zgUAnEEAAAQQQQACBORYgsJvjwaVrCCCAAAIIIIDAuAQI7MYly34RuLJAqrCLVWlSnEIyVdil9eVG97DbpCopiGve5L9p7VAM3iyIs0DOpt9rtYfBXFw3bzCIAd6V1sLbKRS0NjUfTwFc+prWu0vVd+n5zek3m/vgPEFgEQXyPIthnW333/eAHn/88W0Gqu0W8YygzwgggAACCCAwbwIEdvM2ovQHAQQQQAABBBA4AAECuwNA5hAI7CBgFXapis0q7FJgl4KtwmVXdDt8+HCskLNgrBnI2c/2eKp8u9JOmsFbCglT+DcY9LensGxOb5mmuHQui9WAdiz7ase16TAtAEyhXWpDMxRsrp/HiYHAogrYGnYW2FmQnrlcH/vYx7b/ltLalotqQ78RQAABBBBAAIF5ECCwm4dRpA8IIIAAAggggMABCxDYHTA4h0NgS6BorPdWhRBv3jenxEwVcimMs7Xk2p12rJDLs1y1t7q84ZZCvubPKThrPtbEt6Btp9dfnkLTxdBvdA06e92wmk7b627ZdJ5per9UWZem1UxBYLONo23jpEBg0QTquop/y/Z3XxSlHn/347r33ntZy27RTgT6iwACCCCAAAJzK0BgN7dDS8cQQAABBBBAAIHxCRDYjc+WPSNwJYHVpaUYfLXbHZWddgy8Lqxf2p6yMtTD6fJsS1Nhjk6JObrOVfPn3abPTPu0arg0JeZopZ09Z3StuebPsbIuDCvpLHSw6sD01fphjw9CHb/a61I4eLk6z21Pq8lZgsBiCgz/NuzvMM8LHb/1uJ555pmtny+H6YtpQ68RQAABBBBAAIHZFyCwm/0xpAcIIIAAAggggMCBCxDYHTg5B7xGgdEwavRlo1M+Np8fQ6LGC0bDqzTl3JVCLW9z1jXCsmtpdnN/S0tLyovGlJWtdpy6Mk1Z6ZxVqoXtG/TWH7t5f+bsGYXgZVNOsiGAwHwK2N97qka1v3u7dnz3v//d29NiXu36N58q9AoBBBBAAAEEEJgfAQK7+RlLeoIAAggggAACCByYAIHdgVFzoBGBnarBdgrQdrpxnSrDmpVno9NC2hpxV9pShZk9Jx0jTQdpj/Xry1NONn+f9mnhm03tWLbKuA5Vq2zFr1Zp1lyzrdmGN/cle1NgZ+236fEI7PhTQWD+BZrXulSJ+i3PfYtuueUWpsWc/+GnhwgggAACCCCwAAIEdgswyHQRAQQQQAABBBDYbwECu/0WZX/XKpBuWKeQbDQUa1bQjd7cTscYrap706He43YAACAASURBVLG3AredwjZ7XjNUa4Z96VhFux2rXYqyeFMglyrkdgvlUhvS73er4gvBpoW8XGFHYHetZw7PQ2D2Bez6YAF9Ws/RrjX3ve0+PfbYY7PfOXqAAAIIIIAAAgggIAI7TgIEEEAAAQQQQACB6xYgsLtuMl4wRoFmuJXWPbPD7RR6XW2Ntt3Wc9sO5IoiBnJWIWfVcu1We7tCzh5vHn+nNuwWFqbHU+C4W9uzrNg1sJOC1f2NUZpdI4DAJAUsqLMqX/sAgAV3ZVFqeXlZH/nIRybZLI6NAAIIIIAAAgggsE8CBHb7BMluEEAAAQQQQACBRRIgsFuk0Z6uvu5WgZYCrhR4NaepbFbLXS2ws/1fKZCzG+W7Ve7Z47sFhuk1qTImqTan57THrhY4SrtPiUlgN13nKq1BYL8F0vXNptDt9/vb69l91x/8rrd8WGC/j83+EEAAAQQQQAABBMYvQGA3fmOOgAACCCCAAAIIzJ0Agd3cDenMd6gZiDU7MxrQpSo4C95a7VaskrN15NKUlZ1OJ758dJ27tM/mlJY7VctZ1YttO61v19xv8znN9lr1zE6vv1yBZ/sO2+tVNafEJLCb+dOYDiBwRQEL7OxaYNerwWCwPTXmH3j+D2h1dRU9BBBAAAEEEEAAgRkXILCb8QGk+QgggAACCCCAwCQECOwmoc4xdwq5mqFZCsTiGnJFoXanvR3IWUWKhW3tdns7TNtJtBnw7VSllwK13UbjahV0o2vj7bZW3mjl3eXjDSvs7MZ9Opa16Y0zb1jMyJSY/JkgMMcCdr2wv327xjXX0Hzm6Wd02223zXHP6RoCCCCAAAIIILAYAgR2izHO9BIBBBBAAAEEENhXAQK7feVkZ9cpkAI5q5CzAK5ZIbe0tHSde3vz00cDwBQCpmftFBBeywHT60Yr/q42Refovp3LCeyuBZznIDCHAhbS21SYaepeC+vt2vLYo4/pgQceuOKHEeaQgy4hgAACCCCAAAJzJ0BgN3dDSocQQAABBBBAAIHxCxDYjd94tyNYwNOs/ErPS8GP/S5VXqTnNR9Lr7fX7VidtsuBdwucRvdRBavyurztFIBdTc9uRu82ZeXy8vLVXr6Qvz956uRC9ptOI7BIAs3K2uY1/IH7H9Bjjz22SBT0FQEEEEAAAQQQmEsBAru5HFY6hQACCCCAAAIIjFeAwG68vlfaezM422naRJv60W7qNkO7tL9mWJceS2Fe+rlw7k2HH60AawZwOx0/ZNn263f6fZrOzdq5vYZcq6WyGE5ZubKy8pYgcadjTm4EpvPIBHbTOS60CoH9Fhj9UIZdU++68y499dRT+30o9ocAAggggAACCCBwwAIEdgcMzuEQQAABBBBAAIF5ECCwm9wojgZszSo6+34wGGw3zn62EMy20dc11z9q9mY0sNupp1eaxtEq7OyYKZAbnbLSArm0Xev0kHup0pvcCE3myAR2k3HnqAgcpEC6jts1Nk2HaYHdzUdu1oc+9CGmxDzIweBYCCCAAAIIIIDAGAQI7MaAyi4RQAABBBBAAIF5FyCwm9wI7zY1ZTMEa4Z49rjd0E1Vd7b+206B206h2E6P2U3i5hpyrVZL9q/Ii/h4WkOuOW1n83t7fdpGn3Mtqte75tu17HMenkNgNw+jSB8QuLJA+qCFXWvTtdiu7UudJX30ox/d/oAGjggggAACCCCAAAKzKUBgN5vjRqsRQAABBBBAAIGJChDYTY5/tzXommvYWet2m0Zyp8AvPWZf+/3+diCXquTsa5qycnV1NXZ+tLIvPWY3j21rBmvN71PF36jgaPub+7iW109uRKbjyAR20zEOtAKBcQukaYXTenbp63d87DtkFc1sCCCAAAIIIIAAArMrQGA3u2NHyxFAAAEEEEAAgYkJENhNjP5NB94plLNALFVhpPAsTY1pv7MpM+1rURTxn60jZ4GcfZ+5TGtra28J4+z56VipUm+nQM2Oa5Ufze1q01mOVszZ/puvaYaJzWNOxwhMTysI7KZnLGgJAuMSaE5tnL5P1/nnv/15HTp0aFyHZr8IIIAAAggggAACByBAYHcAyBwCAQQQQAABBBCYNwECu8mNaDOQa1alpWCrqqoYmqVpK8tWGaesjKFcXiitIZdCvNFArHlDOO2/+XX0+SaxWzVfUtptGsurTcO5U5Xe1QLAyY3MZI9MYDdZf46OwEEIpOufTYdp13S73qftg9/6QR09evQgmsExEEAAAQQQQAABBMYkQGA3Jlh2iwACCCCAAAIIzLMAgd3kRjdNiWk3bi2UszCu3WlvryPX6XS2A7sU7llrR0Oz0eBrpykpd+rltQRmN7LO3E7tuFogOLnRmJ4jE9hNz1jQEgTGJZCu/1Ypbdd6C+zShy+efeZZ3XLLLeM6NPtFAAEEEEAAAQQQOAABArsDQOYQCCCAAAIIIPD/s/eezZJc55XuPt61AdAgYQhHgjAUCBpIhGAJkRQ5EcOZiSvd+cagRP1DiSFRiuDHuR8kUSTRGhIgPKgG0A5tj/c31q5e1e/ZJ8uc7jpVWVVPRhyUycxtnr2zsrFXrveFwKgRGKRgF3O4matDQOqzQjv6s/Os+Tjn+mknYCmgo8+P4pFzr5Wus3Jsq9oXBaed/f0DjrSyLfFY1SkXhQQ55SaSQ25xcbG5QKv9ZbtGba7Rn8ME7ILUq8PhXb12tRnuFGYQgMBoEtD9xQ9i6PqX0873ADns7rvvvtHsOL2CAAQgAAEIQAACY0IAwW5MBppuQgACEIAABCAAgV4SGKRgV/ajSpTTombM3xaPqRLUomg2sbeXF0Bj3jaXpzIlCMbtUA62iYks+Ll+HRvDT2qB1e2RQ06CnPLIySk3NTmVXRMOZ5nzyk1O5uosItpR4TIs8N2Nq62Xc4OyjpdAuWDveXbt2rW0tb3VnC/H2wpKhwAEBkGg6vq3gE9IzEGMCHVCAAIQgAAEIACB3hJAsOstT0qDAAQgAAEIQAACY0FgkIJdK4HK31vgKkU1CRv6kxgWHXkW1CyAzUxONgW3eJz3RyHQ58a67KBTO2IeOeeVW1pcaoas1HelIBdDXrpPbrv2ScRrFc5yLCbfmHfSC/Z2i+pV8+Hq1atpe2f70NwYc1x0HwIjR8DOWt07fP3rd+H1115P999//8j1lw5BAAIQgAAEIACBcSKAYDdOo01fIQABCEAAAhCAQI8I1FGwKwW6GBbTbjmHEIuON52nRU8537z4qe/iObFshyOzo00CmkNWzkzP5NCVFussyFnsi+4IlVnlirOgqLaUoT1jOW4TzroeTeohKcaCbhTuNC/ksJNgxwYBCIw+gfL612ccdqM/7vQQAhCAAAQgAIHRJ4BgN/pjTA8hAAEIQAACEIBAzwkMUrBzZ+wy6+S4iy45vY8OOwt0pYAXz5Eg55CV+f3MbHa5KYSlwlm6PAt++hzDVbosC3Blu9WfGLIzhrzs+cBR4NATQLAb+iGkAxC4awKlYKd7yBtvvJHuOX3PXZdNARCAAAQgAAEIQAACgyOAYDc49tQMAQhAAAIQgAAEhpZAHQS7CC8KbDH3nI+JLrTokNMip8Q355HT+/m5Rg45fafPeq/Ndeg7l1eG1vRxsW1lrjnnsHM7ne8uhuws8/LF8mJuPH1fhscc2klFw7si0CokJg67rvBxEARGgoAfPvH9ZHpqOv3gBz9ICwsLI9E/OgEBCEAAAhCAAATGlQCC3biOPP2GAAQgAAEIQAACd0FgkIJddNRZOLNDLgpm3ifBTWEqFbZSrjhtWtzUd/rsnHAxBGU7ISw64KKwVpVXLgqF3q/2WJyz+Cbxzn/+zu1xW1rl0IvDaPfVXQwtpw4BgaocVgh2QzBwNBECd0kgOmx1L9H9KN/jZufSj370o2ZO1LushtMhAAEIQAACEIAABAZEAMFuQOCpFgIQgAAEIAABCAwzgUEKdpGbhAu74WZmG+Epc6jKW7nk9D466uxKcBnRKefvovBWFW6zytEWhbndtJ+LKvPN2Y03lSaaXagKjxlFyLKdZd/j/qrzhnmO0fbWBDRvvHDvsK4IdswYCIw+gfhQhu5tFuwWFxbTD3/4w9EHQA8hAAEIQAACEIDAiBNAsBvxAaZ7EIAABCAAAQiMNwGLRK1CLMb9FpnaEbModPHixfT3f//3OWykBTEtHGqbvRVCMoZujGEhd/Ybgpa3UjSLDjQdY0FOeeTkhtPCZAxZaYecjo3C2XiPPL0fZQJlWEyFxVteXk6bW5uj3G36BoGxJ6B7qe61MfSz3j/6yKPp29/+9tjzAQAEIAABCEAAAhAYdgIIdsM+grQfAhCAAAQgAAEIHIGARDQt7h11K0M7SrD7+c9/nl1kfuLfbretra3mYqLrcp62GM7LZUpwkxNOISv1Pv9NTaf5+flDISsdSrLMCxdzyZHT7aijy/HDSCCGxUSwG8YRpM0QuDMC8SEZ33df+PYL6dFHH72zAjkLAhCAAAQgAAEIQKA2BBDsajMUNAQCEIAABCAAAQj0lkDprvPnKNhV5Twrxa9SANPT/RLsfvnLX2axzsKbQ/PJ/SYBQX8OQSlBTg45OfL0fmqyEboyv5+aagp/3eRgiyKgiJWuOgS73s4jSqsngVKwu3nzZtra3qpnY2kVBCDQEwK6z87OzKbdvcb9VZ91X/3LH/xlfsiF+19PMFMIBCAAAQhAAAIQGBgBBLuBoadiCEAAAhCAAAQgcLwEWuU0K91y3bQiCnMSzM6fP58Fu/X19bxoqIVCLRpOz0ynubm5Aznk5JjTZnecQ3lpYbHKgefjY6jMuAipcqpEOhYquxlJjhl2AmX+Ol1DEscR7IZ9ZGk/BLonoGte4aE3NjfSyRMn0w9+8IN8MvfB7hlyJAQgAAEIQAACEKgjAQS7Oo4KbYIABCAAAQhAAAJ3QcBONy/cRbFNxbYLiekn9mN+HJ2zvb2dFOpS7rrr16+ntbW19Mc//jGLc84nVzrtvHgY8+f5vcU7i28W7/SquvzZ7Wgl3hlTp/13gZNTIVArAlWCna4jC3bkcazVcNEYCPSUgK5/iXW65iXYra2vpa8++dX0rW99q6f1UBgEIAABCEAAAhCAwGAIINgNhju1QgACEIAABCAAgb4RKMNMarEvutvUEH23sbGRtne209rqWhbn5J7Tn95rcVCbRUCJdJubm2lhYSGLeBb6XK5FwlIsdKdjDjoLED5WDruY8y46BaN7oHQSIFT0bUpRUQ0IOCSmQ9Ai2NVgUGgCBI6ZgO+XvifroZaXX3o5PfDAA8dcM8VDAAIQgAAEIAABCPSDAIJdPyhTBwQgAAEIQAACEOgzgVbhMCXMSYCTOKcF/uXl5fxeopsXAO3Qiy67KKBpv0QCbQqDKeHOAlzp3msXfrNV7jkLiq0EubJvPi46CvuMm+og0HcCpWCna1k57Hwd971BVAgBCBw7geiwlRv9i1/4Ynr55ZfzvbibHLDH3kAqgAAEIAABCEAAAhC4KwIIdneFj5MhAAEIQAACEIBA/QlIjNNi/pUrVxph82455uIT+tHlJtEtOuQshMXccxLVdIyEO5VvAU/f7ab9DKUql05eUNzbb5lnR/vtsFMZVYJfbGs8htw99Z+LtLA3BHRd6Hq0eB5DYiLY9YYxpUCgrgR83et34Jmnn0lf+9rXEOvqOli0CwIQgAAEIAABCByRAILdEYFxOAQgAAEIQAACEOgXgVYuubJ+CWYSubz5KXvlmbt48WIW6iTS4UDr18hRDwT6R8BOO13vK6srLcXw/rWImiAAgeMiIKHeLnS9/o8f/498//fDM/HfAsfVBsqFAAQgAAEIQAACEDg+Agh2x8eWkiEAAQhAAAIQgMAdEdAinB1rKsDCXXx13qrobLMgd/ny5XTp0qV09erVXL+O0RP5pXvtjhrHSRCAQK0IINjVajhoDASOlYDu5wpjPTs7m778xJfTc889l922OMyPFTuFQwACEIAABCAAgb4RQLDrG2oqggAEIAABCEAAAt0RiIKdQ1OWueHiMQ5JKZHuk08+yYt5dtl5Ic+CHYt63Y0BR0FgWAgg2A3LSNFOCPSWwH/70X9L8/PzWawrH/TpbU2UBgEIQAACEIAABCDQLwIIdv0iTT0QgAAEIAABCEDgiASq8repCItxXqBTfroPP/wwrays5Bq2t7fTwsJCfure+epmZmbyop72leLfEZvF4RCAQI0IINjVaDBoCgT6QED/Bnj4oYfTn//5nx/690AfqqcKCEAAAhCAAAQgAIFjJIBgd4xwKRoCEIAABCAAAQjcKQE54qKwJnHOm8Nh6phPP/00nTt3Lh8bc9fo+Oiq06K+/6IQeKft4zwIQKAeBBDs6jEOtAIC/SKgfwN8/3vfT0tLS03BTnWX/27oV3uoBwIQgAAEIAABCECgdwQQ7HrHkpIgAAEIQAACEIBAzwjEhTeLdTGv3fUb19PHH32c5K5z2Eu9KjymNwl4+tP5ctppYV+fVTYbBCAwGgQQ7EZjHOkFBLohIJf8N57/RnrmmWeah/shHEJed0OQYyAAAQhAAAIQgEC9CSDY1Xt8aB0EIAABCEAAAmNKwGEv1f2Ym0aLdefPn0+fffZZDm8pAc7OOYt1duZFh52+U5k8gT+mE4pujywBBLuRHVo6BoFDBE6fOp3eeOONfP+fm5vL93X/xYd6QAcBCEAAAhCAAAQgMJwEEOyGc9xoNQQgAAEIQAACI04gCnbu6traWhbqLly4kLQwp4V6HRcdeK3CXcZwmITEHPHJQ/fGigCC3VgNN50dcwIvv/Ry+uIXv5jv/9riQzhV/24Yc1x0HwIQgAAEIAABCAwdAQS7oRsyGgwBCEAAAhCAwLAT0AKbBTT3JS60+X08Tk/Tv/fee+nKlStZrGODAATGk4CFer+awvr6erq5fLO5kD+edOg1BIafgO79cs9vbGyk+fn5HOpan59+6un07LPPDn8H6QEEIAABCEAAAhCAQEsCCHZMDghAAAIQgAAEINBnAlVPwcccNPGJeQl1+vy73/0uL95JrCMHXZ8HjOogMAQE9PsgwY4NAhAYXgKlc04O+rnZuXTq1Kn0+uuvD2/HaDkEIAABCEAAAhCAQFcEEOy6wsRBEIAABCAAAQhA4HgJRMGuzF/361//Om1ubuYGKBedF/SOt0WUDgEIDAsB/SbYYTcsbaadEIDAYQJ6IMcueol1MzMzaWF+IX33u99Ns7OzIIMABCAAAQhAAAIQGHECCHYjPsB0DwIQgAAEIACB4SWgxbq33norLS8v51x1Wrjb2trKoh0bBCAAAROQYGeHHTkqmRcQGF4Czkmp61hhMKenprOz7uTJkwfy1Q1vD2k5BCAAAQhAAAIQgEA7Agh2zA8IQAACEIAABCBQQwIKhfn222+nGzdu5KfqtXin7/ReQh4bBCAwngSiGxfBbjznAL0eXQJy1+leL+FOoTBfffXVtLS0lF13uOtHd9zpGQQgAAEIQAACEGj+v90+j2AyGyAAAQhAAAIQgEBfCcR/fpULcA6H+f7776fz5883F+kk0uGs6+swURkEhoYADruhGSoaCoG2BOSin5+fTzPTM+mll15K9957bz4+5rYFIQQgAAEIQAACEIDA6BLAYTe6Y0vPIAABCEAAAhCoMYEql4wW5PT9hQsX0qeffpoX6CTUaTFefzxnVeMBpWkQ6DMB/yZY9CckZp8HgOogcAwEJNTp4Rw56xQGU5uvcf17wPntjqFqioQABCAAAQhAAAIQqAEBBLsaDAJNgAAEIAABCEAAAhLjLND96le/ygt0+qwcNg6BqfcKlYXTjvkCAQgg2DEHIDB6BE6eOJlefvnlnLNWf9rkunNobMJijt6Y0yMIQAACEIAABCAQCSDYMR8gAAEIQAACEIDAAAns7OxkAc4i3G9/+9u0vr4+wBZRNQQgUGcCDptbvuq35MrVK+S5qvPg0baxIGBRTddoGQLbn3XP94M5eihnfm4+h7+UWKcNYW4spgqdhAAEIAABCEAAAocIINgxKSAAAQhAAAIQgMCACXjh/dy5c+mzzz5rOuoG3CyqhwAEakjAvxdumj8j2NVwsGjSWBLQtahNrrjJicm0u7fbzEFnZ6zc8nLN6/pVGMxnnnkmPfXUU02BD8FuLKcOnYYABCAAAQhAAAIJwY5JAAEIQAACEIAABAZAQOEuY2jLtbW19H//7/9NWuhjoW4AA0KVEBgSAlrg12+HnToIdkMycDRzLAjILafr07nm9Nn3e30X89Btbm6mhx58KD333HPp9OnThLseixlCJyEAAQhAAAIQgEB7Agh2zBAIQAACEIAABCAwAAIOlWXR7oMPPkjnz59nwW4AY0GVEBg2AnbpqN1RsLt67eqwdYX2QmCkCMzOzKad3Z2cb1abRDoL7Bbz9Cr33def+3p64oknmg/plO7ZkQJDZyAAAQhAAAIQgAAEuiKAYNcVJg6CAAQgAAEIQAACvSfgp+5XVlbS22+/nba2tg44Z3pfIyVCAAKjQADBbhRGkT6MIgGJcbo+/VfmqpOA99Unv5qeffbZpgtPHOSuV4hMNghAAAIQgAAEIACB8SaAYDfe40/vIQABCEAAAhAYMAE9Uf/RRx+lixcv5ifyWbAb8IBQPQSGgEAp2EkU0IK/HHYOlTkE3aCJEBg5AhLk9PCNrlHdz3Vf17V5z+l70oMPPpiefvrptLCwkL/TZvedQ2iOHBA6BAEIQAACEIAABCBwJAIIdkfCxcEQgAAEIAABCECgNwQc+urGjRvpvffeS8pl440cdr1hTCkQGEUCzmEnh66FOwS7URxp+jSMBCTWzc/P56bLbXfvPfemL3/5y+mBBx5Ic3NzOZ9dzG8XhTpcdsM44rQZAhCAAAQgAAEI9JYAgl1veVIaBCAAAQhAAAIQ6IqAXTDnzp1L+tNT+CdOnMjCHYJdVwg5CAJjScBif3yVYCdxQA47CQJsEIDAYAjMTM9kwU4C3SOPPpKdddqqrlvf6y2+c+8fzJhRKwQgAAEIQAACEKgTAQS7Oo0GbYEABCAAAQhAYGwIWLB788030/r6el5kV/gs578ZGxB0FAIQOBIBLerrd0LOHOfB9O/JpcuXjlQWB0Og1wQsPklEtlBlscp1RWFK+7xf30/t7x84rzxna6+RI8654VyWy+mmP3am+vpx+MqNjY00PT3TrD+WFUPN+nx9p/v2yRMn05kzZ9KpU6fSww8/nK9Nt6+b9nAMBCAAAQhAAAIQgAAEmv/u3SfJAbMBAhCAAAQgAAEI9J2A/gl24+aN9O477+ZcNl7403uesu/7cFAhBIaGAILd0AzVWDY0im8CEIU0zd0oknl/dIVOTk5UcvN90TnfXO7h5YzG+e3uo6pP583MzORXOdz13uEq9SpRXJsEufm5+eya0zGnT59Oi4uL6eTJk2lpaSnNzs5mcc5bKVi6j53aNJaThU5DAAIQgAAEIAABCBwigMOOSQEBCEAAAhCAAAQGROD9999P58+fb+az0VP5CHYDGgyqhcCQEECwG5KBGtNmlkJZKdhZYKsS1Brf3XbYRbHL5UTnnhHrPP/dMujlXaUrTt9JUFuYX0ibW5tZaLOAKJecBDk55STCSYzTn4Q63ZtjvkiXo1fX67aUbsJW7RjT6UG3IQABCEAAAhCAAAQ6EECwY4pAAAIQgAAEIACBARDQIuFvfvObtLa21nzK33mocNgNYECoEgJDQgDBbkgGakybWYa7LDHEcJJRvHOYS7ndogBnUczCV+ngi99b1HNIysmJybS7t5sddPrb2d7JIt1LL72Uc8bOzc01nXMOMRvrc9tbiZDRWTemw023IQABCEAAAhCAAAR6TADBrsdAKQ4CEIAABCAAAQh0IqBFReXKkWCnTQuFzl1X9XR+p/LYDwEIjA8BBLvxGetR6WkUvMqQlmUfqx5YieEvo0jm7/UAjMNcbm5spq2trXyPVX5YCXUOb6myn/zqk+l//7//Oz8o41CYsQ1HvQeXufMQ8UZl1tIPCEAAAhCAAAQgMBgCCHaD4U6tEIAABCAAAQiMMQEt8F2+fDm9++67OT+OPsccPjjsxnhy0HUIdCCAYMcUqTOBMgyl72dRXLODTuKWHXcW3PQAi7Z4fBTsbiwvZwFOYpuEOf1ZlCvDb1bdS7/y+BPpb//2b3MdKsfOOr2XiOftcG68RvhLn9NuDNqF/azz2NE2CEAAAhCAAAQgAIHBE0CwG/wY0AIIQAACEIAABMaQwHvvvZcuXbqUBTu767RgiVg3hpOBLkPgCAQQ7I4Ai0MHQqAMdemHUvSqe562KIjp3qf7oF5XllfyaynIKb+rjpmcaTzkEv9iCM3SgVcCeOLRx9LPfvazfL7vt773drr/xnNi/arD4mPsW1UozU51DGTAqBQCEIAABCAAAQhAoDYEEOxqMxQ0BAIQgAAEIACBcSLw5ptv5vx1WuTTQqQWMaPLbpxY0FcIQKB7Agh23bPiyMET0Hx1yEoJbutrjTCVm5uN0JU5t9zOTv7LLrvJiWajy3x1LsuiV3TvNYWy/cm2nX7yiSfS3/ztT9P+vhxzKe3tSWxrnLK7u5+mphr1l05BF9rq+7LSMrSmBT5CZg5+TtICCEAAAhCAAAQgUGcCCHZ1Hh3aBgEIQAACEIDASBLQouS//du/NR0CWnRUWC4tXLKYN5JDTqcg0DMCUaRwOEEVrt+V69evp53dnZ7VRUG9J1CKUBZymmEipSC12XZv6VndOLWiuNQqxKOrKsWv1k04KGiVTrPl1dXshHO4SglzFuU0Rwd9j1NIzL/5m7850D23K7avU1jL0m2nArsZk97PKEqEAAQgAAEIQAACEBglAgh2ozSa9AUCEIAABCAAgaEgoIXM//iP/8ht9aKfnXaDXswcCoA0EgJjTKCdYHfjxo20vbM9xnTq3/UqwS6KZvv71YJdDN/Yvpe3HWpVIlKVKy3mfnPISt+fCdjHrgAAIABJREFU4j69X11pCHIOWRmdcjFkpc+Pba2DoKWQmMphdydtsaBXuufqP+toIQQgAAEIQAACEIDAsBBAsBuWkaKdEIAABCAAAQiMDIGVlZV09uzZAwuGMcxdlRNiZDpPRyAAgZ4Q0O+EBH6LBxITJNhtbW/1pHwKOV4CdkeWIRZbCXZuTVWOtoP3jIOCnc47iji1fHO5rSAXyypDU6qunRaCo9t/lLYcxwhEh53FSAmNMzMz+VrqlM+uqv1R1OShm+MYNcqEAAQgAAEIQAAC40MAwW58xpqeQgACEIAABCBQEwJXr15Nb731Vg6DWYYs8wJ8TZpKMyAAgZoSQLCr6cB0aJbEoVLoqhK+Wj244VynDqFZnhvLrxLJoiAnd5z/5JjTuTGHXJXYFwWrqpCbblcroXDQD6R8+bHHs8PO21Fzy8Vcs7GvwzkbaTUEIAABCEAAAhCAQN0IINjVbURoDwQgAAEIQAACI0/gwoUL6YMPPmi6Y+LC4aDdByMPnw5CYEQIWLCLYfrksNvc2hyRHo5mN/SghrYy1KS/K3td3hPs4LLwVZazsb7RdMhJjNvY2MiinAU5l99KNNxN+weaUNbfSXCzYBjLL12EgxzZxx95NP3sZz874DqsymEX21in9g+SHXVDAAIQgAAEIAABCBw/AQS742dMDRCAAAQgAAEIQOAAgU8//TR9/PHHB1wWDsMFKghAAALdEHAozOi0Q7DrhtxgjykFr9Kx1umhjZW1tQOC3CGH3P5+Swefeh4dYiYR21SG3IyCoI634NiKYitB0eV0Ov+4R+fJJ76cfvrTnx6oJuakM4tWoS/jiT6WMJjHPWqUDwEIQAACEIAABMaHAILd+Iw1PYUABCAAAQhAoCYEzp07l/TnzbmM9DkuHNakuTQDAhCoEYGY+8zvJRiQw65Gg9RFU/xbXwp2EuB2d3azI07uuOiQ29nZSXuHU9S1rS068XRgJ8Gsyk0W3XJy0MWtneOuKtRnF2iO9RALdlX32ui080M0urbcj0757Y614RQOAQhAAAIQgAAEIDAWBBDsxmKY6SQEIAABCEAAAnUiILHuk08+aYZE0wKqFwK1GMrT+nUaLdoCgXoRKMWDGBpTDrut7a16NZjWHCAgIU7C2+ZGI3/c1tZWM49cO0GuHPeWWPcnD+w6akjLTg6//dQQ7KqOiw+f6Jh2bsJBTYsnHn0s57CLPFdXV9P6+nryq0OJajy0WbRTf6anp9P8/HxaXFxMS0tLaXFpMS0tLqWZmZlBdYl6IQABCEAAAhCAAARGiACC3QgNJl2BAAQgAAEIQGA4CHz++efp/fffPxCaLIa1G45e0EoIQGAQBNoJdtevX0/bO9uDaFbXdZaOsvLEqf2DOdTK/Tu3cqyVgpE/lyJRp5xrKr+qTa0ccKUopc/R9bi1s5sFOQtx8VXfd9OermHewYHRcad2+wERPTTi+5CKbZm3LQiCVeEjI4uqUJt32v/m+BaCYZUo6L6oH3ogZnZ2Nv9JbHv0S19Kj3zpkUzu0uVL2cloh2o3D8uUfdZDNir3ntP3pPvuuy898MAD6dSpU1nU02bXXtVQlaE4O4mldzDcnAIBCEAAAhCAAAQgMGQEEOyGbMBoLgQgAAEIQAACw0/g2rVr6e233z7QEUJhDv+40gMI9INAFOyi0DAsITGdQ81Cl1/FTu93dxuuplZbJ8fYxMTRHGZlyEgxdb612DYfp/ZnQW7ztjPOTjl9v723e+D8MidcP+ZIJ34xL10pdMawj6UYqXJLwarqfPXZfz5H5bYTr9xmCWCuN+bDswgnJ5vLssCo7yTISZw7ecvtNjc3l+bm57KYpvJ8vspfmF9Ie/uNcbTDXd+77Hb8fM1Z7FS5DhOqulzmfffelx5//PH04IMP5rZ5K+/1vh6OIhoOeg5RPwQgAAEIQAACEIDA8RFAsDs+tpQMAQhAAAIQgAAEKgmsrKykN998s7koGUPa8YQ9kwYCEOgkuGh/zLc1rDnsSrFM/ZqaOii4RaFD70uBqCwjCnZVv6etnGM+VoKLBbnojtP7LMhtb1e6z5rlTjUEv9jWVu6/Qcx0C5IWimI7I+tWTjgJXBb8Spbqp/dbVHOZFuEsyLXqu4Q2HSPWDhEtwUvfW5jTaxbkbn0X8/LtFzn2ynrU/xx6dG8vi3n6Uz12ynXjAHSoTLXD155FO32emZ5Ju3u72WW5uLCYHn300fToY4+m06dON8XD0s3XjZg5iPlCnRCAAAQgAAEIQAAC/SWAYNdf3tQGAQhAAAIQgAAE8iLev//7vyPYMRcgAIE7IuCwg3YOWRBSDrvNrc07KrNfJ1WFn4x1dxJM7ACz0BSdevouClFVfbIjantrO21sbOQ/O+SyULTfCA0Z2xEFKgk8caty/MXzS0Exikv9Yt6Jb+yD55bOqQp5KbGqlYNOx5cOvbKPcxKzdnebjrcscM3M5D8LaHqvkJLzC/P5+yhuua1RBLU4qFeJeLHtVeJpHBM73sprqdXYmE9VOEuNrQVfvVfb1Vfd8xcWFtK999ybnn322XTmzJkDxVsslBhMLrxBXBXUCQEIQAACEIAABOpDAMGuPmNBSyAAAQhAAAIQGBMCWlT81a9+lRf24uJjXIgeExR0EwIQuAMCrQS7mzdvpo3NjTsosb+ndBLlytaUglK5vxTXskhyK2TlIUFup33Iza0QkrMqNGOntkchpxSXopDUX+K3aysFz5Kd90skqwqJKVEthqSMgpcddmXISp0jISrnk5tqvJcgt7C4kMNFxtCXVXnkogBaOvgcmjKLiBOTef7H79xz99NONh1vZ53KtNOu07i4v26nxUedZ3fdfmoIvg7D6fboVff9B774QHruuedyrjuLdZ3qZT8EIAABCEAAAhCAwHgQQLAbj3GmlxCAAAQgAAEI1IzA2bNnk0JjepHPi6RxsbdmTaY5EIBADQiUglB0NEmwW99Yr0ErWzeh/I2rcqi168D2LXeW3EgxZKU+S/xYW1s7cHpZficHnsSk0mGnAuN3rVyCVS6tMvRklSDVzwGLAltVaMsyR1wUqLLwtN9wMfpci11NQW52NotfzZCVsw3nXJUzrkr8rHLEmU9j335TSIwuO583NTV9QCyL/fX91uEr4/nlPGk3JrGNsQyd4zCe4qJ9UdCLAqiOffaZZ9PXvva13F4Jebjr+nklUBcEIAABCEAAAhCoJwEEu3qOC62CAAQgAAEIQGDECbz77rvp8uXLeaFOi3RabPYT/kdZOBxxTHQPAhAoCLQT7JaXl9Pa+kHBqm4AOznUJHQ4jODmxuahkJWrG+tN8adT32LoQx/bzq1nwa2dOGfBrRRqVH4UpUoxyWJNJ8GwU596ud/9jI40i3F+VX8tyun9wmwjl1wOWTk/n2bnbjvk1LaSj9tbjsVR73O3eTbEQm3Vc2ki7zNvvcbjnV9O39lFKLFMn+3ea8dY5+/t7+U5WiV+6j7uHHnm4ba4XTpXdSkUq3LcPf/88+mxxx7r5dBSFgQgAAEIQAACEIDAkBJAsBvSgaPZEIAABCAAAQgMN4GPPvoonT9/PjsVFBJMC3d6jWEyh7uHtB4CEDgOAsMu2FkU00MKEuScP84OuRsry01s3Yg6h0Sb/cmmYNMt/1hGKcRFV1TprIoOteZxafdQKMnS5dVtu47juNjX2660Rr41iUhyxkl0agpys7P5+6YAtr/XtlllyM2j9iEKbJ3OLcdK/ZlOU4eEvCiYbexsNZ1spfDXTVhMiW0WOOP89FxQ/1WOQ25GIdDn+jwdo+PF98tPfDm77Qad47ATc/ZDAAIQgAAEIAABCBwvAQS74+VL6RCAAAQgAAEIQOAQAS3gXbhwIX3wwQcH8uZ48a6bRWqwQgACw0mgdPy4F9Gd5e9KQSELErccPHq1SOBwegqzu7rWCLVblhvdVNpXig3l8frcyaFWOQKTDYdcDFkpUc6CnEMB13X0yhCWpSNvb7d9y6ucd+V4tHIZRjG2ajzydxO3HWZV4+z5pbIsntkhpzmzODefRSEJdBLn5JDT+5wDbnKyhWutrqM1fO2Kom+8xmZnZvN4fO9732s6/6LTc9ChVIePNC2GAAQgAAEIQAACw0kAwW44x41WQwACEIAABCAw5ASuXr2a3n777bxw6qfuvXiHYDfkg0vzIdCGQOmQK69359eKC/sO3Wd3mkPquSx9lhjTEOxWm0Ke9/t8NSvmH4vOL7uQ4u9R1ocmGiEG/d7OoVYOuZurDcGwSmzU93UXHqJoFfvg953a30qMq5oS5dhXiaglx3I8otCr9xLkJMAtLCw0Q1Zqbuheo7bbxR1dZx6vKsGQi/l4CHjcdD3aZadwm9pefe3VdPLEyaZw5+u209w7npZSKgQgAAEIQAACEIBAPwkg2PWTNnVBAAIQgAAEIACBWwTW1tbS2bNn8yct1nmRmAVTpggExo+A3VDqeVVIvNJp498Mv1qwu3nzZtrY3GgKdibZ6iEAC3mu3+H89JodcptbB0JW6nvVoa1KmMrtnLwt8A3jSJYOO/WhGzei+1o6qMrz43FVgmAcM49PFGyXlpaaDjmFUc4uudmGS05zZ3tzs+mW8zhFkbZVjrlhHKthb7PdkBbpNTa67k6dPJVeffXVtLi42Myrp2Mltkp8ZYMABCAAAQhAAAIQGF0CCHajO7b0DAIQgAAEIACBGhPQAt2bb76ZNjY2ciu10OpFVRx2NR44mgaBuyRQOuzK4qoEHwsverW4r98JO+30qu+Xl5ezw05bM+fYxEQW1+zkkbjjkJX5dWs7i3L6Ldra2kqrG+v5/CgSVoXmqwqX2eqBg1H6TWvloCv72ErQnNjbbwqAcYx8/unTp/NYSpjRWGUxbnamGbbSgmIrN54FuThmOtain8Whqmk8SuN0l5fpsZ0e50UZPlX7LNhPTU6l115/LZ0+dfqAYHxsDaNgCEAAAhCAAAQgAIFaEECwq8Uw0AgIQAACEIAABMaRwB/+8If0+eef58U4C3bjyIE+Q2CcCNhVY1GsKsRhdESZjcWdKNhogV/OKrlytH91dTWtb6xncU7CjBw5cslJiNOfPkuYs2DnHGdRONirMMjFNlYJRt040Epxoq5j3imkZRy/2IfyvDJUZVOQO3Ey/95HQS7mkYsOv1h+KaaVzKtCdkbm5f4qwbWuYzJq7SpFuzhOzmWreTA3O5def/31dOLEiQNC/ajxoD8QgAAEIAABCEAAArcJINgxGyAAAQhAAAIQgECfCdiFcuHChfT+++83nQ+dFor73EyqgwAE+kjAi/bOIaeF++iWsognoUfH6M8i3PUb17NTTqF2r9643hTs7LKKr344wOW5nip31Z2IOlUOr+j2qgr52UfMR64q/i5nB1RqH/LTDjkJqc2QlXONkJWRzZEbcuuE3d2dSoeey9vfP1iyBcY4B3REFBTj5zttF+d1R6BKRLUYH+ea8tltbW9lYfd7f/G9pFCojFN3jDkKAhCAAAQgAAEIDDMBBLthHj3aDgEIQAACEIDA0BLQwpycLr/97W/zwqlFPDtehrZjNBwCEGhLILraLODohChq+bNFOQlzm1ubDYfcesMh5zCXen/lypW8T067qdmZ5j4v8Me8Za1CKkYBr10HStGpFLTaOcGGYWpU5bCL7T652MghZzFufn4+zc038sgpjOHO7s6BbpaiZznmJZNOYSknQ47Acs40xnuy5fiXdcW2VTn0hmG8hrGNDmtbXosaA13Pmku6nv1vA4XF/P73v09ozGEcbNoMAQhAAAIQgAAEjkgAwe6IwDgcAhCAAAQgAAEI9IKABbp//dd/zYtwWpxzKKxOC7a9qJ8yIACBwRDw9e2wlRLZcsjK7VshK9c3skNOvwn6829FdNzZhaeydOzly5ebx+6lhmDjrXRYRYdbVWi+Tk7fdqEfVefe/kHBSt/Fc6JgNZgRaF+rnExqo/PHZUFubi475DK7vd22BXi8In+9jw7Kcl/8XIbEbHU/aDUO02nq0Ph7DHIew8nb+Q2rOtJp/Os4ZsPUJuedjNdldN3NzszmsLZy1mm+6TdA77/4hS+mF198EdFumAabtkIAAhCAAAQgAIE7IIBgdwfQOAUCEIAABCAAAQj0goAWRs+dO5f//MR9q/xIvaiPMiBQJwIWBspcX9WuoYnmQnUpaLRyeHUrfJfHla6XMvdaeXwpcETBRu8tyNkht7623swvp8X76Ljr5vqfkigWXLkq48aNGzl/3f7kbU53OtZuv4QCiVTx1aH72pa9P9nc3Ur8KQW8KvHCIlN8zQVP7OW5UDUuFjDjGHk++ZwTC4tZCIkhK+WQawpydwqO8yDQIwJ+iEdCnf5toFC3J5ZOpK9+9avpmWeeybXod0VzNv7e6Lek7oJ4jxBRDAQgAAEIQAACEBhZAgh2Izu0dAwCEIAABCAAgToT8MLa8vJyeuutt5o5p7paEK9zx2gbBDoQKEWpMmRgvAaiKBOFPB/j11hGu5CNZdNKsU/7W+VY87ESyFSH+xEFOb1XyMrokIsCoM5R+e5LlcOtFCTLNlcJdjdv3kwrKys9EezMLwp1Eg5iiL52Q1zVp1JA0/lVYl4rd5qOLwU6t6GcFwuzc9mR5JCVcsc5ZKXz/8Xyyr50K/RyoUPgOAg4JKbD3mrO6ndFvwsL8wvZZfeFL3whV2233nG0gzIhAAEIQAACEIAABAZDAMFuMNypFQIQgAAEIACBMScQF9r+8Ic/pEuXLjXz1vCE/JhPjjHpfiunmgUt51QzjijERYGudOhVCV5VjiyVW+Xys+NN+yy8xZCVm5ubaXdntxmy0vXFkJU+N5avNugYCV9RMOrk2CunQynYqf4o2N3t9HF/9KqxiK+txKz4fSdxLo5Xu/CLVc5F9U2uIokYWYibm0sOWan3+n5/d/dA2MByjC3IVom1d8uO8yFwtwR0vWkeO2Su5qv+JNrp79FHHk0vv/zygTmOs+5uqXM+BCAAAQhAAAIQqA8BBLv6jAUtgQAEIAABCEBgjAhEJ8nVq1fTf/7nf6YTJ07kXFZsEBgXAlUCUMzPFvd3m9srCt6le0+f7ZDzcfqs605C3M7uTn4vUW17q7FArv3a7Kqzsy7nA9vby/ui46+q/dFR18pFWwpLreZAKdjpPAt2exN3P3PMxcJlFDDd13a1tBLhmmO52wjbZ45lyErn7rJDToKc/mZmGznkfK7aEN11cRzcvqq2lCFPy77gsLv7OUQJd07AYV09n/1vBQvN+n154dsvpMcee6xZSXT93nnNnAkBCEAAAhCAAAQgUAcCCHZ1GAXaAAEIQAACEIDAWBHwApxeJQxoIU6CnfLUsEFg1AlEoUZ9rXK5VYkoVU60KPb4HF1T0e0WBbntnUZoOR2zubGZxblSkHPox1bCWhT83CaLd3p1XqnYN7etKoTnUcc7CnbOfSnBTuF1eyHYRR7i6zqikFe2OQpjVYJpPH56YvKAQ64ZunK+4ZCLIUmrxDMLiFXcPLeOypTjIVAnAnbgT09N54cI4m+O3iuf3RtvvJFd+b5GCI9ZpxGkLRCAAAQgAAEIQODOCSDY3Tk7zoQABCAAAQhAAAJ3RCC66xzK6sqVK+n3v/99XqzG4XFHWDlpiAlEcSyGwqwKW6jvHCZOXbYgt7GxkSTI7W/vZmfc5uZGU5Bz7jiJSdoXwzKqjFiPw9FVueJ03s7+fiZdFe5S+517quqYOESl+8sMus1hF8Pg9VKwc7vF2EKBX7VvKlXb+CIPnWshbmFhIYeunJ2bzeMmQdP8S4dcORb6XP4eTtyqPjodI9dYdim6Nuq7fXRVKM92YTqH+BKj6UNCwPM6PtgQRTk7TJ9+6un0J3/yJ0PSK5oJAQhAAAIQgAAEINAtAQS7bklxHAQgAAEIQAACEOgxgVK4e/vtt9ONGzd6XAvFQaBeBDzvo1gSxTG7uixeS5jKOeRuharc2t7KotvG+kYOY2lHmMMlpls5zEoR0EKgBDltZbhMU3JIy2Z5t461i27i1vllGVHoiSEy29UVRyYKTe1GTA47Bek0Jx1rwW437d+14O+xECdxjq/aJ4dcFOScS05C3NT0VFpcXKzkG3mXYmcpsrn/VYJtSg3FLboVI28LpvH3NYofMzOzzfbFeedxIodovX4vxrE1moPOYaf3Me9idvFOz6T9tJ9+/N9/nI/zb9o4sqLPEIAABCAAAQhAYNQIINiN2ojSHwhAAAIQgAAEhoKAFoq10BbDv127di394Q9/OOD2GYrO0EgIHIFAdLd5UVrCkPPFySXnkJU5r9zOTr4mdJ4XskuHnMUWvU5PTFTmNmsX0tECkF9LIUffN3PeFY48d71KgIxYqpyzMYSj6+wkGLUS7CTaSbDrdH43Q6UyJLzpVbk14+fF+flcRHTHRTFucrJ9Ir0onkWusbxOLuPSoRcFwJmJyQNtK0N07lQA6FRfN8w4BgK9IKDfQbtQ/btnEdoPMTjs74vfeTE99NBD+frUdwh3vRgByoAABCAAAQhAAAKDJYBgN1j+1A4BCEAAAhCAAASyQ0gLcXIQXb58Of3xj3+8LQ7ccgv5KXq7f8A2vAQc8rAM19dtj6I44XMOiCeTE033UdxvkWXyVkjAqvrbhQP0vlIQqnJOOWyb6tScjYLcxuZGI4zlZsMpZ0EuOqK6ZdGv46JAaEdfJ36lgGf+EtzaCY6leFSOyf4t900UrZS/Tu5c/Y7s7O8dwhLLUEhLh6acn5/P4SpzyMrZ2UMOuSoXIuJWv2Yd9UCgioDCujYeYJifW0g/+tGPDrlN4QYBCEAAAhCAAAQgMLwEEOyGd+xoOQQgAAEIQAACQ0zAOaG06BZzUSkP17vvvptWVlaS3p88eTILeRJAtEjnvFJD3PWxb3onYaoqlJ/FnhyScHo6z4WY603zwyJZdIf5fRSIosMp7u9WQLRoHAUjO+X0urK60hTpJMrp+JiXzXPZ7S/DI7YTDfsxeUrXm9m7brlfSsbxmFKMKwUuCXZxi/3V+yqHXDxm75aD0O3MzFdWmoKdfyecQ86inAU55ZQr64zt8fiU/e4He+qAAAQ6EbidQ3N2Zi699NJL6cyZM00Rr9PZ7IcABCAAAQhAAAIQqDcBBLt6jw+tgwAEIAABCEBgRAnYVVe10C+nzNmzZw+ExfICexT3RhTNyHcrCl3ddLYUfORKc16jKNI5x1oUY0qhzgKxxblSdLMQFR1y+k4uOP1p3uYwlbs7+dUuObvO1J8oJEVXnsuMLtE6urVKwbQU4GJf3d/42k4M03EK2Rmve8+BbufF9t5eHn8JcLNzs9kdpzmxvraexdylE0ttp1WVIHrAgTfVkBQHLZx2c21wDATGj0DDXaffY+VjfPyxx9M3v/lNBLvxmwj0GAIQgAAEIACBESWAYDeiA0u3IAABCEAAAhCoN4FSeIuOO7X8008/zaExc4i7Wzm8tEC/vr6ehTy24SXQSZgpHWjqaSmwufcW2EoaOr503EVHXnTTqQzNPzvhLMjJ4bm5sdnMLed2tCLvflmQi6KfzomhQMsyYujFOop4kXccj6pxaDe+5l4lhkV+YqfrXH8S5fL76ZlmTjk78TzO+l24uXwz77eg2Elwa+UEjG7I4b3KaDkERpVAw4UrkX5qajotLiymH/7wh1mw60X+ylGlRr8gAAEIQAACEIDAsBBAsBuWkaKdEIAABCAAAQiMDAEviFctrsV97733Xrp06VLT6eKwhyyoj8xUONCRUkBpJcbppFYuuiphzM47v0rckUNOC75RkPO80msUCEsBzfstXLk9bq9cXuV3Ve1156v6XacR7kZAjMdUhdSMrCTA2yFpQU5ifBTkWolpUQx0PXrVmN64eSNj69TeqpCX7canTmNBWyAw7gT29/eaobEnJxsP9PzlD/4yh89GsBv32UH/IQABCEAAAhAYBQIIdqMwivQBAhCAAAQgAIGhJRDFEYscDluoRfS33nor56byPi3wI9gN7XA3x7GdsKIFWM0BuSujI0vzwc7M8nuHq9R+OeN293bzQq7yH25vbTfDWWr/XMiBZ5JVjrwoGEYBb/eWYBj3202n48qQke6ry4hOPwtFpeNvkCMcBbeyHeZkV2IMIWoGDlkq4TIKctNT002HXGTi87zYXl7frZxybqfO05hLsGu0Z68DvkZIzlJk9ElRkB3kOFA3BCBQRaARErMRurfhtPvWN7+VvvKVryDYMWEgAAEIQAACEIDACBBAsBuBQaQLEIAABCAAAQgML4EoWFT1QuEJ33///bSystIMWyghh214CZQ50iz6lA41L8r6ezvkVldXs0NOYlzMIefjLMRYGLMY1gxRubvbFAKjSBPbYWEqikgub29i4oCgqDKiiy+Kd2UfVIdErBgCU+d3Ct/Yz9G2A610OJqjw9fqOpQo1wxZOTOTpian0tLS0gGHYuRR9jVyKH8LoogZ30uI1WZhX+Xrd+L6jeuZ49TUZBNXFdf9/c40q1x6nX6rOpfKERCAwN0SUArM26J647f4vnvvS6+++iqC3d3C5XwIQAACEIAABCBQAwIIdjUYBJoAAQhAAAIQgMB4ESjz1VnwKF1GXjRXuLsPPvggXb9+PQsEOOxGY77E8IYWvCSKrK2tZXF2a3srCzHRIaeex5CGVSSmtaLbhQhWhkF0e0qRTWV1ctjF/aUYV7axylXXTXv7NepeDLcgNzM7k3LIyluC3MLCQjOkpY6JomYUY2N7S7eimfo1MivFsirRLboVVb/EWzns1PapDorc7q354fZ1U18cnyoxr19jQz0QGHcCk5MT2VXXuA+kNDszm/bTfvrxf/8xgt24Tw76DwEIQAACEIDASBBAsBuJYaQTEIAABCAAAQiMEoGqRX+Jdp9++mk6d+5cmpubawooctvoeOcNk9BzO1xWI6yiNn3vckdtwb1bwcFzpMopFMuodiUdtiVFgSsKMHofwz66Xn8nQU6Rg2Z+AAAgAElEQVTjtr2z3XTJOaRlK8Gnn/O7qg1RcIqCYSkyt2p/PE6Coo6LjErBr53jrp37K7O/VX4rZrH9eq9rZ25+LotyClt54sSJfA05Z6QFuTq5AD3fzFGfL39+uWP+un7OI+qCAASOh0AW5oPTXr9Xf/HGX6RTp04dT4WUCgEIQAACEIAABCDQNwIIdn1DTUUQgAAEIAABCEDg7ggoLKby2X344YdZZJAIp1ct1smJpQU8uYAs2qm2KIxYnHBIvbtrzfGdXRUa0AKF+xRfy5aUzrFyfxRgqkISen+rOsTZApZfo/iksbBDTk4Iha3MueS2G7nkJAyVLrRS+Do+ukcvObbNZ0ehqBux7YCDbG+vUgwzw7gQXSWSWZArXWsOPWkHqtrla0JhK8VdISvn5+fz97p2okPO5fn6if1qN9+OTrS3Z7jdCHa95UppEKgrAQt28V752quvpTNnztS1ybQLAhCAAAQgAAEIQKBLAgh2XYLiMAhAAAIQgAAEINBvAlVOMH13/vz57LaTMGRRQWKFxCC9VoXcVNtjCMZ+9+Uo9ZWOpijMtBPj3L9Wjiifezv/z+1WdeM69PnLy8vZHeY8chblxL8qXGkzd1xFmMqq/gzaydVqnsTvq1yNdnHKAVoKmlH8ssOulegnjtG9WNa1vbfXdMBJdNOfwlbqVayXFpfyqwW50j0Zr484V6JgeFTX5lHmd6+PRbDrNVHKg0C9CUQns+8Xf/rCn6ZHHnmEsJj1HjpaBwEIQAACEIAABDoSQLDriIgDIAABCEAAAhCAwGAIROFG72OuLIlGH330UVpdXc3fSzSyW6h0b0XnkcSK6GAaTM/a1xodUvHIMgRlWYr320HYLmSlzy1Z6bOcjO0EuU7iXrvwmnEcW1Goq2BXttdCURSN9d75laJQGXP0ebG5dLCpfO2zg9HCqkNWSgicmW7kk1PZOs5/0QWo9+W4xrY7JGbp0Gvlchz0eHS6Rt0+OezYIACB8SGg3yzfL595+pn0ta99jbC44zP89BQCEIAABCAAgRElgGA3ogNLtyAAAQhAAAIQGG4Crdx1pRjxxz/+MX322Wc5FKbOUehFh1wsHUwWRDoJTnUiV9XWKkEmCjRVIRXjfuWQ0yKncshld9zWVg5baYdcq5CYVWNSxarTcRJNvXUSIQc5FmXbShGsHAfvL0OGqg/OB2dRLIYQzQ65mZmksJV6PzvTeM0C3cxMU6gWN4eCi+Kayo+CYBy/Kqee+cd9dRfl4jyI3OP3ly5fGuR0oW4IQKBPBCzU6bfWgt3DDz2cXnzxxT61gGogAAEIQAACEIAABI6LAILdcZGlXAhAAAIQgAAEIHCXBGLYq6qinGtLLrtz586lmzdv5nCYDo1px53FDC3y2V10l0071tO7FU+imBffi0cW5CTGbTfyx0mQ02d9r5CMVZvrLUNmlsKVQjK220oxScdGV1k8t8rhV0dBNbrRJKZpczurxiu672IeOb1fmF9o5paTIFcKrFWCX7vxKsfHIS/t8LNwbcFPdcb2u+xWrry6jYcFu/L3QQ67qnCvx3qxUjgEINBXAnZp++EFX/OnTp5K3/ve9/raFiqDAAQgAAEIQAACEOg9AQS73jOlRAhAAAIQgAAEINAzAqUY4sW6uFhvt9Lly5fThQsXskAlcUrHSFzRAr9EvBhusGcNPIaCqnLQRQ4bGxtZmGwlyMU8clUOtsn9/UOtbiXKRKGq6Zy7JVipkCqxqhRNonhVVlzlAKvKg3cMmFsWGYW46Bb0uDhXneegBDa5OucX5vPr1ORUwyk3O5v/LPB5nsa5W8W9KoddFEGjYBX5uyyL0haq1dHo8PN4xLGN5bdzSHYS0fsxTrH/qs9tl8MOwa4fI0AdEBgcAf8bQL/D+m31/ULhgn/84x8PrmHUDAEIQAACEIAABCDQEwIIdj3BSCEQgAAEIAABCECgdwTKPHOlSGAHnYUIvcZjLl68mD7//PN0/fr1AyJdFPt619rel7S5uXlAkNPn6JCrEsliK0oXYemcKh12pWhUJdjEY7ZuhbSsEpssprQSgKrEpjqIQK1GUe21Q25mtuGGm5tthKosQ1ZaAIshKV1u7GNVf6N4Vp4fx1vv9yZuu/viGDSF0b2GIOsxKJ2A7QS5yKGqbJfb+1nffYntBLtO10b3tXAkBCBQRwJ+8EYPrOh32A9QqK1//Vd/Xccm0yYIQAACEIAABCAAgSMQQLA7AiwOhQAEIAABCEAAAsNCQIt6Cg0p4U5/cqVJCNET+VroK7cobsT8YmV4x7hYqH0qz6E5JSTqcyfRQG1pF7Jy0A6z6NAqBRr3vxQBY5+rwo5GJ50Ewyw87e01WUX+7cou21M1jrcz5DX2luOh9kX3WQxZqfGbn5s/ELLSLs1hmfuj3s5WgqNCYna69kadDf2DwKgT8AMP+g33b7nDCn/39e+me++9d9QR0D8IQAACEIAABCAw0gQQ7EZ6eOkcBCAAAQhAAALjTkCLexLoJN5duXIlu+6qBDuLR3pVGMMoGkX3k3j6mBiSy64fLSCur6+3DVlZOqbKMRq06OBFULerdFo57KC+j24wt9v7nUPNzMxYITkdojGG//T+WF8ZClJlOYde5FS6/WLeQoesnJ1rhKfMYSqnptP8fCOEpQU5n2MBNvYvzocqZ+G4X2d16L9CYrJBAAKjTaCdYPf6a6+n++67b7QB0DsIQAACEIAABCAw4gQQ7EZ8gOkeBCAAAQhAAALjSaAUbExB38vhpr+bN2+m5eXlpJCTznGn46Jgo88Waywy6bOEHuXLy4LgznYub3NjM+fPK0MalgKPyq/a6iIEWXx0Gy2atXO+HXDQ3corpH5GEc78SodddExVORpL8XTilovRC7cqV6HRpmemszNuYWEh55HTGOl7fRfDKFaFrIzjYbdG2d/xvJKGp9cIdsMzVrQUAndDQL/nfjBEv9N2dcthh2B3N2Q5FwIQgAAEIAABCAyeAILd4MeAFkAAAhCAAAQgAIFjJ2BxJ1YUv5NgJ7FN7ru8EDg5kSYnJpuHO/ylxR859X75y1+mlZWV5jESh7TFUI9VIpccXeUWxbpBh8SMbSvzn2lfdMVVuQG9kKpjo5DncsU6hsAs6xBjlWFh04Jc6ZCTIBcdcg6z6XotEEaxzou7OqaVa66KfxQSB+2APPaLpeYVlIKym0tIzJoPHM2DQI8IlIKd7yFy2J05c6ZHtVAMBCAAAQhAAAIQgMAgCCDYDYI6dUIAAhCAAAQgAIE+EIihG6uqqxLxLOREEckCjp1XOubixYvp5z//eRZ9JNTZlRfFqlhnK0GuLq66dsNRClTmVuadc+jQUqQrRUvxsgPSZUnEzG646dvOuLnZuTQ3N3cgZGUU3Nxmh66MTkCLdx67KN7JUelzHLazU8jLTvv7MJ2p4haBdoKdr19gQQACo0vAgp3DN/s3QQ47BLvRHXd6BgEIQAACEIDAeBBAsBuPcaaXEIAABCAAAQhAIItrVQ6rUkwrQyaW5wmlwmH+wz/8QxaTdLyceWU4xygoVYl3ZajHGHqzTsMVQ1aqXepzKYhF0Sw6DHW8+Ejs1J/e2ylnQS6GrdTxpcMtctX7MmSpz2nmyJucPODgs4jjcVR9br+/0zHl+MV5UR5Xp/EZt7Yg2I3biNNfCBwkgGDHjIAABCAAAQhAAAKjSwDBbnTHlp5BAAIQgAAEIDCmBEqBKbqseoFE5Uuw+8d//McsQjl0o8NlVoVUjC4174+C0DA47exSU3+j4GVBzuLlwuJCFvVmZ2azQ64U5KrGoJswkz6mlWBY5qqzUOdXM27lvCydgFXhPHsxfyij9wQ0VgqJqa1OIWV731NKhMB4E/BDN7rO7bBzDjtCYo733KD3EIAABCAAAQiMBgEEu9EYR3oBAQhAAAIQgAAEDhAoRbvokCoddKWgE8WjVkKaBLtf/OIX2ZUld51FJIlZVeXHxnUS57oRr/ox3NHJZFFOr/ML87m/dsgpj5xDSx61XTH0aDkOrcra2d9r66CbShP51Ci4RaZe3HV9rqcqlCfOuqOOaP+OdzhVjzWCXf/YUxMEBkXA130p3Okzgt2gRoV6IQABCEAAAhCAQO8IINj1jiUlQQACEIAABCAAgbEgoCf7Jdj98z//c+5vXECMQlErGFNdUooiUzsRsRQA9yYaglUUm2KVUSSLYTglwsmlJkFOr3LISYyTQ877HIqsyy5wGAR6TqBqoV6VXLt2LW3vbPe8PgqEAATqQ2BnZyfNz82nnd2d/FCGHe76Xfir/+evOj4wU5+e0BIIQAACEIAABCAAgSoCCHbMCwhAAAIQgAAEIACBIxO4dOlS+qd/+qccfs8CgoU7LShqa+Wkm5mcbFufc7S5jFahGcsQjv68s79/wF1m95udf4tLi5WCnENaxvaX4p77emRgnACBHhFAsOsRSIqBwBAS8H3WDnDdg52X9H/9z/81hD2iyRCAAAQgAAEIQAACkQCCHfMBAhCAAAQgAAEIQODIBD777LMs2FkkkyPNubP0vgxrecAht9cI6eitfF+GifRxLsOCno7TnwU5n7dw8kT+TouYM9MzB1xy+n5rayvv95+deBYfXa7qjW2rS6jOIw8WJ4wUAQS7kRpOOgOBIxHQfcthqH3PkuNO97sf/vCHRyqLgyEAAQhAAAIQgAAE6kcAwa5+Y0KLIAABCEAAAhCAQO0JOIddFN0kpGkBsVWOPB8rQU9bq5CXZf690mF36vSpXIcccQpbqYVKha60Q06LmaW7L7rx7jTHXishsfaDRQNHigCC3UgNJ52BwJEIOAymc5Hq90D3wAe++EB68cUXj1QWB0MAAhCAAAQgAAEI1I8Agl39xoQWQQACEIAABCAAgVoT0AKhHHa/+MUvmsJYdNiVIS3Vmehac86dKMTF9wpZGQW5Mo9cJ6db6dgrQ2faAWh3gmF3Cr1Z60GhcWNDAMFubIaajkLgEAFd/7qH6T6q+6RCOOv1G89/Iz355JMQgwAEIAABCEAAAhAYcgIIdkM+gDQfAhCAAAQgAAEIDILAxYsXmznsoqsuCnOtHHRLJ5Zuh6ycmUlzs3NNh1xVOM2j9M/5farOKYU7C4ml486Covf7FYfdUUaCY4+LAILdcZGlXAjUn4Bz1lmo0/1K9803vvtGuueee+rfAVoIAQhAAAIQgAAEINCWAIIdEwQCEIAABCAAAQhA4EgEtEAowe5f/uVf8nnOXWdha2FhIU1NTzVCVc7MZjHOLjnnm3OFzh8XxT0LaJ2cdFWNLs+pypWn76rKVj+8GBrLLttYhts8EjwOhsBdEkCwu0uAnA6BISZgh13Mubq0uJS+//3vZ+GODQIQgAAEIAABCEBguAkg2A33+NF6CEAAAhCAAAQg0HcCKysr6caNG+n//H//Jy0tLWVRbm5uLi8WKo/cnQht6kSVEFZVVpWLrl3OOgPyMc79Y6GxdAXq+6rwmGVuvb6Dp0II3Mr9qDlsZ6vn5bVr19L2zjaMIACBESage5Oufd1vla9VD8bcd+996bXXXhvhXtM1CEAAAhCAAAQgMD4EEOzGZ6zpKQQgAAEIQAACI0gghqNU9yw2deMCs2BVhoRcX19PW1tbaWNjI21ubjbf+3M3ZY8garoEgdoQsEvUbju5XtfW1tLK6koON8sGAQiMJoGJiZQfitHf9PRMvud/+1vfTo899thodpheQQACEIAABCAAgTEjgGA3ZgNOdyEAAQhAAAIQGH4CXqyLC/NasNcifrlY38oVJiFufWM9ra+t54V+iXQS5PTEvp/gj4Kev1M9ctGxQQACgycQw2Ourq6m1bXVSqfq4FtKCyAAgV4Q2N9vhG5u3Icn8j37r//qr5v3bcJi9oIyZUAAAhCAAAQgAIHBEUCwGxx7aoYABCAAAQhAAAJ3TWBnZyeXYRFNn/W+dM9JoLt+/XpaXl5OV69ezfvL3HNRCIyhKB0y0t/dacjLu+4sBUAAAk0Cvg4dHtMOOxywTBIIjDKBhruukW91Nt1/5v70yiuvNEPkjnLP6RsEIAABCEAAAhAYBwIIduMwyvQRAhCAAAQgAIGRI9DKORe/lxvu5s2b6fLlyznnnN1zFubisV7kL/PD+dgIkJB7Ized6NAQEfA1WiXYyWHHBgEIjDKB/ZC/bja99upr6dSpU5UO+1GmQN8gAAEIQAACEIDAqBJAsBvVkaVfEIAABCAAAQiMNIHSARc7q9CWV65cSRcuXMjhLhUiS38S8OS0W1xcbObAieeVDrrorPN7HR+deSMNmc5BoIYEqgQ7feeQmDVsMk2CAAR6RGBvrxGWWvfh++49k7773e/mksuHbXpUHcVAAAIQgAAEIAABCPSZAIJdn4FTHQQgAAEIQAACELhbAnFhLi7ey02nsJeffPJJzmUnkU0infPbzc7OppmZmbyw7y0KcXbZxZB6pRtP5+Gwu9sR5HwI3DmBcmG+DIl55yVzJgQgUH8CjXCYuq+/+spr6eGHH242Wd+Rw67+I0gLIQABCEAAAhCAQDsCCHbMDwhAAAIQgAAEIDBkBLRYp0V7i3JbW1vp888/z446iXYS5bRZjNOrc9408t409keXXlVeuqqwmzzFP2STheaOPAELdjjsRn6o6SAE0tTUZA5vfebMmfTd19/I93nfl3V/54EaJgkEIAABCEAAAhAYbgIIdsM9frQeAhCAAAQgAIExJqDFOeWnO3/+fFpZWckkFCqrFN+qxLgSWxTivADo70rH3Rgjp+sQqAUBX6NqDIJdLYaERkCgLwQmJxvO+ddffz2HxPRvAO66vuCnEghAAAIQgAAEIHDsBBDsjh0xFUAAAhCAAAQgAIE7J2CxTeKcFun99Lzy1J07dy676vS9wmDpGL/eeY2cCQEIDCOB9fX1dHP5Zv49YIMABIaTgO/50SknR52c8f53wMMPPZxeeOGFZi47i/YW74az57QaAhCAAAQgAAEIQEAEEOyYBxCAAAQgAAEIQKCGBLRAp0U4C3Bx8U5uunfeeSeHvzxx4kR21CkspnPWyWXHBgEIjBcBBLvxGm96O5oELL7pnr6wsJB2dnayMOdctNr/F2/8RTp58mTe59DYCPWjOR/oFQQgAAEIQAAC40cAwW78xpweQwACEIAABCAwBAQcjrLMGffZZ59lZ50X79QVL9pJ3NPx3YTAHAIENBECEDgCAQS7I8DiUAjUlIAEOIt0Eu3srNP9Xff95/7kufT000/n1jsMJuEwazqYNAsCEIAABCAAAQjcAQEEuzuAxikQgAAEIAABCEDgOAlEkc4CnBbx3nvvvXT9+vW0traWlpaWklx4+pubm8vN0SKfFvf0ygYBCIwXAYXJVUhMNghAYHgJSHybm51Lu3u7OQSm3HW6p+v9Y48+lr7zne/kzxLwcNUN7zjTcghAAAIQgAAEINCKAIIdcwMCEIAABCAAAQjUjEAU6dQ0LdS9//776dq1a02BbnNzs7mY5yfv7axjEa9mA0pzINAHAgh2fYBMFRA4ZgLlAzsS7PTd4sJiev311/MDOtFRp38fRFfeMTeP4iEAAQhAAAIQgAAEjpkAgt0xA6Z4CEAAAhCAAAQgcFQCXoCzAPfxxx8nhcLUZz9tr/ezs7P5CXuJd9ocOuuo9XE8BCAw3AT0O6CQmMsry4TEHe6hpPUQSDPTM2lldSWLc7rXS5D7wfd/0MxZK0R+MMf/TvBx4IMABCAAAQhAAAIQGG4CCHbDPX60HgIQgAAEIACBESXgJ+gVBvPzzz/PvXTISzvwvECnxTyJfPqT206vbBCAwPgQ0OK9HXbksByfcaeno0dA93DlrtPDObq363p+4dsvpC996UtN8U7/PvADPCIQH/LBYT96c4IeQQACEIAABCAwXgQQ7MZrvOktBCAAAQhAAAJDROCDDz5IFy5cyC12vhrlrNNCnhblJOBZ2NN+LeDpsxb52CAAgdEn4PB5CHajP9b0cDwI6B6ue7wfwPnWN7+VHnvssea9vgyZiUA3HvOCXkIAAhCAAAQgMD4EEOzGZ6zpKQQgAAEIQAACNSIQF92q8tH88Y9/TOfPn8+LdnFBTiKdxDk2CEBgvAnYYWtHncT8a9evjTcUeg+BmhOwg06vzj+rJjsPnUJbK8y1wmF+4/lvpMcffzz3SNe39rFBAAIQgAAEIAABCIw2AQS70R5fegcBCEAAAhCAQI0JRNFOzZQYpyfrFQJTYt2NGzcOuOUk3JUCXo27R9MgAIFjJIBgd4xwKRoCx0Qghq90+GqJdbq/2ym7sLCQ7KyzII+T7pgGhGIhAAEIQAACEIBAzQgg2NVsQGgOBCAAAQhAAALjQ8C56JynRj3XU/RvvfVWWl1dbYbE8oJdPG58KNFTCECgigCCHfMCAsNHwNetW24hTk57CXgnlk6k559/Pj300EMH3PU6vnzIZ/h6T4shAAEIQAACEIAABDoRQLDrRIj9EIAABCAAAQhAoMcE4qKbXXUOi/nee++lS5cuNcU6iXTapw3BrscDQXEQGGICCHZDPHg0fWwJ2CkfhTsJdXLXz8/Npxf//MV08sTJLNY5H63/nYBgN7bTho5DAAIQgAAEIDBGBBDsxmiw6SoEIAABCEAAAvUgEBfdYrira9euZXedn7i3QBfDYLJgV48xpBUQGDQBBLtBjwD1Q+DoBHQ/Vy46iXC+hvX+4YceTn/6p3+ac9c5h51KdwjNo9fEGRCAAAQgAAEIQAACw0gAwW4YR402QwACEIAABCAw9ARi7hqLcGfPnk0rKytpamoqL+T5T521iIdgN/RDTwcg0BMCCHY9wUghEOgrAd/X5ajTvwPmZufSU089lZ588sl8n7fbXo2K7/WZ+39fh4rKIAABCEAAAhCAwEAIINgNBDuVQgACEIAABCAw7gS0UOcwWHq9ePFiUjhMPV2vz4h14z5D6D8E2hNAsGOGQGD4CMzOzKat7a18n//Sw19KX/va19KpU6eaoa/1wI62ra2tNDs7m99buMNtN3zjTYshAAEIQAACEIDAUQkg2B2VGMdDAAIQgAAEIACBHhCwIKewl9vb2+k3v/lNc8HOT9F7Qd45b7RYZ/ddD5pAERCAwBATQLAb4sGj6WNLQELcA198ID3zzDPpwQcfPMAh3vt139dniXVy4+GuG9spQ8chAAEIQAACEBgzAgh2YzbgdBcCEIAABCAAgcETkECnHDbatAj3X//1X+ncuXNJ4h0bBCAAgXYELOBLvHd+S4fYvfz5ZeBBYKwJ+JqIYaQtduk7XTe6B2vTPVd/EsUsjJXwnGfW309ONoS0qq1Rz2QzN53KVn46lS233ML8Qnr++efTvffem930MYftWA8anYcABCAAAQhAAAIQaBJAsGMyQAACEIAABCAAgT4TcFgrLdbpaft33303LS8v97kVVAcBCAwjAQS7YRw12twvAlGcK4U1Xzt+OMYONol4yiW3s7uTBTZtFvwOt/u2WFcKblkQnJzO5UikUz3zc/PpzJkz6bHHHksPPPBAvudLrNNmp32sq3W9/SJIPRCAAAQgAAEIQAACgySAYDdI+tQNAQhAAAIQgMDYEvCionLXffjhh9kpo8W9Vk/ujy0oOg4BCBwggGDHhIBAewJR9CpFMeeDi446vdc5EtPm5+c74JWLbqIpuDnnrL7T3+7uXnbQnzp5Koe8fOihh9Lp06fz8WUOOnLSMZMhAAEIQAACEIAABEoCCHbMCQhAAAIQgAAEIDAAAl40/N3vfpdu3LiRF/K0yOfQdgNoElVCAAJDQADBbggGiSYOjIDvoaVrzZ+1XznhFBZT7+WA0yZXXHxoxg/PWPBzh3xMzEM7OzObFhYWsnPuiSeeSCdPnkynTp1qMojCXCyXMNgDmyZUDAEIQAACEIAABGpLAMGutkNDwyAAAQhAAAIQGGUCWrRbX19PZ8+ePRAWS4uKuOxGeeTpGwTujgCC3d3x4+zRJqDwllEUU2/jZwt201PTaWNzI8PQwzIS8HxuuxCVS4tLaXFxMQty+ltaWsquPIl1EgIVUlOv3mJOvVZiXbznExJztOcnvYMABCAAAQhAAAKdCCDYdSLEfghAAAIQgAAEINBjAg6H+V//9V/pk08+yaVroVDhuLTQh2DXY+AUB4ERIoBgN0KDSVd6TqB0xJUCWLzXyuEWXe069p7T92QBTyKcxLgTJ06kpRNL2Ymn73W+txhuM4bJjO91TOmk878BVE6ZB6/nQCgQAhCAAAQgAAEIQGCoCCDYDdVw0VgIQAACEIAABEaBgBfo3nzzzeyyi4t7o9A/+gABCBwfAQS742NLycNPwC51i2LOLWdxTQLdQw8+lB+OkRgnl9zs7GzzVQTaudzaPVDjuju55ErBrtPxwz8q9AACEIAABCAAAQhAoFsCCHbdkuI4CEAAAhCAAAQg0EMCm5ub6Te/+U0On6VQWhLuFGZrY2PjwBP8PaySoiAAgREggGA3AoNIF46NgO6p+tvc2Ey6z8q5rlf96XvlmPvJT36S77MOX+mcsmU4Szey25CVUYiLHSxddK0EO7VV4iEbBCAAAQhAAAIQgMD4EkCwG9+xp+cQgAAEIAABCAyQwGeffZYUEtPhuLSApwVELRzytP0AB4aqITBkBPQbolB9EhsuXb7E78eQjV+/mzu1v9+2yt2Jo7WoleOs1X2s6vgyZ1xVqEm1St/v7O03BLlCjLMgF0NcVvXkK48/kX7605/m6wSn29HGmqMhAAEIQAACEIAABI6fAILd8TOmBghAAAIQgAAEIHCIwEcffZQuXryYFwy1wOiwXX4PMghAAALdENBvhsL7SexHsOuG2GgfU+UGi4LY/v7eIQDxnKp8awdPaCh6pcjmY6JgFsv1+7L8sjE6X4Lc1uZtZ5zFuSzU7WwfyPt2sG+H88WV5SPYjfb8p3cQgAAEIAABCEBg2Akg2A37CNJ+CEAAAhCAAASGksDvf//7dDXTG0YAACAASURBVPPmzdx2LVB6ERPBbiiHk0ZDYGAELNjpVYId23gTsHNMFOxU83u9Tk1NNgFViW7xnHje7bCOt89vR7qVoLe9vZ3F5e2t7WaoSgly/l5hIUsX3oG8dNNTB6otBbtOo49g14kQ+yEAAQhAAAIQgAAEBkkAwW6Q9KkbAhCAAAQgAIGxJKCF9V//+tfZReDFUYXD1PetcuCMJSg6DQEItCTg34oo2H1+5fNmmF3QQUAEytCUZcjIVvv9vd3fLqtTyEnNSwlydsgpL6sdclmo29ttCnK+/7Vy+FWF1fSxrV51L223IdhxXUAAAhCAAAQgAAEI1JkAgl2dR4e2QQACEIAABCAwkgTkIPjVr351YCFVDjsEu5EcbjoFgZ4TiOEFJYJIpNB3V65eyWIJ2/gS6CZHnOlUOfCUDzGKYaUwJhEtC3JbW2lzYzOVgpy+b7dJsNPWShD0/PX+qhCf5fnxcydBEcFufK8Neg4BCEAAAhCAAASGgQCC3TCMEm2EAAQgAAEIQGCkCKyurqbf/OY3Oe+Uw2FGt0yVq2CkANAZCEDgjgno98GihIT+KNhdu3Ytbe9s33HZnDg6BFrdR6oEvdjr3VsOOYWolDPOfw5Zub6+3jJ/ncrpJBjrvuetFAP1fekyLwW7qv3xu073TwS70Znj9AQCEIAABCAAAQiMIgEEu1EcVfoEAQhAAAIQgECtCVy/fj0ph50X2+Vo0GKoXDJa7HQ+u1p3gsZBAAIDIVAl2Pk3Q78tW9vtHU4DaTSVDoRAlSDm+47uOQ5bKVecBbnltdWu29qqfBdQlcdOoaCrtugarcpL5++c57XM1RdDd7brAIJd18PLgRCAAAQgAAEIQAACAyCAYDcA6FQJAQhAAAIQgMB4E7hy5Up65513sktBi5dzc3PZxSDhTp8R7MZ7ftB7CLQj0E6wu3HjRtrc2gTgGBNwyEoLcjl05eZmvrfogRAJcq3yv1VhO5TjLkRcrXKzVYWyVLlRkGs3PHbLWZA75LBLuwccfq1CZraqA8FujC8Oug4BCEAAAhCAAASGgACC3RAMEk2EAAQgAAEIQGC0CJw7dy598skneQFTf3LW2TWAw260xpreQOC4COi3Q+J+DKcrwW7cHXal88r8LSRNp8n8VSvRandiLwtCYlslGuncmH/NZZWhJqtcYj63VVjK2PZSDGueM9lwYkuAc7hKO+R0H7l58+ZxTbmelOtwrq1CV06kqWY9kVO73HxVTr5WjL/yxGPpJz/5yaHx7dahF+dOVR+iA9AdiSFs43wpH84pw332BDiFQAACEIAABCAAAQgMFQEEu6EaLhoLAQhAAAIQgMAoEJBgpz9vVaG9RqGf9AECEDg+Agh21WzLfGaHHGJ7e/lECzoWarJAlyZSmmg8SCGRxX86Rg9W6G9nZ/eA2Ofzo7PMD2NEt5iPk9AWBUH3wucox5sEuRiyUsKcQ1beXF1pdrwqJGUrIez4ZmJvS1bfS0E09skiV+y72cWWlBz8+fFHHk1/93d/lw/VWMScemIsp7vLK9tR1dM4j8qx7MYt7/52c2xvSVMaBCAAAQhAAAIQgEAdCSDY1XFUaBMEIAABCEAAAiNN4NNPP00ff/zxgUVJP5U/0h2ncxCAQM8IINh1j1K/rxZWJLpVud9ui2ytHXYN5g0HWDvHl1sWXXoW/yQI6X0pyMklJ/FmZaUhyLVyiO1NdN/vOh5Z5bA7isjo89W3KmddKZyapXk++cSX089+9rMmYx3v++/GxkZaW1vLY7O+vp4djFFQ03guLCzkMNZ61V8U/DyHovgWBT29V3nlHPQ4eV8dx402QQACEIAABCAAAQj0hwCCXX84UwsEIAABCEAAAhBoErhw4UL64IMPmuHsvINwWEwSCECgWwIIdtWkyt/RUpwrHVHR4WwRqHSuxXCJMeRhFIcsCkqQs0Muv25tZ+FHYpBEuY3trSzGaZ/PiU48hzmtco11MzeOIn51U16vjykd5So/ipNVYlfc36l/E3v7ucnRHRfH7ytf+Up67bXX8nhYoLt69Wra3tluOuvcpir3pNqncbOQNz83n+699950//33p1OnTqXTp0+n+fn5JrY4H3Ve2b9O/ek1f8qDAAQgAAEIQAACEKg3AQS7eo8PrYMABCAAAQhAYAQJaHHwrbfeyk/Zx4XIuAA/gt2mSxCAQA8JINhVw6wShEoBJ4asLMNWlqW2EvRi2EoJcXbIyZnlfWU+s1zv5ERTGCqFOtWlcy0Yle22G8xtHEaxx/0rBTX3qSrEZJUjstWldM/JU1kUk3A6Ozvb+JubzU443XNV/8L8Qtrc2mzmsdN3+tOxVQ4+tckOSZXtP7XBoqvDnE5OTGbR7uGHH04PPvhgWlxcbB7je77H3eKsc9cSFrOHP5AUBQEIQAACEIAABIaUAILdkA4czYYABCAAAQhAYHgJKOTZ2bNnD4XzcjisVqHQhrfHtBwCEOg1AQS7aqKlwFYeZZeTBRaLY82wmZOTzRx2Ft7kxJJLLjvkNjYO5LeL4TZVlkQZizseI4fGtMBT5kaLAmIpwpWOwZjDLToB/V7113mr6l9s72TDINdyO3nyZFtBrpOIOTMzncNempO4ScxTPjt95xyCGvsorDmMpQW9KOKpsR7jvT2FTW248NSWB774QPrqV7+avvCFLxy450e3ncc/OgHrPIa0DQIQgAAEIAABCEDg+Agg2B0fW0qGAAQgAAEIQAAClQS06Psf//EfeV9cENSCIU/YM2kgAIFuCCDYVVOqClnp31r/3log0W+uQlY6XKU+r21uZLeV3tsNFmuyIFiKLLcFm718eOkKK8NfRhEvCm/lPSDuK8sthT/3s5v5M+hjyn65PScXl7JwZoec8sXJ+TYzO5O/b3ePrBLrygdgdnd38n1X+ecc2tJON7UhOgDLUKjlmHv/wToaOfHcVt3v9fm+e+/Ljrunnnoq98dbGSZz0ONC/RCAAAQgAAEIQAACgyWAYDdY/tQOAQhAAAIQgMAYEtAC3b/92781w6Jp0U+Le9vb2wh2Yzgf6DIE7oQAgl01NYs2FmO2NhvhKuWQkwi3utEIWan3+rPA5zCHFmXspDokEO1PHqi4FIRahW8sxZ0qJ3UMednSbTXREATjFsvq5DC7k7nWy3MkwOl+J9FK75XvTa8S6PT91ETrvmlPO96d9pdsPPZ+9TUVyynHrZUo6HkzOdkIdV3lolQ9cvA9+8yz6cknn2y6MVUfD+v0cpZRFgQgAAEIQAACEBheAgh2wzt2tBwCEIAABCAAgSEloEW7//zP/0yrq6vN0FnuisNxDWnXaDYEINAHAhZ2ojNIIoFC/S2vLGexIIZOdJN8XpWodNshdjuHWhQdbgsSjZCRFk7KstoJD1UOJYsjFsg6CU67+7fdaypPDzo4ZKXei4FzklmQUx11CTdYxS32OeZQq5pKkxPT+etSuKoSAN3vWI7ngEUl190cm8nbYpPriQKURS07DeO46bu56YbwFgW5+YX5piDXaXz7cPkMtApdH5qXJ0+cTM8991zOdVdu5l3mQHTY7IF2gMohAAEIQAACEIAABI6VAILdseKlcAhAAAIQgAAEIFBN4Pe//326ceNGXkSOocGc/whuEIAABFoRaCfYra2v5dNKp5hFvFZCjeva378d0rEU4xzqL7arDO2oHF5Vm3/n9Bun9zH3m9tWCooW5DY3NrNDLgtymxtZ8JBrzuEGfX7MS+b+V7md6jKzYhvdJj204fGramcZslHHlMLq7bFsjEU7B14pZKr86CorBUYJcmW4Sjnk5ubnsnssCoB14Vy3dmjuz87Mpu2d7fTIlx5JX//613OITm2a5+JZNYa48Oo2krQHAhCAAAQgAAEI9J4Agl3vmVIiBCAAAQhAAAIQ6Ejg/fffT5cuXWoKdlUL8B0L4QAIQGAsCXQj2FmoiQJdKcRYNPP3DfEtNcW0TuJehG/xaWqqITiVm4Uc5+q0O1CfJcjJJRcdcnof88g1HYBFyET30/W1E6d0zKAdXqWTsAyd2NFhN9lwOJb9jcJaleCm48Uw1h+dki5PISqjQ85OOb3mvGzBrVg6LUu2Va6/QfMf9A+GxToJ6xLmxGN+bj677R566KEDzthSMB93doMeO+qHAAQgAAEIQAAC/SCAYNcPytQBAQhAAAIQgAAECgLnzp1L+vNWOksABgEIQKAVgXaC3crqyqH8WSrH4okcVBa/ynCIZehDCz/xuOgKjgKCxT+XUQpyziG3udMQ4vRZDjm91yYxKNZTOvDclnahM0uBMfKrCkU5iBnWKnSl2hLZdtu2QyLZzu3xVRlRlHWevuiQk2iURblbDrlS4I33KLevnDflfaw8x31ze7rt2ygeJ3YSp08sncjX5MbmRu7mwvxCeuKJJ9Kzzz6brwVtuj40NmwQgAAEIAABCEAAAuNDAMFufMaankIAAhCAAAQgUCMCly9fTu+9915zET3moqpRM2kKBCBQQwLtBLvVtdXc4lIYKkNSxm5F0ceijN1TpSBUCmYSAOWGk0vOrjgLchbpVJZFwp39vUNti23xsRaX3BfVqz+FXawKJVkVLtB9rotYVzWV2rnSunGolcdMpYkcstJCnB1yEuT0fSnWljno1Ea3KYqwbnvpCCwdjVF0LPmrjHEP66hrQ4663b3dnGvRTKanptPm1mZ69JFH0ze/+c3mWOmacqjRKKjX8GeJJkEAAhCAAAQgAAEI9IAAgl0PIFIEBCAAAQhAAAIQOAoBLbotLy+nt956Ky9AOy+UXgl5dRSSHAuB8STQTrBTqD39xkQhpswzV4ZCPPA5h8WcaAorEhXk9FlfX8+v2iTE6bOcQhIgfLxenQMtCj8epSjclSMXxZ34Prr89L6sT+XE/saHH6JQV5ff1lZCqnnMTDbcVZFZ+VkCjoU4hbDU3+xcI2SlRDkzi1w8HpFJlSCoHIY+P9ZbOhyrrryGWFcddjSKgON51d7udRQty7C0GpN7Tt+TXnnllaa7rhRFx50f/YcABCAAAQhAAAKjTADBbpRHl75BAAIQgAAEIFBbAnpq/uzZs9mR4hB1XsxuFzKtth2iYRCAQN8IdOOwc2Oq3FJ2r7kcCXF2yG1sbzUFOglz0QVkQc7ij4VAC0N2wLUD4fJKp5Y/W8woBTx/jvuj48iCkst3G0sOfRukLiqqEhEn9vabwptccv7LOeSmp9Li4mIuuXSvtXMTlqzj+W7m7fvO/gHBrsqd2O4eFdLrVTopx91hJ97O4+g5GoVuXUMSXU+fOp1eeumlLNqZmfbBr4sLi0MgAAEIQAACEIDAEBNAsBviwaPpEIAABCAAAQgMN4Hf/va3zRxODiNGaMzhHlNaD4F+EGgn2DmHXXRESZDbWN9ohqzMnzc28u+PBK4owOxN3O5BFJTswpOLKzryDoV0jAVUwCgFt/KQKjdRdNnt7m0fciKXjjwLIbHsKuGpH2NV1T874aIg53CVp0+ezKdExrF/k5NhgCo64PGods81xDiXHZ2R/q7kVI7H1H6j0iiWxmbsTrRv3yCY16lOO+rLuRmFOLtIv3D/F9ILL7yQRVry2dVpFGkLBCAAAQhAAAIQOD4CCHbHx5aSIQABCEAAAhCAQFsCH374YTp//nwOXbewsJAX0LXxBD0TBwJ3TsChZVs5sUqhITq3qkI6HnJ6TU4cChl4QFC5JWhUhRXs5J61y7YUXaKYMjc9nTZvhaG0cKfXz698nrZ2dtLFixezg0fuXS3y6310nQ3696WKQWTlPlXlVstjlw4LhvH8KDhF0UszquRaNUZ7+zuHJl8UJQ8JlNFSpjN39w455OSSkiAnoe7EyRN3Prk5c+QJ6Pr03Nd1e/+Z+9N3vvOdLNr5t8tOOx/nB32qHJsjD4wOQgACEIAABCAAgREjgGA3YgNKdyAAAQhAAAIQqD8BL7pdvXo1vfPOO023g763e6X+vaCFEKgnAV9fUZyJIk4rQc+9UX4w55Xysa2cSNGpZEEoOpji/ipxKIpIeq/jS6HKeS61eK/3a8sraWNnK7/f2d5p5pG7cOFCWt/eSku3FvbdB/fL9XcSDY97VM3H/W3Vnuiqq2IT8/Kpr+bj70vxIjoO2/WxyqEW27i/s5t/p2MOOTnlcsjKqam0dGKpWXyVgDJo/sc9vpR/dwTiAwR+/8iXHkl/9md/1nTD6jfK1wQi3d3x5mwIQAACEIAABCBQNwIIdnUbEdoDAQhAAAIQgMDIE/DT8XLA/O53v0vKEyUnjBbh4mL2yIOggxA4BgJVDqjSddVKPFNzdF1K9JH4UpWjrQwRqHOiuBRFvij+WECLLjq7yeSC05+O0e/B9k7DHee8ctEhNzs1lbb39pp1WuC7dOlS2tptuOlcb/l6DLiPXGQrfrGg6IyL42l2FitKd6SOjf2PzsRYfunIiyKv65AjLuaPs0Pu5NJtQc5lVjnwDoh8wYWHwHLkKTNWJ+g3R78F+veA5pDn89ef+3p66qmnKll4/o4VKDoLAQhAAAIQgAAERpQAgt2IDizdggAEIAABCECg/gS0yPbRRx/lsJhxYZ8F3fqPHS2sL4FS4ClbWjq8ouhSdW4pvFjsiWKenXFRGIzXtBbd7QCTILezu5OFOeeVs+jWjqrLm9zfTzsKDTnRCM3puhUKU4Kd3TcuK4pWdvHWYfRKrlF8K9vXTuQrRbnSmVeO7+7WdmYkR5z+yvcLiwvN3+PSrWeBVWW2cwbG9lcJyHXgTxvqScAhMS3C6cEBPUSg11dfeTXdf//9WdDTcYTCrOcY0ioIQAACEIAABCBwNwQQ7O6GHudCAAIQgAAEIACBuyCgRfrl5eV09uzZND8/nxfheFL+LoByKgRaEGjngGrlhIpCj967jBiyUt87ZKVf19fXsyCnRfbokPN5pSusbLIderHOKEpNT0ykvVtiXQzzqJCYO/t7zZCarSZD3R8IsKPIgoT64f5H96L7V4qk4i4RTo44547zq75fWlhoOihdtpi4viieuuxuxTmX1+5CrDt/fkQGS0DzX/NVgn4Mfak5eO8996ZXXnklOz/jvxXs2h9sy6kdAhCAAAQgAAEIQKAXBBDsekGRMiAAAQhAAAIQgMARCHihza+//vWvs1jnp+ZbLQ4foQoOhcDYEijdWNHpZjea4FigiUKcF76je81h6RyycmNjI+3u7ebrVWErt7e283s76OZuhbKLwo8FoaoQmWpLdIXJPWfhJ4pRTbfX3l4W7GI/Vddnn32WBTu7bjwBSsfZoH9fLL7FCRpDd85MTjVdgx6v6Gr076QcR3bH6YGHxcXFhmtubvYAz8jB7qXSnejf4kY7Gvw9LuWF1Em829trnF8lEntcx/bipONdEYhOTs1x/eZIpNPvzTNPP5Oef/755m+EjtVvj64HhLuu8HIQBCAAAQhAAAIQqDUBBLtaDw+NgwAEIAABCEBgFAmULjqFxPz444+bT8wPekF9FJnTp/EiULquLPzoVaJOGUbR+7Xgvbq6mgW5ModceV06J10ZIjPdyiEXBZuYv85ijgU4fT7g0gtuLx1T7pfDLt1anLcQqPP1O7InvalNuMY6zIIq11oUFfd3Gjn4LMhJqJAgp7/slJudae6zOOnxjEJHFEfN3PtLl1v8vL+/18RU9VvcyiHnY6emGrnHPA7lXFO/2CDQisD01HTa2m7ktJUQNzM9kz9ry9fE1HT6sz/7s/TAAw8cKCL+5kEXAhCAAAQgAAEIQGB4CSDYDe/Y0XIIQAACEIAABIaYgEU7Lchp0flf//Vfc2/8eYi7RtMhUCsCFmkkaun6Uqi5HK5ya/NQyEod00lQsdzSSVhv5fSzyGQRT7C6cdg1j9nbS/uTk1nkUx12jX366adNwS6WqfdRQLIIOKhBcpujQ06inMQ4fbcwN5dfFdLSomZkJUEt5u8qhVP33f0ux6l0IJpDK8GjFOgmbznoWvHbubWjlSjYad4Malyotx4EogNV14F+ryRWx4cKvvTwl9KLL76YrwM5TiXu6TdN1wwbBCAAAQhAAAIQgMBwE0CwG+7xo/UQgAAEIAABCAwxAS3ASUDQYpvyT7377rt5YU4Lb3aYOB+TFuYUFksLciz4DvGg16Dpd+vEKJ1LURAquxdDHVpIKUNFxnMc3s3HVuEqXVU+xsLN2tpaXsTe3tnOLrmtza1myMrS3TqI4YiCUatruXQImnF2CE5Npd0gwlmQlMNuN+2nvd3b4RhL0ajdb8dBl9lth1g5Fnv7O81wj1Vus4m9/bxf/XQeuRyqcnY2/9YtnVjK+/TeglwUKQYxJtQJgWEhMDnZCIH59eeeS0899UwzHKba79CYw9IX2gkBCEAAAhCAAAQgcJgAgh2zAgIQgAAEIAABCAyAgJ+Kd86Z9fX19Ic//CGtrKw0RTk7UbQIZ2FPT9zrPRsE7pRAK+eXhZkoqMU6ylCGUYyz+8vHl8fGz61CCupcHWeHWwwlGM+XIKdrQIKcBO0szm013nvBuqqtVULjnTK8m/PcthgSM3JTO+2m8ZiYb+ajhflbYTSjw06ivwS7TluVaBfHpJOgOJUacTf9UIFEOTnk9CoR7vQ9p5uCXTPvXsi55xx0g3b6deLEfgjUk8B+/n04c+ZM+u7rbzTz1iHW1XO0aBUEIAABCEAAAhA4KgEEu6MS43gIQAACEIAABCBwlwRauXwuX76c3nnnnbzorcVwhcLSe20SUbQgrsXudoLHXTaN08eAgIWS6Gpq5XCqCusXhZZSGPNctaATX4021q/vyjKWl5fzfN/Z3ckinFxyEuQ09/W9BS2XV5WrzPtKcTLWN6ihjtd/bHuVqy72QwvyOmZmcjKHxDRb8dS+zz77LO3s3w7p2cpNVwplJX8LtqUgJ1FOv0f3nDqVnXESVvVX9sH9i/XEHH3+fWslAA9qXKgXAsNAYG+vEUZb1/xrr77ezGXnh4CGoQ+0EQIQgAAEIAABCECgNQEEO2YHBCAAAQhAAAIQGBABu+u8wK1XuewuXbqUQ2NqAS46jtRMctwNaLBGqNpWISnL8JVVXXb4xXY42oVW1HyWQy4Lcjs7aWt761DYyk5hHCvDME40XF+txPDY3lZCVr+GuEqkU91V/XZ/HGIyHyPhTqLdfsNp4zCiCom5N5HyYn50J5b9mrxlwvNvi0JV6vdGf3ovYW5qupFDzmErdax+e/zgQBTbSp7txqcUV6NQzIMI/ZqB1DPMBCTYOWfdQw8+nF555ZVmd/xvimHuH22HAAQgAAEIQAAC404AwW7cZwD9hwAEIAABCEBgIASisBAX2W7evJneeuut7CzS4rk2OYwcEs8uu4E0mkpHjkArcaV0P8XPnUIZKqyr5rRDVsY8clGkNsxS8CkdeDouHlOKcrEPei8h0Fs3ImS/B7XKtRjbEB1uVcKYQmKmqfzfvFmwU0hMCXbO5WeRLwpyOXzl9EyanpnOvy/6PDkxmfb29/J5fiCgdCb690f1lSF5va8UaqNoGAXHKtdjOcb9HhPqg8DwEGgo7g1hPqUffP8H6cSJE/k7XHbDM4q0FAIQgAAEIAABCLQigGDH3IAABCAAAQhAAAJ9JmDBIQp1Mf+MnDIffvhhFim0qB4FO3LY9XmwRrC6Tg6zToLS6upqFm1Kh5xEZs3p6Vtut4gu1qlzo5AWxSC93yzCvpaCXCthyPU5B14UgaLwVRcnl/sdhS072NT20o3m/omvctjZgSu3jYS3GzdupJn5uTQ71fg8Nz+X3XIW5HS82GtfZBPr+v/ZuxOo2c66zvf/mt/3TAlDSEvMQBIMJBAEUW9i0yFiRCFMrSJqhNjYwm2uE2vpXcDtq96WhQrebtf1dgBBtHXRoOuKFxUHHMilgUAQCGYg83BySM48vUPNddfvqfOv85x9dr31TjXsXd/Ketdbb9WuvZ/n8+xTlbV/9X8evx+PiR7zKS377139tikw8Gq+eMrLSqX/RYNk6Ovt98fjoC8Z7uXwnx1dQmBbBPTv7/QauD17/vOeb5dffvm6qou3pQHsBAEEEEAAAQQQQGCsAgR2Y+Vl5wgggAACCCCAwNkCHs7FIV38zXhdvH7wwQdt//794cUeQMRTGeKKwGYF0tagiwOWer1+RiCntRSbjWa4SOzrqK117DiwSwsHR61hF1ePpR1HwWAyUNJ2/ljalJ/x9tP+d6S2pLl4G93Yg339+w9Vcov9KStLvYKVa/2pK33aSm375P4nrWtmlVIp7D+utIsr3JIVcmnG8ev1vIdz/YCuO9h/cr27frVff53B2DwZmCZDOz//ktWTmz3HeR0CeRXwwK6/jmTZdu/abdddd13qe2JeDegXAggggAACCCCQZwECuzyPLn1DAAEEEEAAgZkXUAiiC9u6KO9VJroQp5Dkvvvus6NHj4a1pRRS6EK7LthPO3CYeVQauKaAzi2vkGs0G4M15PwcW28F3rDt0irs4gYNC6t8m1ZXsdPwmwd+XoGWDOg8EJvFqjr1Su33ijT97YGcKuJULVet9Keq9EAuDjhD1W2pZN0QjPXXlPN+Hjx00AqlkhV66X5xSLaWr4dmycDN35/K1l8vMO0Wgr5iMTw17PyI19jTdslKwlmpgORtBIHZFDg9JWa3219b8hU/+ApbXFykym42B4xWIYAAAggggAACGxIgsNsQFxsjgAACCCCAAALjF/AL5seOH7OHHnzIVlZWwkVtXcxX2KIL/MkKI7+YHl8AH39Ls3mEYVMNDuvNWgHCsGn/4n0lX7/VKqI4kEqbVtCDN/1WIOcVcusN5MY9qvE0isnzVTY6zz2ISlrp72Tg4/twi2Kvd9Z0jGnVXnE/h1V8pVkoLEt7rT/m7fcgUe1V0F6tVQeBnP4NK5TzCrmNhVQKxE6Hch7+HTp8yEql/rpW3BBAIJ8C/lmvYL/Zaob/H3jB1S+wSy65JJ8dplcIIIAAAggggMCcCRDYzdmA010EEEAAAQQQZrkhwAAAIABJREFUyI6ALsQrrPvGN74RqqAUuOzcuXOwpp2e9/XAFBLopr/jKQ+z09vJtTSu/PGgJP6drGBMVgrp+Xj7tOkZ1+pNMjCMw1bdj9dg036Sx/fgTeeELtjq73C/0Qzjn7wlXz+qgm7cI+EVZn6cOKyKLfS8tnXfUL3V7YYfr0qNq+z8ucqpCq+0aRmHhaVxG9wwOcZqjx5TBWCyHXEgpzbr32Ot2l9DTvf1uvg1g3AxUY22vjCXwG7c5yj7R2BWBcI6oeXyYFpatfOSiy+xF77whbPaZNqFAAIIIIAAAgggsAEBArsNYLEpAggggAACCCAwKQG/cK/wQGuK3X333WENMf14iOHBXBzc+dSak2pnFo/jFWpqe1qFXDLw3GiFXTKAio/jXmlBoT+nijiNaQjiWs1+GNdsWrvVX0POA8W0KQ71WBzaxW3ZWBXX+EY29tdR4kDOj5oM7uJQVOe4V+DF67T5vjywS+7L9znMxD1V9RZX+PXXiiqFi+RaM2ph1w4rFfvrymlbr3gdTBl5KjwfJpgW2G5M++zATsfWlJjFoqr/hk9ZubHjsDUCCMyagN6b9GWAeqMe3nv0fr9n9x674YYbZq2ptAcBBBBAAAEEEEBgEwIEdptA4yUIIIAAAggggMC4BTx48en1FNqp0k4VdwoKFNx5dd2oiqxxtzXL+08LsUZVoI0KvuIKPA+R3Eiv9bHzyjiftrLV7K9TmFYlFxsPm4bTH0+eD8nxGdW/SY5nMrzSsZNrtiXb4+d9WgWde3t45n2NQ24P/DQOPlY+PWWpXBpUxcUVcnGb/Ph6zPebPJ7akRY6DrONA8nR43M6sIsr9zQlZn+2TgK7SZ7DHAuBSQro/aFSroTAzv//QO8Dr3zFK8P/G3BDAAEEEEAAAQQQyLYAgV22x4/WI4AAAggggEAOBdKmxVO4oMqrvXv32sGDBwdVPV5t5ZV1ybAohzzb3qVkQBJX2CWnq4wDpWEN8akbwxpyjUZYRy5MaXoqkNP9YVVeeny9gV3aPpLVax4cbTvaNu4wbcpO9cPDMO+Dj0UcnqX1L1ll6tNnesBWW6iFyriF2kII53Q/XhfPX59sl3vHa/DF69R5e318/XhOtVYQF4ewowLhQkEVhu2zpgpVhR2B3TaemOwKgRkVSL4X6n3o+pdeb095ylNmtMU0CwEEEEAAAQQQQGC9AgR265ViOwQQQAABBBBAYIIC8ZSYHl4oyFEI9OCDD9ry8nIIgXw6Pj0evnlfqZy15tkEm52JQ3ngEjc2DlPi+8nwxAM1jYVCVF9HzgM5XThtrKyEXcfTXg4LYdKq5ZKBVDKU6hYKZwR+yfamTcmZ3McsDZS339vtFYLxtJRxgOcXq/15XzMuTFl5qkJOj6kKxaet7E9nWRq4pQWxPmZxBV1cARi/Jq26z5/3f4Nx+33fa03HmXQYNkYe2On5OGg8cPAAgd0sndi0BYExCHiVtr9P+nvRC65+gV188cVjOCK7RAABBBBAAAEEEJikAIHdJLU5FgIIIIAAAgggsA4BD+sUAnkYkXyZKu327dsXAjyFEbrpddreq37Wcai53ySt6smnGYynrAxryGka0nZ/TcHkLd6Pr6GWFgrpsVFTVnpgpGMkgyH93ep2zwqe4rBn2Os9LJrV88Mr0uTs57P/W/B/B7LbsXNHMKxWqmesIxev6egBn4+TVz0OCzfjIM2nmYvXC/RxGFbdF1fF+v1kSOvHdv840N3IP0QCu41osS0C+RPwz3r/jNH74WWXXmZXXXVV/jpLjxBAAAEEEEAAgTkTILCbswGnuwgggAACCCCQDQFd1I+nZvRWx48fO37MHt/7uB07diwEGNreq+6y0cvptNLDm7hCTuGcfuS7vLS8ZsOGBTH+otKpO8Oq6pKBWVoVXxw0Je+3e71BkBc31EOlZAi51lSM0xmB/lHj6Tt17vo5PGzKyrjazV+fbH8cnPlzo8YruY+0CjttEwew8fHjfiT7lVY1l1yjb72Vdaf7058SU7c4pKTCbppnM8dGYDIC/qUP/xzR+5W+ZHDRhRfZC1/4wsk0gqMggAACCCCAAAIIjE2AwG5stOwYAQQQQAABBBAYv4Au1mlNu8cffzxMk6np+PSYhx+6uKdgyi/yxdP1JYMJXQAcFhSeDgsKYRtdIPTX67f2q+P443GgofsedsTVR8npBr0qKg6Y0sKnYUFYrK02DgI5rR/XPh3ILZ1cGv/AbNMR0qqwRgVwxV7vjKOPmo7TxyetyWmv1ZScfvPwU3/7Gm5p46f96NzQNmkVcvGUlbNaAbhNQzq23Siw44YAAvkWiD9D9dnrX3bYtXOXXX/99fnuPL1DAAEEEEAAAQTmQIDAbg4GmS4igAACCCCAQL4EktP66W+FdQcOHAjhnd98DS2FJQrwPMRKTuuXnHZxVGDiU0bqOHGg5NV9OlZaNZIfR/tPVkvFVUbDpgz01/i0n4MpKxsNa7ZOTVnZ6aRWyI0KuWbpDIlDMm/3qPafMaVjFKil9Sttysx4LOPXxMf3+51oqk5/nYetGhtVyCmAi6es9EBOz+v48et0Pw500ypLZ2l8ZrUtBHazOjK0C4HtE9B7rQd1/j6q98+dO3baDTfcsH0HYk8IIIAAAggggAACUxEgsJsKOwdFAAEEEEAAAQQ2L9BoNKxWq4UdeLilkEMX7VZXV+2hhx6ylZWVsNaar/0VV0J5FV0c3Hm4p30qXFkrINLzOo6vxabfPi2gh2nJwM4vLCanD/THYw3tTxckvUJO/VUg51NWnjh+Imweh1TD7qf1Y1T4tfmR2Z5XJgPZYX1Nqz7UtqMq7JKBrbfa9xcHph7ExaFudcdiGHudB5VyZbCOnIdyGiev+vDx9vMvrg5J9mvWx2V7Rnd8eyGwG58te0ZgVgT03urvsV7VrL8XFxZDYKdqd24IIIAAAggggAAC2RUgsMvu2NFyBBBAAAEEEEAgCHgIEnMo5FK13f79+0P1nQIWr7IbxhZXwPl+k9t6tZ6HhgrVkmuneQWdP+778BBPwY5epx9fO05TVvpjvoZcWnWXHosDxWQF2qjQR8/PegVX3L71VtjF4+VBavxY7BJXM2qb5LSbu/fsHgS9ySo5D2Tj1yWPk6yejM+htaYzXet1/FMfLUBgN9qILRDIuoBX2MVfotBnZ7Vatetfer3t2rUr612k/QgggAACCCCAwFwLENjN9fDTeQQQQAABBBDIqoBXxMXhTDwFpkIZf25paSlMl3nkyBFT0ObrzMXVeV6hFwdayfDLA5W4Qk8XCv1vv5Co/esxVcl5IOcVcnpsdWU1hIzeXg/y0vqUVjmXNmVn2jSSyXAobv8sj/t6QsdkyBb/HU95mRbI7dy1c2ggNyrUTbrFIZu3WxeOfSyT1Xpp7qP6O8tjNUttI7CbpdGgLQiMRyCuUvb3ev8iy0v+9UvsKU95yngOzF4RQAABBBBAAAEEJiJAYDcRZg6CAAIIIIAAAghsn4CvX6OwxIMRnxoreZS4mkrbKrA7fPhwmNJSQZ5+Jyvi0qq64kBIzyuUOXHiRAgFvTKu0WyE/bVW64NALg7lvG3JEG6tqiu9JhnotHu9M7qZfH1yysdkf0Ydb/tGanN7GhY0DhvbpJEHcpoazSvkNF4+ZeVWA7LYNxmUehAbj3V8bup5X8NO28TnFRV2mztf/FUEdlvz49UIZEFAn6k+DbVPjelTF1/zP11j5513Xha6QRsRQAABBBBAAAEEhggQ2HFqIIAAAggggAACORJQGKKLeR6cJKdHTAYsuvini371Rj1UvnkFnpPE3+b31y4uLtqxY8fss5/9bAhfms3mYFpMva5cKISXx2FhPH2XjhdPl5mcotEDxOSwDCrkEvtPbhcHUmmVaGkVerN0CqS1X+2L/Uvl/hpyCuJq1Vr47YFcMvhKBpbD1rBzg7RqxdjHKyK9TT6W/viwQE/u+kmuseSvS54HszQmWWgLgV0WRok2IrA1gWSFnVdF63332muuJbDbGi+vRgABBBBAAAEEpi5AYDf1IaABCCCAAAIIIIDAxgWGhVw+LeWwijsdyS/4+VHTAqJh02H6a7Q23ic+8YkQvviUmIOpMk9VwMVBjl4XT8EZPxdP5Tmq+k3Pt7rdNcGS+9hqRdnGR2drr9ixY4cVS8VBIOdVch7IxXtP80qOr7Yf5ppmM8zL9xFPn5rc97DqTL3Wn4sD2bRwcNQ5sDXd/L6awC6/Y0vPEHAB/4z3z1CvctffmhLzaU97GlgIIIAAAggggAACGRYgsMvw4NF0BBBAAAEEEEBgWgJPPvmk/eVf/mUIguLKqu0Ix9aqkFN/Rx2jGAWGm/GJw6W013dSHhxVlRa/ZGFhIawhV6lWzqiQU/i5VtC6mb7wmnwK+Dkan6tHjx61VruVzw7TKwQQCAJepazK9ni9UD133b+5jjXsOE8QQAABBBBAAIGMCxDYZXwAaT4CCCCAAAIIIDANgXEGdmnh16iqr9igUiyGP9OqvfSYTxMa7zO+n1YBFk/hmVbhF7e5VqudEch5hZwCOZ+uVO2LX0NV2TTO4uwek8Auu2NHyxHYqoBX2Xl1nX+maUrMZzzjGVvdPa9HAAEEEEAAAQQQmKIAgd0U8Tk0AggggAACCCCQVYFxBnZuMizQGhbE+etKEWoctPn+tO5efEuGZb4Gm7aJ12vz41YWFkLwVq7015CLAzm9Nl430PcRHy/ef9r4j6ogzOo5Q7u3T4DAbvss2RMCWRKIp71Wu9vtdpg+WY+zhl2WRpK2IoAAAggggAAC6QIEdpwZCCCAAAIIIIAAAhsWGGdg5wHasAq4tAq5UcFXvK9hgZlvo/3rJ56yUlVzXiGXDOSSx05O6en98d++lt9GqgY3PEC8INcCOpd8zUg/j5gSM9dDTucQGAjo375COv8s0RP6XPve67/Xdu3ahRQCCCCAAAIIIIBAhgUI7DI8eDQdAQQQQAABBBCYlsAkArthffMKubTqubT155LBWBzIKYirVWuWDOSGhYV6fKsVcskKvmmNIcfNpoCfgwR22Rw/Wo3AVgTiL5aE4K5UtkazEaq9b3zljWdMtbyV4/BaBBBAAAEEEEAAgekIENhNx52jIoAAAggggAACmRYYZ2DnFySHrevmgdewUM2npVQFQm2hFi5kKpTT3wrrFhYWzljfzqe9jC+E+uCkTcsZT6k5ah26tCo6r4qIK+/i8DGumsj0SULjxyKgc8qDaZ3rVNiNhZmdIjCTAv7v36ts9bm2srJi555zrr385S+fyTbTKAQQQAABBBBAAIH1CxDYrd+KLRFAAAEEEEAAAQROCYwzsEsGdWnBnYIKTVFZrVUH68jpbz2uarlk4BbvIxmYadu054cNtkK/eB29eJ07vSZZgTesP8m1+EYFlZx8CEhgrcCu3WkPzk20EEAgfwLJKnL93Wq17IJnXmDXXHNN/jpMjxBAAAEEEEAAgTkTILCbswGnuwgggAACCCCAwHYIjDuwSwZylXIlBHR6fMeOHZvqwnoCsbRwcNhac8NCwVEVcuvd36Y6yYtyLzAssDt27Ji12i0Cu9yfAXRwngX0GehV3rrvU+M++/Jn25VXXjnPNPQdAQQQQAABBBDIhQCBXS6GkU4ggAACCCCAAAKnBXQBL55iMS2o8qqweDvtIX5cf8ff5vcwSxcLDx06ZJ/85CfDQXXRsN1uh0q3eLrItDHxfeg1msorrpDzKSs3G8hxDiAwLwLxOnb+b+rEiRO2sroyco3FeTGinwjkUaDdboXPzv7ncz+w0/vB917/vbZnzx7+/edx0OkTAggggAACCMyVAIHdXA03nUUAAQQQQACBeRWIq7rWqiIbtm6ch3ke4qnC7lOf+lQI6vw1mirSAzvd90BOU1RWK9XBGnKLi4tnTEHp+/SxGVWBNq9jSL8R8H8rXlXj4bweJ7Dj/EBgHgT6a1j2/+3317DUZ+0N33dDWJ+VGwIIIIAAAggggEC2BQjssj1+tB4BBBBAAAEEEBgqEIdnvlGy+i4OyZJhnU+9Fx9Aj2kf+/btsy9+6YshoFO1nEK4WrV21pSVyfAtbZ8eQjCUCCAwWsAv1vt0eFTYjTZjCwTyIlAo9Cvf9dnrgd3Tn/Z0e8lLXpKXLtIPBBBAAAEEEEBgrgUI7OZ6+Ok8AggggAACCORRoNXqT5kVB3BekZPW37RpMLV9vV63ZrMZfnS/0WiY9q3femx1dTWsJ+choKrtktNvehvSpugcZk+FXR7PSvq0XQLDAruTJ0+GKTHXqpLdrjawHwQQmI5Ar9cNX4zpf/mlv57d1c+/2i6//PJTjxWm0zCOigACCCCAAAIIILAtAgR228LIThBAAAEEEEAAgdkTSFu7zlup5xS++Y/Ct5WVlRDM6bdCOP3opouDuvljp6fjKoRgUAGettHjmgozrapumI5vG7/Gjzd7orQIgekLENhNfwxoAQLTEuh2+1Xt/feB/nSY1/2b68L6dcMq2KfVVo6LAAIIIIAAAgggsHEBAruNm/EKBBBAAAEEEEBgpgXisE0X8/ymUE7h2pEjR0J13PLycvhbN10AjIMyr7rTc16x49NhViqVEN759qqs82/8++8YaNS0mHEVnl5Hhd1Mn140bsoCawV2q/XVKbeOwyOAwHgFeuEzUp+17XbH/tX5/8quvfZaKmvHi87eEUAAAQQQQACBiQkQ2E2MmgMhgAACCCCAAAKTEdAUWap0001TVx47dswOHz5sJ06cCH/HVXBeFadtFcL5mnRxS5NT7PXXzjk97Va8v2FTb8bbx4Fc2n2m9JvMecJRsikwLLBbWloKU2JyQwCB/AoUiwXTl2T0ZZxez+zF3/Fiu+CCC/LbYXqGAAIIIIAAAgjMmQCB3ZwNON1FAAEEEEAAgfkQOHb8mB3YfyCEdZr2UjcPwrwKLq6ii5+P7yenrNQ+9JguFnrAp8DOQ7yNTMkVB3PDAr35GC16icD6BQjs1m/FlgjkTUDflVFgV61WrVKu2stf/vJBxd1GPn/z5kJ/EEAAAQQQQACBvAgQ2OVlJOkHAggggAACCORGIL7olrYOXby2XHLb48eP22OPPRamulQ1XVr4RgVbbk4VOoLAqbWsumHtyaXlJabG45xAIMMC+kKNPrv1pRj/gkx/+sv+1NN6TF+Q0fOXX3a5XXnlleFLOZqqmsAuwwNP0xFAAAEEEEAAgVMCBHacCggggAACCCCAwAwKxNNaqnnDpprUc7pYp+ku9+/fHyrqdOFOj+k1urjna82xNtwMDjRNQmCLAl5xR2C3RUhejsAMCOhzW5/h/tmu3x7UlYol63Q74bN9obZgL33pS21xcTFsq8f0Ge/TYc9AV2gCAggggAACCCCAwCYECOw2gcZLEEAAAQQQQACBSQj4lJVx4KaLcj4FpX7X63V7/PHH7dChQ4MLdmqbh3N+oS9+bBJt5xgIIDAZAQK7yThzFAQmIaAv69SqNWt32uEz3deI9f8f8C/kXHXlVXbFFVcMmpT8ks8k2soxEEAAAQQQQAABBLZfgMBu+03ZIwIIIIAAAgggsCUBn9ZKF+v0o6mvdIsvyOlxhXT79u0LU+Hpor3/aDvdhq0Lx5SYWxoeXozATAkQ2M3UcNAYBLYk4F+28c9+/fvWdJj+71y/n/bUp9m1114bwjx9KWetCvwtNYYXI4AAAggggAACCExcgMBu4uQcEAEEEEAAAQQQWFsgbd06hXBeLafpLh988EE7cuRIeEzP+Tfxfc8eyvm38pMBHmOAAAL5ECCwy8c40gsEXMADOH2+6/Ne/8arlap1e92wyXd/13fb+eefH+7HlfgEd5xDCCCAAAIIIIBA9gUI7LI/hvQAAQQQQAABBHIoEF9407frvcpOId3DDz8cArpGoxHCOk2R5d+y14U9r9ATi7bTLZ4a0x/LIRtdQmDuBAjs5m7I6XCOBfRZ7Z/5+nzX57k+43Vfjz/3Oc+1q6666iyBtC/65JiJriGAAAIIIIAAArkVILDL7dDSMQQQQAABBBDIg4BfsNPUV0ePHg1hXbPZDBfufDqs+L5CPD0eV9jpvq+DR1iXh7OCPiBwWoDAjrMBgfwI6LNan/Ee0unLOvo3rs92TYV5zTXX2MLCQuiwqu+0HTcEEEAAAQQQQACB/AgQ2OVnLOkJAggggAACCOREIG1aqyeffNIeffTRcCFPF/T0bXqvmvMQzoM5nz7Tp8ryx7VdvA5eTrjoBgJzLUBgN9fDT+dzJqDPbX0JZ3Fh0Trd/nq0CutqtZpd92+us3PPPTc8FlfSe0UeU2Lm7GSgOwgggAACCCAwlwIEdnM57HQaAQQQQAABBKYtEAdnPpWV2uSVcfGFN4V1Dz30UAjbqtVq+M0NAQTmW8BDe3//ULXN0WNH5xuF3iMw4wL+Ga/PcZ/qWp/35VLZ2p324P8B9O9Zn/f6ko7CuquuvMouvfTSGe8dzUMAAQQQQAABBBDYqgCB3VYFeT0CCCCAAAIIILBFgfib8sld7d+/3x555JFQTacLeHyDfovYvByBnAgQ2OVkIOnGXAnoc9yr57w63j/X/cs4Ps2lHlfAd+G3Xmjf8R3fMVdOdBYBBBBAAAEEEJhXAQK7eR15+o0AAggggAACMyGQDODivw8fPmz33XdfCOoU2Pm37X09upnoAI1AAIGpCBDYTYWdgyKwZQGtM6tpLnVTOOdVd/rbq+0azUaowLv4oovt+c9/fliblhsCCCCAAAIIIIBA/gUI7PI/xvQQAQQQQAABBGZMIA7l4uo6X3NOgdyJEyfs3nvvDRf14gvzuoDn38qfsW7RHAQQmKAAgd0EsTkUAtso4J/h+jxXWKc16PwxBXj6ko5+X/DMC+xFL3rRYBuFdnG4t41NYlcIIIAAAggggAACMyJAYDcjA0EzEEAAAQQQQGB+BDyki4O7+P7Kyordc889g7BOF/V0QU8X6wjr5uc8oacIrCVAYMf5gUA2BfQ57tNeao063fxvfUlHn/WXXXqZXX311eE5D+nWmj47mxK0GgEEEEAAAQQQQCApQGDHOYEAAggggAACCExJQOvV+DRXfiFOj2kazGPHjoWQbmFhwer1utVqtRDW6Zv3TI01pQHjsAjMkACB3QwNBk1BYJ0CCt/0Wa7PcX2e69+xPt8LVrB2p23VStWe+cxn2vOe97wwJWayCp8Ku3VCsxkCCCCAAAIIIJBRAQK7jA4czUYAAQQQQACB7Ask16/ThbknnnjCHnroobBenV/M0319694fYw277I89PUBgqwIEdlsV5PUITF5An/sK3Ty4U2Wd/i3rizmLi4v27Mufbc95znNMX97RNvHnffL/GSbfeo6IAAIIIIAAAgggMG4BArtxC7N/BBBAAAEEEEAgIeAX3ZLTW/lUmKqs0zRZulDn02D6OjcK7XQhjxsCCMy3AIHdfI8/vc+ugD7b9f8B+jdcKVes2Wrazh077QUveIGdf/75IaiL///A17TLbo9pOQIIIIAAAggggMB6BQjs1ivFdggggAACCCCAwDYL+JSYfmHuK1/5SqiqI5DbZmh2h0COBOKgzqt0PNA/fOTwYL2rHHWZriAwUwLxtJT695icttK/aKPPcoVz+tE2uuk5X5NWv3W79FmX2hVXXBEq7LghgAACCCCAAAIIzLcAgd18jz+9RwABBBBAAIEpCsQX+Q4fPmwPPvhgCOxYo2aKg8KhEZhxAQK7GR8gmjdXAh7E+ed2vDatIPS4Hosr673Cbs/uPXb55ZfbRRddxNq0c3XW0FkEEEAAAQQQQGC4AIEdZwcCCCCAAAIIIDAFgXgtGn3L/s4777TV1dVwYY816qYwIBwSgYwIrBXYHTl6JCO9oJkIZFfAq+o8kIt/6zlV0XlIp/vlUnkwzWW706+qu/yyy0NVndaw0/8DlMvl7ILQcgQQQAABBBBAAIFtEyCw2zZKdoQAAggggAACCKxfIL5Ad/DgQbv33nsJ6tbPx5YIzLVAvMaVh/96T9GUmNwQQGB8Al5JF1fW+b9HHVX/HnXzCnqvsPMg75KLLwlVdbt37x5U3Wl7QrvxjRl7RgABBBBAAAEEsiRAYJel0aKtCCCAAAIIIJAbAZ82S7/vvvtuO3nyZLjA52vf5KajdAQBBLZdIA4IvOJOF/xVYedBwrYflB0igMCgUi6m8Io7/wzXc/o36mFdpVwJ014qqNuxY8fgpR7uUVXPiYUAAggggAACCCDgAgR2nAsIIIAAAggggMAUBY4dOxamw6xWq6xfN8Vx4NAIZEmAwC5Lo0Vb8ySgL9l4GBevN6v7Ct7iqTCf9tSn2cUXX2zPeMYzrFarhTBdIZ2+mJO8+XTYrGGbp7OFviCAAAIIIIAAAhsXILDbuBmvQAABBBBAAAEEtkVAF+juv/9+O3z4cLjQ59/S54LdtvCyEwRyK0Bgl9uhpWMzLhBXw3k4p3+PvlbdU5/6VLvwwgvtvPPOC4/5c8lu+ZSZM95dmocAAggggAACCCAwYQECuwmDczgEEEAAAQQQQMDXnGo0GvblL385VNfV6/XwW9PaEdhxjiCAwFoCaYGdwgNNienT7CGIAALbL6B/X9VK1RYXF8P0llqL7pxzzrFzzz3Xdu3aNZgy06eqVQuSlXXx+nf+RR2mxdz+sWKPCCCAAAIIIIBAFgUI7LI4arQZAQQQQAABBDIt4BfUn3jiCXvsscfCBfZyuRymxNQ38lmDKtPDS+MRGKuAwjoP/fXbwzv9PnjoIO8fY9Vn5y6Q/JzyL5qUrRg28efj3yG4KvZSp5T04Eqv9SknY+1kBXr8xZb4GF6tHrch3l+xWAqftdpOa8ut1lfD56/+1uO6VSoVW1xYHIRyO3fuDOGcprVUMKfPaW3Pl2v494AAAggggAACCCCw3QIEdtstyv4QQAABBBBAAIF1COhC+3333Remw/SLiUyJuQ44NkFgzgUI7Ob8BJhy9+PqMA+s4uCmF56zAAAgAElEQVRKn23JME/hVgi49F/RQuDs00l6QOfbdDrd0MN4H/GacXqdP+/TSsbPe5V6MlDzz1e9fqG2YJ1ux84959xQIbewsBACOQVze/bsCW1NrjPnFXC+hl1cERebTHl4ODwCCCCAAAIIIIBAxgUI7DI+gDQfAQQQQAABBLIp0Gw27atf/eqgqi5ZMZPNXtFqBBAYtwCB3biF2f9GBDwI89+qVhtW/dbfpl8Vmqyi89eXSuWzqvOS+0u+Pm6DV6kruNPnbKPeCFNO677Ctosvudhe/apXh6o6D/42UimXtvZcMlzciB/bIoAAAggggAACCCAQCxDYcT4ggAACCCCAAAJTEDh+/Ljdcccd4Zv8unDoVQkbuXA4hWZzSAQQmLIAgd2UB2DOD58MrPwzK56WMq3yLrlum4dl+h2Hd3EFm+/HPx99+mjtS9splIsDOf29XF8drBnna8fFQ3bJhRfZT/3UT4WHtL1PoekVeckKParn5vyEp/sIIIAAAggggMCEBQjsJgzO4RBAAAEEEEAAAQns3bvXHn300XCx0KfWUgWA1sjxKb+QQgABBJICBHacE9MU8DUT48DNQzf99gAsOTVm2rp0ybDP9+NTZoYquUbTGo1GqEbX36urq4MpNfVZmZyis1voT6c5bErNyy55lv3ET/xE+Jz1Kjvvi46bnAqTwG6aZxvHRgABBBBAAAEE5k+AwG7+xpweI4AAAggggMCUBXQB8K677rLl5eVw4dEvUhLYTXlgODwCGRAgsMvAIOW4iWkhW9xdr8CL15CLp6zsf+L1QzWFZvrc05SV+vFAzivj9PmYFvzF+/Mg0I/nFXr+uerH8tc866KLBxV2ekzHVEjnQWPadJ7JyndCvByf4HQNAQQQQAABBBCYsgCB3ZQHgMMjgAACCCCAwPwJ6GLf7bffHi5YxlNyzZ8EPUYAgY0KENhtVIztt1PAwyqvDPeKOw/E4mksQyB3qkJOVXI+ZaVX0On5+EsraqcHZ3GVnIdx+u1TVsYhmod6ySAtLWhThd2b3vSmcFztz397sDcsnHPDuMIwbVumtd7Os419IYAAAggggAAC8ydAYDd/Y06PEUAAAQQQQGDKArqo+PnPfz58q1/TfGlaLl2E1HSYuqiZnJJrys3l8AggMEMCBHYzNBhz2JS4wk6fW/oM0zpyqpTzQM7Xl9PfCsT0Gg/dPKCLp6wU4yDo6hWDavx8fN+DwmGvTwaIvm+vxLv4wgvs5ptvHoycVwTGv89oTzTG8fp98X1vrx7z9s3hqUGXEUAAAQQQQAABBLZBgMBuGxDZBQIIIIAAAgggsBGB48eP29133x0ubiqsi6sGNrIftkUAgfkV8HDAgwMFIXpvabaa84sygZ4ngyIPdzwQSluD9Myqq96arUybbjFZbbbWDjwg85AsDpO0H30hJN5fsj+9Qj8w0037CoFcoxF+QiC3vBymsvRQLq6Qy0J12aUXX2I/+ZM/GQLCtQK4CZxKHAIBBBBAAAEEEEAAgbMECOw4KRBAAAEEEEAAgQkLHDt+zL5xzzcG02F6xUwWLnZOmIrDIYDAEAECu9k4NTzwSpuOMa5GOz1lZL+azH/UC38uLayLt+t/Vqwd+PmUkr7+m/YfHy+eUlLb6G9NW+kVcidX+oGcHtePB5DelzjwS06DmYXPMAK72fh3QysQQAABBBBAAAEE0gUI7DgzEEAAAQQQQACBCQscPnzY7r///sHaPX7BVhdCvVphwk3icAggkDEBArvpDlja+mXJCra4eu108NY7K6DzUC3+HVfBxY+bFVI7Hq8d59NPah8K3eqrdavX66FaTj9hbblmP6TTfa80C9M5lorh73hduHhKy7iCMC2gm/XQjsBuuv9uODoCCCCAAAIIIIDA2gIEdpwhCCCAAAIIIIDAhAWeeOIJe/jhh8NR44oKXSzVxdBZv+A5YS4OhwACKQIEdtM/LeL3an8v9/dwD838fT4O4Px1yff6Ye/9cfAXh2seyCl40zpyCuNWGvUQ0mkKSz3uXwJRe/QTB3HJzx8dP67AS6sQjPsVj0BadeD0R+jsFhDYzeKo0CYEEEAAAQQQQAABFyCw41xAAAEEEEAAAQQmLPDYY4/Zo48+OlhLSIf3CgZdLA1VDtwQQACBNQQI7KZzevjaZ8mpML01ae/f8bSW2i5tDTkPxxT4ebimbcOUlacCOQ/ifF05n8bSzwXto2PpU2bGFXi6r4pub2tcURc/liacFlJmJaxTfwjspvPvhqMigAACCCCAAAIIrE+AwG59TmyFAAIIIIAAAghsm8DevXvtkUceCRdM41u42HrqYu22HYwdIYBALgUI7GZnWNMq45Lr0nlrO73eGYGc3vM1XaUq4hTE6XX6rcf0o5DOxzpZhZ02LWdaYBgHhOVy+YwpL5OfQclqPj2frAhMhpXJQHJ2RubslhDYzfLo0DYEEEAAAQQQQAABAjvOAQQQQAABBBBAYMIC+/fvtwcffPCMo/oFWU1XxpSYEx4QDodABgUI7KYzaHE1WdqUkT4u/oUMBXKhIq7e6K8n12qGv1dXV0NIp8d0U9Cm16hqLl4zTs+lVcD542spDAsS9Zpha/B5+BaHcGkVgcl9ZOVzi8BuOv9uOCoCCCCAAAIIIIDA+gQI7NbnxFYIIIAAAggggMC2CRw9etTuu+++UE3nt/ji+7YdiB0hgEBuBQjspje0cVDngVy71Q7v6aqK8ykr4wo5D8DiKSvTppdUcJeszosDvO7pj42RAGlTVcYVdGnBnRW6Z3wuDTtIWuCXur+RrZzsBgR2k/XmaAgggAACCCCAAAIbEyCw25gXWyOAAAIIIIAAAlsWWFpasjvuuCNUVKi6olarhaoK1q7bMi07QCD3AvFaZB7u6DFV5x4/ftyareZYDbwKOF7rTCFQHGKlVWd56FTs9gOhuGorDnpavX6Vcdo0i8mwab0djadwjKciTttfp3d6TVHtXyGc3qcVwum33r/9b19DLv7yBe/j6x2V6WxHYDcdd46KAAIIIIAAAgggsD4BArv1ObEVAggggAACCCCwbQKquvjyl78cpj/Thd9qtTqYFi0r04ptGwY7QgCBTQkkK+z0twK7RrOxqf2t90UeziWng9TrPTj0cE6PxdVi/RAu/Ui+v2SF2dmhWn8Hw94r13oP1b70nuvTT2o/CiAVxjUbzX4gt7pyViCnbbwdlUoldQ04Dxg3Gyqu15/ttiZAYLc1P16NAAIIIIAAAgggMF4BArvx+rJ3BBBAAAEEEEDgLAFVY9x2223horHue8WHLgr7xWrYEEAAgbUEphXYDVv7zEM0r8BLbnf6717oVlz15n97n7zfaevFmfUDu7RgzANDvY/GlYgK4vTTafenrNR9rR+nH1XJxRVypWolhHge0nlA6ftUuOf7Tv7mjJ19AQK72R8jWogAAggggAACCMyzAIHdPI8+fUcAAQQQQACBqQl88YtfHFwU9soMArupDQcHRiAzAh4gebjl7xvqwIkTJ2y1vjrWvqStuxYfUM+nrcHmVXceeMVTXiar9ZJTYnp4pt+6eYWcB3RxhVyz05++UsGcB3L+em+bB35xGKcvTuj51dXVsP+4SjDePp5SM37c+5x8fqyDwc43LEBgt2EyXoAAAggggAACCCAwQQECuwlicygEEEAAAQQQQMAFvva1r9nKykq4sE1gx3mBAALrFYjXi4sryvT6SQR2ae2MQ7x4SksPtOLXpE1Zefa0mafnzfRqN//dqDdCIKdgTaGcKuQ8yNO+G+1WOFwy9Isr+jyMi6vwVGWn/WhN0Xh9vbiSLw78ho3XWlNyrneM2W58AgR247NlzwgggAACCCCAAAJbFyCw27ohe0AAAQQQQAABBDYscN9999mhQ4cGgd2Gd8ALEEBgLgXWCuxOnjxpK6srY3VJBljJ6rh4SkyvVNNrPHArl8uhfR6KxVNPhnX4Tp4MU1SGqrlmM/zovh7z/cRTUSYDMlW4+XbJKTXjqr54XTq1J/7ihLfPH08+n2YQO4x1ANj5lgQI7LbEx4sRQAABBBBAAAEExixAYDdmYHaPAAIIIIAAAggkBXSxd9++ffbYY4+FC8u6qM10mJwnCCCwXoE4pIoDskkEdskwy6vOPACrVCpnVah5WKfQbXlpObzfJQO5sMZcp2PFSvmMMM/DMg//Rk3JqX14BZ1eo1tcpRevb5e2rzgM9PGIA0AFjmnr56137NhuugIEdtP15+gIIIAAAggggAACawsQ2HGGIIAAAggggAACExbQBeXDhw/b/fffHy786gKwLl7rt198n3CTOBwCCGRIYNqBXUzl03LqvUvvbasrq6bwTevH6UfvbV4hF0K94unpLuMpgbVP35ffTw5JCAe7/dcPC82SU3L6vuIKuvi1ccVi2HGhv05eso++H/Ux3mfcFv8CRoZOpblrKoHd3A05HUYAAQQQQAABBDIlQGCXqeGisQgggAACCCCQBwFd1F1aWrK77rorTPemKdz0o4vcPp1bHvpJHxBAYOMCySkek+GS79Grxzxw0vuH1nRbWj45OGi8r3i9trXWWSsWS+GLA8nj+hSWSysrIZjzQM6nrfQ14LxdG+85r0Bg/AIEduM35ggIIIAAAggggAACmxcgsNu8Ha9EAAEEEEAAAQQ2JaAL37rY/dWvfvWMKTG9OoPp1jbFyosQmAmBeN00b9CoaRy1nb8urrL1qrB4mkY9r5tPRen3PURbWl4Kz/v+PGjzv5NryCW3XTq5FAI5D+J8DTn91uPlWnUwZaXvO20ayZkYDBqBQEKAwI5TAgEEEEAAAQQQQGCWBQjsZnl0aBsCCCCAAAII5FZAF92/8pWvhKo6XezWlHG+7hKBXW6HnY7NgUBc+eZhmAdbye4nK908oIu3i4M3PZ4W/umYYTrK1VVbXlleU/nE8RNnrCGnLw94KOfrv/kOkoGh2tLunT1lZLz9HAwxXcywAIFdhgePpiOAAAIIIIAAAnMgQGA3B4NMFxFAAAEEEEBgNgW0ht2BAwcGa9gxHeZsjhOtQmAjAnEFXFpAt9Z0lHrO10gbdcy4qs1D/5WVFTt48GDYh74E4NNW+lpyejxeQy4+hu8vntIybTrOtJAx3g9fOBg1cjw/TQECu2nqc2wEEEAAAQQQQACBUQIEdqOEeB4BBBBAAAEEEBiDgC5qHz161O68806rVCqh4kUXyuPp8MZwWHaJAAITFEgL5+KpLJPVc/pbwf1aAZiq6BS8qTq32WqGdevqq3U7ceKEHT9+fBD4Jaep9L871jtLIG6nB47DmOJAblj/JkjMoRDYkACB3Ya42BgBBBBAAAEEEEBgwgIEdhMG53AIIIAAAggggIAEwtRy7XaYFtMrary6Jq5wQQsBBLIlMKrCbFSFmqrk4kAurCXXaIaKOYVp8bpx/l6hx5eXl/uBXUogF7cpWUE3bI27ZLCYrMCLp/mM7/P+la3zdd5aS2A3byNOfxFAAAEEEEAAgWwJENhla7xoLQIIIIAAAgjkQEAXt/1iuKbFPHTo0KBXXmmXg27SBQTmUmDYlJKOkayQC2vINZohwB82HWYycEtW4up1J0+eDIFdsVJe031YhZwHcv68v0fFAaF2nAwk43X34pBvLgefTs+8AIHdzA8RDUQAAQQQQAABBOZagMBuroefziOAAAIIIIDANAR0cV3T3umiu9abeuihhwYXwQnspjEiHBOB7RPQFJX6d6yKOE1ZmayQGzXlZDI4S2uZ70PhoIdkgwq7XmHNziQr/JIBXM86YZ9pAV7adJ5+MH/NqArD7ZNmTwhsXIDAbuNmvAIBBBBAAAEEEEBgcgIEdpOz5kgIIIAAAggggMBZArrIfu+995qqbtLWg4IMgawJJKus4gBH9zc6ZWLy9aOmlPQK1o26+X7jQC25Dpz2qQBOobsHcuF3s2mtZmvNKrmNtmfY9lrhTu1SO7uFQgj/VZ2nCrulpSXrrp3XbVcz2A8CmRQgsMvksNFoBBBAAAEEEEBgbgQI7OZmqOkoAggggAACCMySgC7yVyqV0CRV2O3bty9ceOeGQNYF4ikV1Zc4YPOgyfuYVo0Vvz4OzNZTeRYfz/eTXGutXD49ZWS8jbdJQZgHcpqust6oW6PeGAR18VSRo6rVxjGWHtip7R0zArtxILPP3AoQ2OV2aOkYAggggAACCCCQCwECu1wMI51AAAEEEEAAgawJxFNfqsrujjvuCF1Q9dGoKfOy1lfaO18CacHasHXTkoHesMBtmGBa4BbvY1iF3GDKymbTGs1+GKcKOT2uarW1bnEAGO8/GVSOa9STgZ3eMxQwqrruxIkT1itSYjcue/abfQECu+yPIT1AAAEEEEAAAQTyLEBgl+fRpW8IIIAAAgggMJMCPmVffIFfVXaPP/64LSwsjAwMZrJTNAqBFIG0wGyrgXRyystkBZ8Ct8GUlacCOVXKKZDT4/qJb8kqufj5tGlqR03JudX+jTqRyoVCWPNS7Wif+q1j+hp2BHajBHl+ngUI7OZ59Ok7AggggAACCCAw+wIEdrM/RrQQAQQQQAABBHIo4BV2quypVqthPawvfvGLG17fK4c0dCnjAmnTXMZd0tSvycq4uGpt1Bp32tYr5BTExRVyCtv0byoZ4vnxQ8gVVdAN226tIdAx1hPkjWsYk4GdH2dlZcWOHj1Khd244NlvLgQI7HIxjHQCAQQQQAABBBDIrQCBXW6Hlo4hgAACCCCAQFYEvFrm4Ycftr1791q8xlZW+kA7EYhDMd0fFtwNmx7TQzAFYj41pcI3D+QUtHU7XasvL4dDpa1vlxyFtCkzfa3I5Np2vm23sPaUknp9vI5dvJ+4XeM6IzQlpo4ZpsI0C1a6r8DuyJEjBHbjgme/uRAgsMvFMNIJBBBAAAEEEEAgtwIEdrkdWjqGAAIIIIAAArMqMJjOrt0O4Zxf8Fcgcc8994Sp7bghkAeBOJzz+75Oo6pKFcg1W83+GnKtVj+Qq9cHXU8L/VRhplsycPPHPJAb5qeAK62yzh/TNJN+S6uk8wq75Fp9+ls/454Sc1hgJ7dDhw4R2OXhHw59GJsAgd3YaNkxAggggAACCCCAwDYIENhtAyK7QAABBBBAAAEENiqgcE5hnV/c92kADxw4YA888MBGd8f2CMyUQFwh56Gcry23srxyRltHTaEZb6xtPbBLC9O0bTIwG7bdMLA4sNM2ydd74O6P+/E8sNtIfzYzaArsdEwFk6qwU4Co+wrsDh8+bN21CwQ3c0heg0BuBAjscjOUdAQBBBBAAAEEEMilAIFdLoeVTiGAAAIIIIBAlgXuu+++cOFd63Pt2LEjrLmlC/QK+HR/1BpfWe57Htru0yWqL2nhTTx+aWu5+ZSoyakWPTyKK9Xcy9d10++0KR/9tckKsFFrsaVNKen70LkYwjhVx7Vb/Qq5bteWTi7lYRhntg8K7Pwc0/SdPkYaB1XYEdjN7NDRsBkQILCbgUGgCQgggAACCCCAAAJDBQjsODkQQAABBBBAAIEZE1Do8bWvfS0EdropCFGIU61Ww2MbrRiase7NVXPidda846qI0s2DFm2jEM8rtPz5YVDJQDB5jLjCLO34vt9hlWBxIOfTVsaB3MkTJ89q2riryubqpBnRWQI7zgYENi9AYLd5O16JAAIIIIAAAgggMH4BArvxG3MEBBBAAAEEEEBgwwInT560b3zjG4OALkx/dyroIbDbMOdUX+CVcv7bK+jiRg2rptM2yfH2wC4OyeJgztdo8wBQ+4j372vIqUIuDuS8kvP4seODpqVV2MVrxKUFdYR34z3dCOzG68ve8y1AYJfv8aV3CCCAAAIIIIBA1gUI7LI+grQfAQQQQAABBHIn4OvbHTlyJIR2PhWmHq9UKqnTLOYOIcMd8jXOvAsepiWDrLS10ZIBXdr0mnFlXryPOBBMW0NO4ZxCX19DLhkk+n7jKTmToaKHf8OGR/tgytbxnrwEduP1Ze/5FiCwy/f40jsEEEAAAQQQQCDrAgR2WR9B2o8AAggggAACuRVQ6HLs2LEQ2sVrk8VTHua28xnu2LA17Dxc8wq3ZFWdV8TFgZwzxNsqUNM5oPBtsI5cqxmq5TyQ8+213UYr3pLHj0PBeA28tMo/tZfzc7wnL4HdeH3Ze74FCOzyPb70DgEEEEAAAQQQyLoAgV3WR5D2I4AAAggggEAuBRS8+NSDBw4csAceeCBMjejTHeay0znpVBzYJbuk5zS2vm6dV6MpJPNwLQ7kBlNWtlrW7rTDNqsnl0II56FdWuVe8rG0NfKSQZy3td3rhbvJ6TCHVeAlt2PK1vGeyAR24/Vl7/kWILDL9/jSOwQQQAABBBBAIOsCBHZZH0HajwACCCCAAAK5E0iuTaa/Dx06ZPfff3+YbpAKptke8uQacmlrznkgpvCu2WyGn0azESrmNGXlsOkq9XilWDxjTTrtS+eFh3LaZ9rac66mIDh+Prltt1AYAMdr4+lBDxx9g7TnOT/He34S2I3Xl73nW4DALt/jS+8QQAABBBBAAIGsCxDYZX0EaT8CCCCAAAII5E4gXgNN4YdXYR0+fNjuvffe3PU3bx3yEMsr4FQl12g0rNlqhkCuUW+E0FX39ePj7aGbB17D1rwr9nohOEvePOTzqTU9YNPvtQK85L460Y6TbUhbo26jU27mbbwn3R8Cu0mLc7w8CRDY5Wk06QsCCCCAAAIIIJA/AQK7/I0pPUIAAQQQQACBHArEUyB++ctfDiFevK5ZHPooBIrXQ/OQxQMhPT+JW9paaPGUkN4G3y6uEBs2rWKy+nA9/UjuK20fcaAVB17x/tOCKQ/e4kBudWV1sL6cqt2SFXcEXOsZNbYZJkBgx7mBwHCB+P1V9zXFsN6fa7Va+Mx88QtfZN///d9vlUolvE+r4lhfqtDf3BBAAAEEEEAAAQQQmLYAgd20R4DjI4AAAggggAACKQLJsEub+Bpneu6hhx6y/fv3h2BOFxw9hPPQS9vHQZVe4+HRuC9MJtdwS6vu8jXc1M54+sfk406Ttt7aWlVj/rrkxVs97msDJtnTqslkJltd0NVPp9uxlZUV67T7j+vHK+I86PMpJ+NA1cfD1yHkpEdgswIEdpuV43XzIKD3Y4V0eu/23x7M6ffPve1/sfPOO2/wvu1ffmHtzXk4O+gjAggggAACCCAw+wIEdrM/RrQQAQQQQAABBOZMYK0qMq+k05pnCuyeeOKJECT5tJm66Oh/J9dO0zYKk3TRchK3YZVt3lavGvQ+eVjn7Ysr3ZKhXrL9yW2TgV281pr2H09bqdAtrCPXagaber2eGsh5haL2HbfdwzgPSz08Ta7vlmzTJMaAY+RPgMAuf2NKj8YjEFfO6f35kksusTf+xE3hYP65o/vx1NPjaQl7RQABBBBAAAEEEEBgfQIEdutzYisEEEAAAQQQQGBmBOKLi8ePH7d9+/bZyZMnw0VHTf21sLAwqMbzkCmusBtWYTaODqZVLXhgFlcDxoGcVzx4RaEHeck13vyia/K39h+Ha/pbgZxs2p12+B0eazRDuOkVcrHVWtV7o9o/akpNKjnGcabNzz4J7OZnrOnpxgX8Cx/VajV8+UJTYfr7/HOe8xz7iTf8WNipf3EkWSG98SPyCgQQQAABBBBAAAEEtk+AwG77LNkTAggggAACCCAwFQFVdB06dChU3IVQqt0O1QN+UdLDMJ8+c9wVdsnKvuT0nh7IxVhxyOWBWLJqzgM8Dyz9gmscyLXa/QBOBo16IwR13t94jTwdOy1YG1bdGE9vGVcIJvvg+13PdJ1TOVk4aOYFCOwyP4R0YIwCeu+Np7mMvwxyxRVXDAI7NSH+8kVccTfG5rFrBBBAAAEEEEAAAQTWFCCw4wRBAAEEEEAAAQQyIJAMvbyKLK7WUhXB4cOH7fHHHx+srebhmVcR+Ppqk+5yHI7Fa/HF7YhDRt9ej/kach6+dZr99eQajfogkPMwUhdq9VxyOso4iNMafmpD3I4zAsNTjYpf49V32k72cSC33qkv/Rg+FpMeA46XDwECu3yMI70Yj4B/oUKfA/q8029V2en+G97wBrvskmcNDhyHdPqc0Zp33BBAAAEEEEAAAQQQmKYAgd009Tk2AggggAACCCCQIpD2Tf84sIufT9tWgZAq7p588klbXl4ehEs6lAd444SP16Tz48RVDl4B4RVv+rsfwDXCb60lF343+tNYekA2mBqz1xtUx8Vr0XkA5xddh1W5xVNmJtfTC0FeoTCYUjMOPPU6Pa8Lvx6++fHjCrxhtvG24/Rn3/kWILDL9/jSu60JxFMcx587l156qb3pjW+ybrs9eA/3I8WVdls7Oq9GAAEEEEAAAQQQQGBrAgR2W/Pj1QgggAACCCCAwLYL6IJjcrrGZDCX/Ntfo8bEVXcK7BTeHTx4MKznM4kKu7jiTO3SxVAFcPoJ99v9+/XV0xVyw6Yji/vi9xVYJAMyD/PU/2EVbPG+4gu5cfim++1T04nGx4i3iR+Pq/D8REi2OQ4OPazc9pOGHc6NAIHd3Aw1Hd2CgL9P6wsc+kx44xvfaJdcfIkVT+3TPzP9Sxh6WJ9Pk1zjdQvd46UIIIAAAggggAACORUgsMvpwNItBBBAAAEEEEAgDsF0UXJlZSX8KLzT9JJevZZcK04XODU9mK8Vl6zK00XNarUaQjfdNN3Y6upqCATDcVZX+sHcqakrvTJN206iwo+RRyDPAgR2eR5d+rZVAf980mdYyQrhM+myyy6zm2666Ywvs2z1OLweAQQQQAABBBBAAIFxCBDYjUOVfSKAAAIIIIAAAjMq4Ov0eICnkE3BnQd4et4r4jyw05pvqjpQkKffu3btCvf1c84554TtP/OZz9jevXvDfT2enAIzGQrOKA/NQmDmBQjsZn6IaOAUBfxLIaHqutevmrvxxhvtxS9+8RRbxaERQAABBBBAAAEEEFifAIHd+pzYCijme9YAACAASURBVAEEEEAAAQQQyIxAco07NTyepnFYRzxki9d1S74uXktP+/Fj3XPPPXbbbbeF4C8O59Zz3MzA0lAEZkCAwG4GBoEmzLSAT3epCjt9geQXf/EXQyW4f7bNdONpHAIIIIAAAggggMBcCxDYzfXw03kEEEAAAQQQyKOAV8Z535JrsXnItlaYlramnPbr+9bzvh6e9qMqvY9+9KPhtyrykrd4HTdCvDyedfRpUgIEdpOS5jhZFNBnjT6nFNS16g27+gVX2+t/5PWsT5fFwaTNCCCAAAIIIIDAHAoQ2M3hoNNlBBBAAAEEEMi3QLIKLtlbrz7w4My39+3ix4eFe3GgpynHFN790z/9kz366KODte2S+xt2vHyPBr1DYHsFCOy215O95UtAn0X64ojWWe21O3bzzTfbhRdeSHVdvoaZ3iCAAAIIIIAAArkVILDL7dDSMQQQQAABBBCYd4G0KrnNmCSn2NQ6d3EVnVfdHT9+3P7sz/4sVDfEFXU6JmvYbUae1yBwtgCBHWcFAsMF9Fmjzyh9Bl313OeG6rqwnl2xOJjCGT8EEEAAAQQQQAABBGZVgMBuVkeGdiGAAAIIIIAAAlsUiCvtFKKlBWdp01O2Wq1QMZe23k883aa28+BOF0g1Bdmtt95qDz744KDlcfVespJvi93j5QjMpQCB3VwOO51ep4BPAa01637s9T9qz3rWs0Jgl6wsX+fu2AwBBBBAAAEEEEAAgYkKENhNlJuDIYAAAggggAAC4xfwC5bJwC1ZKecBXtyiZFXesH35a5L7XF5eDmvZxRV1cShIaDf+8ecI+RYgsMv3+NK7rQl4hZ2Cun/3ppu3tjNejQACCCCAAAIIIIDAhAUI7CYMzuEQQAABBBBAAIG8C3z+85+3u+66K4R2uqn6bnFx0bTWnVfv5d2A/iEwLgECu3HJst8sCHiVt0+9rMpufRFEny/6kkqlWLJms2lvectb7Fu+5VsGXdJzcYV4FvpKGxFAAAEEEEAAAQTmT4DAbv7GnB4jgAACCCCAAAJjFfC17HQB1UM7BXXVajUc16fnHGsj2DkCORUgsMvpwNKtdQvoc0UhnaZkXllZCa/TNM4K75qrdbvyyivtx3/8x8OXRfSYbo1GwzRNJjcEEEAAAQQQQAABBGZZgMBulkeHtiGAAAIIIIAAAhkV+NKXvmRf//rXB+vg6WLq0tKS7dixI1RCcEMAgc0JENhtzo1X5UPAK+n8tz5bFOCpgk7h3e4dO+31r3+9XXbZZYPATttqO24IIIAAAggggAACCMy6AIHdrI8Q7UMAAQQQQAABBDImoGo6VTU8+eST9s///M924MCBUA2hC6aqcuDCacYGlObOlACB3UwNB42ZsIA+WxTMqWLb10TVZ4p/7rzqFa+0F77whSHE8zVW42k0k2u7Trj5HA4BBBBAAAEEEEAAgTUFCOw4QRBAAAEEEEAAAQTGJqC1hD7+8Y/b6upqCOp0EZUpMcfGzY7nQIDAbg4GmS4OFVC1nMI6/dZniYd1mh7zB37gB+y7X/ydg9cqsNOPQjqq7DipEEAAAQQQQAABBLIgQGCXhVGijQgggAACCCCAQIYEdBHVL5SqGuIrX/mK3X777ba4uGjLy8th3SFuCCCwOQECu8258ap8CGhdOn2GeADna9O95jWvsauff7UVer3wxRB9WcQ/a7Str2WXDwV6gQACCCCAAAIIIJBXAQK7vI4s/UIAAQQQQAABBKYkkJx+TFOVqcpO05ipGsKnMZtS8zgsApkWILDL9PDR+G0QWFhYCJ8nXj33ohe9yF5146vCnotr7N+nyNyGJrALBBBAAAEEEEAAAQTGIkBgNxZWdooAAggggAACCMy3gKogvKJB9++55x677bbbwtRkBHbzfW7Q+60JENhtzY9XZ1tAXwhRBZ2q5mq1Wvj98z//87Zz504rl8ohsPPPn+Q0mEyLme2xp/UIIIAAAggggMA8CBDYzcMo00cEEEAAAQQQQGCCAj4lpqrp/MKppsL8h3/8Bzuw/0AI7DRVmbbTBVQP8FQ1oWnMuCGAwHCB4qkp/8K0s8XT9USaGvDgwYPWKxbgQyCzArVOMQRyy5Ve+HxYaPesUSnaarlku+odqxRX7USpauetlK1UKtgP/tCNduXVz7N6oWgLzaJZNbNdp+EIIIAAAggggAACCGiK914PBwQQQAABBBBAAAEEtltA4Vu1Wh2sNaSpMf/6b/46hHa6EKtqO938t8I93dfFWm4IIJAuoAo73QjsOEPyKFDplcKXOVqthlm1bIVa1XqNplWbHduxY4c93lm18zsLdmChZD/yqlfYd175bVYqFK1TKFupW1h7Tsw8gtEnBBBAAAEEEEAAgVwJENjlajjpDAIIIIAAAgggMH2B5DpB/v2wUDWxvGx333233XfffWENIt1UbaewTjdV5SnM44YAAukCPiVmqGSlwo7TJGcCvW7BGta1ncWydc3seK9hT+2VbWevaE9a02oLFXvGUsGuvfnH7OrLL7Nj1rRzrWgFK1m3V7AK3/fI2RlBdxBAAAEEEEAAgfkSILCbr/GmtwgggAACCCCAwEQEFCZ45ZwOqNBOjymQ003Vd5/480/Y0sklU+Wd1ruLg72JNJKDIJBBgWRg5wE5U2JmcDBp8lkCOp9XSmalXtEWugXrqGiu17Fur2OrtYL98Cdvt+cWv8XO+cwHzIrlUFG3Yl3boXmDekUq7DinEEAAAQQQQAABBDItQGCX6eGj8QgggAACCCCAwOwKpAVwqqRTpZ2Cu3vuucduu+22UFGnME/TZ+q3frghgEC6ABV2nBl5Fij2zOqFnjV6ZrvaRasVLAR1C82GfcuRul33ux+0xZdcb8+89b+bdRet1zEr6DOj2rGTBbPdVskzD31DAAEEEEAAAQQQyLkAgV3OB5juIYAAAggggAACkxYIa2v1eqHCLp4e09e0i6vvPvvZz9r9998/COriqrxJt5vjIZAFgWGBnf59HTx40LSMFzcEsipQ7nWt3TUrVGu20C5Ys1m3lcWinb//mH3rbQ/ZFbd/yr7t5T9stb/+PWsWdlq1ZWZl9VbTKvfMCgR2WR172o0AAggggAACCCBgRmDHWYAAAggggAACCCCwrQIe2GmnCuDigE7VdKqu8yBPv5eWluxzn/ucffOb3wyPe2XetjaKnSGQE4H+pLL9aWZ9DTtVrWpKzEOHDllHoQU3BDIqUNNnQq9nlULVdlnJTrQa9tjRJ2zXo9+0K/Yt2et/7sftGS/6Ditc+XzrlErWKJhV201rlgu2o1cxI7DO6MjTbAQQQAABBBBAAAEJENhxHiCAAAIIIIAAAghsu0ByOkwP6Hy6Sw/ywv+QFgrh59Zbbw3VdtwQQGC4QBzYdU/929G/H6+wI7Dj7MmywI5uz/YVOra7tGiLKx174OA+239iv+1qNq3WatrP//b/bS989rOt1DDrLpi1rGm1bsGaxYoVemYVArssDz9tRwABBBBAAAEE5l6AwG7uTwEAEEAAAQQQQACB6QhoPbtyuTyowFP13Re/+EW76667QhWeh3t+X3/rvm4KAPW3B4EKLDz8o0JvOuPJUScjUC4UBud959QhvYr18ccft16RxGIyI8FR1hLQe7JXTMfv061uv/K6WChYt9ez0qmCUH9PLxU64XNBnw/79u0LVaPxFMv/6T+92573vOeFQ8fV24wGAggggAACCCCAAAJ5ECCwy8Mo0gcEEEAAAQQQQCCDAnHVne4rjFNod+DAAfv6179ujz76aOiVh3TxBVpdqNUF4XidPP3tIV4GOWgyAusSILBbFxMbTUlA7+G6+fuzf5lC783hSxinpkTWNjqX4/f1SqVi7UbdDhw8YIcPH7bVldWwn1K5FH532h1773t/2y666KLBe79eE6+VOqVuc1gEEEAAAQQQQAABBLZFgMBuWxjZCQIIIIAAAggggMB6BbyyLt5ej4ULs9H6dvv377c77rjDHnnkkRDk6cJsPJWmX6TVY7p5hYZfIF5ve9gOgSwJENhlabTmr61xNd0gpDv1xQv/UoZU9J6u51VNp/fw1XrdVk8u2aHDB63RqFur2bJqrRq2aTaag8+Hj33sT6xWq50B65V2VNzN3/lGjxFAAAEEEEAAgbwJENjlbUTpDwIIIIAAAgggMOMCfkFXv3XRVhdsdfMpMP0irj/25JNP2p133ml79+4N2yiQ86k0/W+/MKzHmRJzxk8AmrclAQK7LfHx4jELxJXOYerLU1+o0Hu9fhS2tVqt0Ap9CaPbaodquiNHjtjy8rJ1Oq3BlMiVasW6nf7Ux/rR33/6J/9PeG1cVUdgN+ZBZfcIIIAAAggggAACExMgsJsYNQdCAAEEEEAAAQQQSAqosk43D+3WEtJF3QceeMAefuRhWzq5NLhgq4u/uvBbrVat0WiEQI8bAnkVILDL68jmo1/xFyb8vt6TfYrMZrPZr5DrdMP6dPpZWVmJ1iPthSkwvaoufD5UyiG4e/rTn2633PKBAOX79LDO18zj/T8f5xG9QAABBBBAAAEE5lWAwG5eR55+I4AAAggggAACUxRQpYWvTZesuIsvvPoUmX6BVr91gfbgwYNhuszHHntssJaRgjuFdl6pN8XucWgExiZAYDc2Wna8DQJxYOfhmU9XHKqqm61QTacfvWeHIK/XD+BKmhqzVR98gUPBXbvVDu/p+vmu7/ou+4//8VfOaGVcacdadtswgOwCAQQQQAABBBBAYKoCBHZT5efgCCCAAAIIIIDAfAro4qsurnpoN0whLdjTtj6dpqbL/Jd/+RfTb+1T2/sUbPMpS6/zLkBgl/cRzn7/9D6sm69PV6/XQyXdsWPHbOXkUnjcp84sWWHwpYvw/l0thmq6+L3cv8Txb3/oh+yNP/mm8F4fr11KVV32zxl6gAACCCCAAAIIINAXILDjTEAAAQQQQAABBBCYqICmwYynwEyuZafG+MXa5IVYX7Mu+fi+ffvCOnequOPi7USHk4NNWIDAbsLgHG5DAnqP1hTFeh9eWl62w4cO2dGjRwfVdKVCb7AuXenUVJlxVV6n1wthXLFUtE67H/zpvm4/9VP/zm585asGa5nG7/VxiLehBrMxAggggAACCCCAAAIzJEBgN0ODQVMQQAABBBBAAAEERgvEF2bj+1obaWlpyR5++OEQCGq6NT129913W6vdsMXFHWGNu2KhNKjsS66hx3Sao/3Tpp0jJB3ttl1beLWRn6v6rTXBNC579+61dq+7XYdiPwicJVAplgbVcV4BrUrp5eVlO378uBVL/S9c1FfrtrK6Etai85vO0X70NvzW6RXC+7NPl6lpjvU+rte+973vtSuuuIJRQQABBBBAAAEEEEAgtwIEdrkdWjqGAAIIIIAAAgjkXyBZcacLu6ru0E1hnO6ruuNjH/+o7X1sb7jQvLi40/bs2WO7d+8OF4Z1cdmn6NTvUdN05l917R7G61J5ZYw/5tPczbvRuPvvoakqkbwaVQHHN7/5TStV++c/NwTGIaA16FZWVmx1dXUwNbGmvNRjes/t9TqDKmd/f4inrxwV2HWtGF4fV93p/q5du+z3f//3wzql3BBAAAEEEEAAAQQQyKsAgV1eR5Z+IYAAAggggAACcyCgC7mhaqN49mXgeP27P/rj/2Z/8ReftEqlavXVhp177rnhRxd/PfxQUEfgNPqkiUM6melHwaiqGnU/vtA+em9ssRmB+JzVea6/FdgdPnzYllZXNrNLXoPAugRWl5ZDNZ3ON/2713tvP6jrr0nabjfDY2nTGYfpMkulNY/T7lp/SsxiMezTz/XLL7/cfuu3fmtdbWQjBBBAAAEEEEAAAQSyKkBgl9WRo90IIIAAAggggMCcCiSruuKLunFlhu77enkPPHCfvet/e1eopNOF4FKpHPQ6nfYZ6yH1Lzr3n+OWLuDGvV73jHBOjxcKusjOlIzjPHd0fuq8lXU/YO4Hdjq3V1dWrVpdGOfh2TcCQcDfd3Xfw7n+++vpv5PhfXh/LRTWFPTAThv5enj6/aNv+FH7kR/+kdQvZzAkCCCAAAIIIIAAAgjkRYDALi8jST8QQAABBBBAAIE5EkhOhRlfPPZpAs+c2rJrb37zm215ZXkQKp2erq00qOZQ+ME6dmufSF7xEk+DqfDIbzLkNj6BYlHTuLbDAeKAWudtt6MQde1AZHwtY8/zIOBTDXtlnfqs6lrd9Fyh0Av347CuH+b3z8tCr//8sFuhVAnvwV6151Mc/87v/I5967d+61mVe/NgTh8RQAABBBBAAAEE5keAwG5+xpqeIoAAAggggAACuRFIVtUN65hX1Jl17b3ve6/9y9f/xeqNerjoG0/Z5heXh02vmRu4beiIB3bh4vupoC6utlOgxG18Am4tZ4Wj/rvZaIZzetQaYeNrGXueB4H4fdPX/vR+h/fV8ulpcT1Q7gfJvfWdn8Xy4EsTPkXx+eefb7fccgvVdfNwgtFHBBBAAAEEEEBgzgUI7Ob8BKD7CCCAAAIIIIBAVgWGhXa+tpL65ReJW+2GfeELt9nv/u7/dWp9pX6s4eHH4GJyURebmdJxM+dEcqrSzeyD14wW8OpSr7Tz9RtXllf6072OmHJw9BHYAoG1BRTAFYqFs9aZU6Vdvdk8Hc6dWssuXmt0VIVd1/pr12lf/rrXvOY19qY3vWkwpTHjgwACCCCAAAIIIIBAXgUI7PI6svQLAQQQQAABBBDIqcDpqrl+B+OKL38ufqy/VddW66v2tv/wNltZXTmjgoO11zZ2osTr1MUhXVxtt7E9svVGBPpVoKVQrdRsNqxSqYb7K8vLViqXzDoEzhvxZNuNCcRhnb//+u9et2elWsU67f66il6NN/hCRKk48vzsFVQ52l9rVF++qNVq9pu/+Zt22WWXbayhbI0AAggggAACCCCAQAYFCOwyOGg0GQEEEEAAAQQQQGC4QDKs01pIqtbodDr24Q9/2P7hHz9tpZKmXeuEKR3b7ZYt1Bas0Www5RonViYEPLTrn8P9tcEa9UZ/qtcRa4RlooM0cm4FFNTp/NYapCv1pl1wwQX2/ve/n+q6uT0j6DgCCCCAAAIIIDBfAgR28zXe9BYBBBBAAAEEEMi9gC72qkJDF3yTtzvvvNN+/d3/Rwjv/HltW6vWQgXe4sKitdqt3BvRwWwLENhle/xo/XABr9pVJV9lYdHe+KY32qtufFV4QTzdMYYIIIAAAggggAACCORRgMAuj6NKnxBAAAEEEEAAgTkXiAM5UcRTN/7sz73Njhw5ap1OO0wtqAo7VXUouNPN1wSbc0K6P8MCBHYzPDg0bcsCXjXa6RXsj//4j23nzp1b3ic7QAABBBBAAAEEEEAgCwIEdlkYJdqIAAIIIIAAAgggsCkBnw5TL/b7X7jtc/Zbv/lbViwVw1SZmh5ToZ1fJPbfmzogL0JgAgIEdhNA5hBTEdD7r6+Bd8MP/KC97W1vC+1Yq3J6Kg3loAgggAACCCCAAAIIjEGAwG4MqOwSAQQQQAABBBBAYHoCcUinqrmwrlehEFXZ9ezmm28O02J2ut3weK/n1XWlsLYdNwRmWYDAbpZHh7ZtRcDfr9uttn34D/7Qzj333FD9rC9XcEMAAQQQQAABBBBAIO8CBHZ5H2H6hwACCCCAAAIIzJmALu5qWkuFGmnVcp1Oy/7qU5+yP/zDP7BabcFarWbYvlqpWqPZYErMOTtfsthdArssjhptXo+A3rObjaa98sYb7d+/5a3h/Tj+EsZ69sE2CCCAAAIIIIAAAghkVYDALqsjR7sRQAABBBBAAAEE1hTwwC7526xrS8vL9ou/8At25OgRq1Qqpyo49JvqOk6r2RcgsJv9MaKFmxPodrq2sFCzW255v+3cc054f/ZbvV63hYWFze2YVyGAAAIIIIAAAgggkAEBArsMDBJNRAABBBBAAAEEEFi/gFfYqSqjVNIUl93wW1Ng6rcCOz33hdtus1tuuSWEdFrHrtGoh+dZw2791mw5HQECu+m4c9TxC+jcftnLXmZv+9mfNbNieN/2Krs4vBt/SzgCAggggAACCCCAAAKTFyCwm7w5R0QAAQQQQAABBBCYosDpqTK79vO/8Au2b9/jtriwGKbDrFSq1um0p9g6Do3AaAECu9FGbDGbAr1C/8sTCuF005ckGo2GLS4uhi9S6AsT73//++28884bdODsKunZ7ButQgABBBBAAAEEEEBgqwIEdlsV5PUIIIAAAggggAACmRPQhWFdL/7aHV+z9773faHKTheKh617l7kO0uBcCxDY5Xp4c905BXZeMaf3XFVAl8vlEOLpvL7pJ2+y1732deExv+nx/jnfD/m4IYAAAggggAACCCCQVwECu7yOLP1CAAEEEEAAAQQQGCrg02Z2Oi17z3veY3ffc08I7U5PmwkeArMrQGA3u2NDy9YWaHX6wZumt9QXJ3Tz4O6Zz3ym/cZv/Ibt2bMnBHnaLp7iOA7xcEYAAQQQQAABBBBAII8CBHZ5HFX6hAACCCCAAAIIIDBSwMO5/fufsHe84x22tLxEBcdINTaYBQECu1kYBdqwGQFV2Hm1XL1eD1Nh6m+9H//yL/+yXXvttWG3/v7sv6l+3ow2r0EAAQQQQAABBBDImgCBXdZGjPYigAACCCCAAAIIbEnAp17zag1dCP7bv/sb+6M/+iPWr9uSLC+elACB3aSkOc52CxRKFWs2m2Htumq1Gtav0/l83XXX2dvf/vZBRV3acb3abrvbxP4QQAABBBBAAAEEEJgVAQK7WRkJ2oEAAggggAACCCAwUQFNx+br1im8+9Vf/d/t3vvus16vO9F2cDAENipAYLdRMbafFYFmuxumw9TN17JTld2HP/zhEOApyNP7cjw9sVfXUWU3K6NIOxBAAAEEEEAAAQTGJUBgNy5Z9osAAggggAACCCAwkwKdTs9KpUKo5NCFYf3odvDgQXvnO99pJ5eOz2S7aRQCLkBgx7mQVQFNialQToFcq9UK4Z2mJP72b//2QZCnvul5vTfH69hltc+0GwEEEEAAAQQQQACB9QoQ2K1Xiu0QQAABBBBAAAEEciPQanWsUulfNNYFYQ/tPvOZz9j7P/Bfc9NPOpJPAQK7fI7rPPRKgZ3ed1XVrCrn17/+9faGN7xhEOIpzIsr6aiqm4ezgj4igAACCCCAAAIIuACBHecCAggggAACCCCAAAKRgAI7BXeqwKtVa7a0tGS1hUq4iKxboVDCC4GpChDYTZWfg68h0Op0rLZQs9WV1TDFZbFUtGajGQI6vaeWSpVQWae/v+3bvs3e/e53h7COGwIIIIAAAggggAACCJgR2HEWIIAAAggggAACCCAQCSyvLNm7f/3X7YEHH7ByuR/UdbuqxNO6Sm0rFst4ITBVAQK7qfJz8DUECuWSdTtdK+j9st3pf/FhodYP7SplazU7IaA755xzQlh3wQUXDPambVXxzA0BBBBAAAEEEEAAgXkVILCb15Gn3wgggAACCCCAAAJDBLp24MABe9e73mUnl06emr6tEi4kt1p1AjvOm6kLENhNfQhowNB3z/4TpXIpBHZhndBif53QdqtttdpimArzl37pl+yaa645Yy++ph24CCCAAAIIIIAAAgjMqwCB3byOPP1GAAEEEEAAAQQQWFPgoYcesHe88x1WLJas1WqGC8/9irsucghMVYDAbqr8HHwNgV6hEKrqVE3XqDdscceiLS0tW7VSsWqtastLq/bW//mt9qobXzXYi7YPwV6hH+xxQwABBBBAAAEEEEBgXgUI7OZ15Ok3AggggAACCCCAwEiBz33+f9j73vte2717d5gas93pENiNVGODcQsQ2I1bmP1vWqBUDFNi9s/R/vSWqrDTNJj11bq94hU32lvf+lZrNpthjTvd+tMOa3071rLbtDsvRAABBBBAAAEEEMiFAIFdLoaRTiCAAAIIIIAAAghsl4CmayuXy+ECsio+/vz//YT9yZ/8ibXbrXABmiqQ7ZJmP5sVILDbrByvG7dA+9Q6dHr/VEVdq9kK75mdTse+519/j/2vv/yOMCWmv8eGarxyOTyvG6HduEeI/SOAAAIIIIAAAgjMsgCB3SyPDm1DAAEEEEAAAQQQmJqAQhHddLH5v97yu3brrbeG6TGZEnNqQ8KBTwkQ2HEqzKqAJgzW+akpMZuNU1MJV8p22aWX2a/+2q/ajsVdFq9Vp8BOX4RQYEdYN6ujSrsQQAABBBBAAAEEJiVAYDcpaY6DAAIIIIAAAgggkBkBv6B8em2lnv3ehz5kf//3n6bCLjOjmN+GEtjld2wz37NTU2L6OnbtVtuuvPJKe+e73mW7d+0ys/40mbrFwV38BYnMG9ABBBBAAAEEEEAAAQQ2KUBgt0k4XoYAAggggAACCCCQbwG/mOxrLenvj3zkI/bpv//bUAlSKPQvPKvirlQqWr2+GqZ2KxRYhynfZ8b0e0dgN/0xmNcWqIJO1XCa7jKEbs1WeD/UOdlfi64/raUqk/WeedVVV9k73/lO27NnT3ieKYXn9cyh3wgggAACCCCAAALrESCwW48S2yCAAAIIIIAAAgjMjYCvrxR32Kdt0wXo3//Ih+2f/ukfw8Vnv+kitEI7bRc9PDdmdHSyAgR2k/XmaKcFStWKra6sWm2hFsI6TX3ZaXesVC5Zt9O1SqUW3gd1u/TSS+1XfuVXbOfOneFvpr3kTEIAAQQQQAABBBBAYG0BAjvOEAQQQAABBBBAAAEEIgGvFNG6SvHNQ7ter2Mf+YM/sL/9278J1SKqtGvU61YoFqxarRDYcTaNXYDAbuzEHGCIQKfXO2PNOX3BYWFxweqrdatUK9btmKkqWdNgKqzbsWNHCPD6X2qg+pgTCwEEEEAAAQQQQACBtQQI7Dg/EEAAAQQQQAABBBBICMRVdo1Gw2q1Wtginh7zg7/3fvvsZz8bHldo1+m0w4VsbgiMW4DAbtzClX5qWQAAIABJREFU7H+oQKloWpfOp8E8/UWGXqiys17RnvWsZ9m73/1uq1arIajz99N6vW4LCwvgIoAAAggggAACCCCAwBABAjtODQQQQAABBBBAAAEENiDg07opNPnIH/y+ffrTnw7r2BWLJeuqvIQbAmMWILAbMzC7HyrQKxQG69VpI4V0tdqCra6shGDuuc+9yn7t134tvH5xcXGwH6bD5KRCAAEEEEAAAQQQQGC0AIHdaCO2QAABBBBAAAEEEJgjAa8YSVvLTmvYVSqVoKHQRNv83af/1j7+sY9ZvVGnwm6OzpNpdpXAbpr6833s1WbTzj33XDtx/HhYx67ZaIb3Qt2/4YYb7K1v+Q+D90dV1/lN28R/z7civUcAAQQQQAABBBBAIF2AwI4zAwEEEEAAAQQQQACBSMADO39IoZymuoynu0xefP7s//j/7L/8l/88CPMARWCcAgR249Rl32sJaA27cqVs3U43BHX6EsPOXTvtZS/7Pvv3P/3TViiUwuO6+XSYmj5T9wntOLcQQAABBBBAAAEEEFhbgMCOMwQBBBBAAAEEEEAAgYSAQjvdPKTThWZN6VYul80DPZ/irR/omT355JP2rne9y1brq3giMFYBArux8rLztQRKRWs1W2ENO4VwhWLBfvZnf85eet11p16l9Tw7gzXu4qCOwI5TCwEEEEAAAQQQQAABAjvOAQQQQAABBBBAAAEEtl1AF58V3unCtW7NZtNWV1ftPe95j+3bt88azVUrlcphfTv9brdbgzbotX7xWqGgV6RoO9bB2/ahyt0OCexyN6Qz06GuFUMQp/ezHTt2hAo6BXDxVMB6Xu991WrV3ve+99mFF144M+2nIQgggAACCCCAAAIIZFmACrssjx5tRwABBBBAAAEEEJiqQLJiRBe59dgHP/hB+/wXPndqSrh+UBdPqdkP8hT4daxQ6E+3qQvgnU5/+k1uCKwlQGDH+TEugXbXQjinLyKsrKwMvpCgvxXeKaTT+9xVV11lb3/72+28884LTVGlsYI8/wLDuNrHfhFAAAEEEEAAAQQQyLMAgV2eR5e+IYAAAggggAACCGy7QDKkGzbN29/93d/ZB3/v/VapVK1aqQymytT2/enkNHVc+4xKu21vLDvMpQCBXS6HdSY61en115rTTV8e8GmAFdYpyGs0GvbKV77SfuzHf8zO2XNO2NarhBXYcUMAAQQQQAABBBBAAIHNCxDYbd6OVyKAAAIIIIAAAgjMoUAc0MVTWyYvVuu5vXv32v/5n3/b9u59zHrdnu3evdta7XYI6rR9pVyxblgfrx0kFeJpCk1uCKwlQGDH+TE2gWJ5sF6npsL06l8Fd7VazX76p3/arrvuuvD+pZuv6an7rFE3tlFhxwgggAACCCCAAAJzIkBgNycDTTcRQAABBBBAAAEEtl/AK1F08drXtNNvXejWxW39rtfr9nsf+oB96Uu3h2CuXFaVSj1s79PH6aK4wrr+FJlUqWz/SOVrjwR2+RrPWeqNpsSMp7X0CroLL7rQ3v6Lbw/r1fljCus0FaamyeSGAAIIIIAAAggggAACWxcgsNu6IXtAAAEEEEAAAQQQmDOBOKiLu56svlP45ms7/cM//r39949+1BrNZgjmikVNi1mwVqsZfutv1rCbsxNpk90lsNskHC8bKVAsV8N7lm7+5YPXvva1dtNNN4Vgzr9QoG1UdefveQrv9BxfOBhJzAYIIIAAAggggAACCAwVILDj5EAAAQQQQAABBBBAYBMCa03/1uloXSdNcdmvvPOL2A8//LB94AO32L59++zkyZNWW6hZqVQORz9dpdfZRGt4yTwJENjN02hPtq/NdncQxO3Zs8fe+c532nOe85ww9aXeo1Q1rKDOb/pbt7gqb7It5mgIIIAAAggggAACCORHgMAuP2NJTxBAAAEEEEAAAQSmIJCstut2LYR18a3VaoWL3P3grmsf+/jH7W/++q9taXnJKpVqqLjztaCoUJnCIGbskAR2GRuwDDW3a8XwXvWd3/md9pa3vMXOOeecENIlA7nkFxbitewy1F2aigACCCCAAAIIIIDATAkQ2M3UcNAYBBBAAAEEEEAAgbwL9Hr9deoeeeQR+/CHP2z3P3D/qTWh+lNiquJO02RWqzUrl0q2Wl8N2+tx1rjL+9mxvv4R2K3PaR636vRU3Vu0UrkU3ldazVb//aNcsm6na9bpWrFUDAGcV8fp8XKlbO1W2/Y85an2Mz/zM/Y93/M9g3U5qZ6bxzOJPiOAAAIIIIAAAghMQ4DAbhrqHBMBBBBAAAEEEEAAATNT5d0n/+KT9qm/+pQdOXLENAXdan05VN21261wwVxBna8NpUCPGwIEdpwDwwRK1UoI6fTeouDO15nzirhquWz11bpVqpVQ1aubttN7zOte+zp79ev+re3ateus3adV2TEKCCCAAAIIIIAAAgggsL0CBHbb68neEEAAAQQQQAABBBBYl4BfQNdvhXUf+tCH7Pbbb7dS+fS6dwrrQpVMqxl+Lywshio8bvMtQGA33+O/Vu/b3W4I4qq1agjr2u22ddqdEMqFdei6vVBNF6ruikVrtdt2/vnn25vf/GZ70YteZFZUhW8/7PPKOl+/Tsdlyl7OPQQQQAABBBBAAAEExidAYDc+W/aMAAIIIIAAAggggMBZAsm1nvxvhTBf/epX7b/90R/agQMHQoWdLprr8XK5En73f/pVMdzmV4DAbn7HflTPC+VS2ETTW/YrdPtTX+q+QryC9f9WkLd792577eteaz/8Qz88NIhjbbpR4jyPAAIIIIAAAggggMD2CRDYbZ8le0IAAQQQQAABBBBAYF0CzabWqKuGC+d+Qd2npTu5dMI+9alP2V/95V+G9eu0ll2omKlU7OTJk+GiO7f5FiCwm+/xX6v3vUK/QtcreL0izh8rl6vWaDTs+uuvt5tuusme/vSnD6bc9Sky/bV6T/JbPH0m+ggggAACCCCAAAIIIDAeAQK78biyVwQQQAABBBBAAAEEUgVU2aKp6nTThXHd4ovq/vf+/fvtox/9qH3hC184I9SzAhV2835qEdjN+xkwvP/NdjuE+t1ON1TR6QsBen8J1Xblkj3rksvs5ptvtuc973nhiwAK5RTg1Wq1sNO4os7fn3xKzDjAYwQQQAABBBBAAAEEEEBg+wUI7LbflD0igAACCCCAAAIIIDBSwIM7r3zRxfA4zPP7d911l/3pn/6p3X///eH5QrEf8nGbXwECu/kd+5E9LxWt1+2F94qFxYWw+fHjx+2KK66wV7/6NfZ9L7thUH2n57ReXaVSGYR7/XOrX1k3bPrekW1gAwQQQAABBBBAAAEEENiUAIHdpth4EQIIIIAAAggggAACmxPods10PbzT0YXxghUKqrTr70v3dfMp6XzKTD1266232if+/BP25JPf3NyBeVVuBAjscjOU296RzqnpMGsLNWvUG7Znzx579WteY694xSts544d1uvpPacQgjpV+vp9hXZ+8/efYX9ve6PZIQIIIIAAAggggAACCPSvCfT+//bu9TmO6szj+DOaq3yTbCwb2xjZIEgIEPNiY24J8IJQIYFdWLbgT+QVhK3KviIm3NbhUkAoG7CxQWBs4Yu8soWRNPet32k9raNmRGHDqEfSt6tcmhn19On+9Gm/0K+e53ifC0AQQAABBBBAAAEEEEBg4AX+8fpr9te/vmznz5+3UqlszWYj/Gy3W6EyRiFfuVxZXMdKLe+K1um0Q7VMsVgKr/VH+kIhqaLpdpMWm9n2nAMPsYFPkMBu/d781mKbSl3hUHEotLb0dpZ6radWQVuj3ggtLr0yVz9D0FYshxaXO3bssKeefsqe+OMTNjIysn7BuDIEEEAAAQQQQAABBNaRAIHdOrqZXAoCCCCAAAIIIIDARhDo2Nz8nP3970fsv195xWZmZmx406bFwK4YABTeeXWet7irlCu2UF9I17NyqSS8S0r7spU1G0FzLV4jgd1avGs/8ZwXQzpfN86fTV+HrqBQbvGZVWhXKpdCS0tV04Vn3wr2zDPP2PPPP29bt25NB/XWlz/xLNgNAQQQQAABBBBAAAEEchAgsMsBnSERQAABBBBAAAEEELhxgU4I4xTa1BsNO3IkCe6uzl4NlTf6w/ym4U3WbDXDEKqqazSSP+brD/1eZeeBgCpzVG3nlXY3fl58c7UECOxWS3r1x+kqjBsqhHXo/BlVJZ2q67QuXbWsatp2qKwrFovh/4H5uXkbGxuz+x94wJ597r/C63htTH/2Ce1W/34yIgIIIIAAAggggAAC1yNAYHc9WuyLAAIIIIAAAggggMCACMTr3M3Nzdnx48ftxRdftEvTF0PbSw/m9Ed+BXlqjelb8sf8pBVm/JlX8wzIJXIaKwgQ2K3fqaE16LQpkMsGdmqR2Wp20go7BXejo6P29L8/bX9+8s+h0s7XoovXv1y/WlwZAggggAACCCCAAALrS4DAbn3dT64GAQQQQAABBBBAYJ0L+B/ivcrGQzb9cV9/5H/9jX/YK6+8YufOnQ1r2ak9psK7uE1mEggU0/aY+p027Uel3eBPIAK7wb9HN3yGiy0x9VyHdSdLyXMa1qwr6nUxVNopqPvLU3+xJ//0pG3bti3sq+dfm/8foc+8Ja4+U3DPhgACCCCAAAIIIIAAAoMrQGA3uPeGM0MAAQQQQAABBBBAoKeAV9fFbe+8kk6faTt58qS99NJLduzYsfAHf/2+VqtZvTGfrlXnAZ3+mO/tMgnsBn/SEdgN/j260TNsLra71Np0Cun0XCqIUzvL2nDNxnbuthdeeMEee+yxZUNk213G7/3/BEK7G70rfA8BBBBAAAEEEEAAgdURILBbHWdGQQABBBBAAAEEEEDgFxHQH99D5c3i+lU6aK9Wlh7qTU1N2csvv2xvvvlm+MN/pVKyRrORroOlSju10PRKnF/kJDlIXwUI7PrKm+vBy7WqXb06a7Vq1cqVsrWaLVMrzEO/PWTPPPuM3XvPoTRw14n6c+4VdnGlnVfY6f8KbfHvcr1IBkcAAQQQQAABBBBAAIGeAgR2TAwEEEAAAQQQQAABBNaogK9xpcAurrbzijkFdPV63arVqs3Pz9vf/udvduTIqzb3/Zwt1BeiqjqFgO2gwDp2gz8ZCOwG/x7d6Bmqwq5aq6bPoirpnvvP52z37t2LoVuyvp0HdfE4cStMb4+p3/fa90bPj+8hgAACCCCAAAIIIIBA/wQI7Ppny5ERQAABBBBAAAEEEBg4gU6nZceOH7NXX33VPv7Xx1Zv1K1UKofATgGgXvuadv7Hfn2mIK/Z1DpapWXhXqGg8CBZK4uwb3VuN4Hd6jj3GqXTXlpXTs9Lu7XYTrZUDEFa27rWbDTDaw/W4uq3clQZ68f350bH6g4V7a677rLHH3/cDh8+bFu3bg278Xzld88ZGQEEEEAAAQQQQACB1RIgsFstacZBAAEEEEAAAQQQQGAABHytO53KhQsX7M233rQ3Xn8jvNYadwv1udBuU5uChjgsUFinMM8DvFarGX6v9woU9D6u7BmAy12Xp0Bgl99tLZVKYT1IBXeFoUL6rHiFa6vTCa0sQ+vadic8Q/6+2+na0GL45sGffl9fWLC9+/bZfffdZ//x7HM2NjYWqmLjZy+/K2ZkBBBAAAEEEEAAAQQQWC0BArvVkmYcBBBAAAEEEEAAAQQGRMDXtlK45tU9H330kb322mv23vvvhCo6r7JTGKcgTt+pVWvW7nTCe21eQRQqiopaH6+aVt8NyKWuy9MgsMv3tvp6jwq29VxonbnwWXHIhsolqy/Uw7NRKpfS0C5tY9npWq1WtWarFfa555577PHH/2iHDh2yzVu3WLvdTUNABYMenuuKqWDN974zOgIIIIAAAggggAAC/RYgsOu3MMdHAAEEEEAAAQQQQGCABeKKO4UOWuvunXfesSNHjtgXX3wRgohyWaFdK4QTQ0UFB0nQpzaa+j1hwureYAK71fWOR1OAprXiVCGnTSGdngX/t9BIQjb90zNTqVSs2WymLS313fHxcXvk0Ufs9w//PqxN52tRejin/RXmZStdfYz8rp6REUAAAQQQQAABBBBAoJ8CBHb91OXYCCCAAAIIIIAAAggMmEAc0MWn5uts6TNfL0ttMt96+y07+r9HbWpqKgQLnW4rDSeSdbq8fWYS3lEF1P8bTmDXf+OVRlA1nVpcau6H56HTSed8aINpSdB27do127JFFXPtcKibbrrJHnroIXviiSfs5ptvDiF4/LzEwbe3ok1C8c6ytps8X/nde0ZGAAEEEEAAAQQQQKDfAgR2/Rbm+AgggAACCCCAAAIIDJCAB3O+5pYHDwoWFCJo02uFDh4i6LPJyUl797137ejRt2326qzNzc+F0EKBnVpkKkgolytpK80BuuR1dyoEdvneUl+nMW4tqzMK4V2xHJ4frQep9e4efPBBe+CBB8L6dF6d55Vz/pzFV9NoNEJVnraVwvV8r57REUAAAQQQQAABBBBAoF8CBHb9kuW4CCCAAAIIIIAAAggMoEBc1ePVQdmqHQUJ+ixdd6tQCFeSBAyF0Crz6D//aR9++KF9++1UGvApvFObTLb+ChDY9df3x46uZ8LXrNMaddq8Ik5B3N5bbg0tLx9++GG7//770yq6bAWdh36hveZiFZ1/5uP7sxqH6/ldOSMjgAACCCCAAAIIIIBAvwUI7PotzPERQAABBBBAAAEEEBgwgU7HbGgoOansa1NTP//lYntM7acALwkQusladov7XJqetg8++MDefustO3HyRKgqYuuvAIFdf31/7OiJvSpLl1piah26R/7wiD340IO2f/xg2sLSK+Ti58VfeztNf17iID2uvItD9fg4+QkwMgIIIIAAAggggAACCPRLgMCuX7IcFwEEEEAAAQQQQACBDSIQ1u7qdEKl3bvvvWPvv/+eHT92PLTN9Moir74rlcrWaNTD5worCoUh63Y7y6TiaqQkLEz2SSqRSqGKz4MMvdfWbrfCMb3doH8nHj9ZE2ztVwBu5MBu6X4mibNXt3mA3Ggla755wKx94haWldJQaDXZaXdsqLgUvMVzJ1tB124l6zOqoq7ZTubtxMSEPfroo3b48OGwPt1SoJ1Uo7IhgAACCCCAAAIIIIAAAtcrQGB3vWLsjwACCCCAAAIIIIDABhfIBmoenPjnCkwUpITWmUeP2ieffGLnz5+32dlZK1eKVqlUg6CvfafXcRtOvVawp6AlG+4pmFM4oqBOP5vNRjiWv/dALhvYad9e4eBavJUbObBT0FYsJYGcbyEsbrVDAKc15BTILQXChTC3vDqt0GlbuZKsM6dj6bX2bTaa4bhWTFpehjlWKobXmoe3jo/bxMTt9sgfHrMDBw7YyMhIGL5er4c157JtZdfivOKcEUAAAQQQQAABBBBAIF8BArt8/RkdAQQQQAABBBBAAIE1JeChnE46G1Jk2/opJCmXy+H6ZmZm7NSpU/avjz8KAd65c2dDEKJgLqnQS0KVcrkSXsehoMI4vVfAp/31M66a0mvtEweA2cDOkddDsLKRAzvdRwXCXiWnUM3niuZau5sEdD4/vfItnZsdD3yTUFlBneZPGty12+G9Ark77rjD/u13v7Pf3nuv7dq1K3zebi9VcWYf3Hj+r6mHmpNFAAEEEEAAAQQQQACBgRAgsBuI28BJIIAAAggggAACCCCwPgTi9bd0RQpWfM0vBRq+Btj09LR99tlnIbzT2neXLl4KAK12Iw0C1UYzOUZzWbtLP47CGN9HlXeqhlLw0itIdF0Cu/Uxz+L76POh2+laJ7RPXVpnLmmDmrRc9XXn/DOfl5qj27dvDwHdoUOH7O677w5VdNqazWYaOrucjhe30OxVcbo+lLkKBBBAAAEEEEAAAQQQWE0BArvV1GYsBBBAAAEEEEAAAQQ2gEDc3tIvt1f1URykXLx40U6cOGGffHosBHkXLlwIX/UAsFKuWKPZCEFJtVK1VrudVtp5u8tKuWwL9YVlwushoMtOmY1cYaf7qfaXqqxT4BYHwuF1qRK4fG7F8y8O8rTu3G233Wa/ufs3du8999r+/fvT9Q/9+3Eop896hXfxvaHCbgP858YlIoAAAggggAACCCDQRwECuz7icmgEEEAAAQQQQAABBDaCQLbCyNcMU+tCb13pYYavJZZ18WDOf3733Xf25Zdf2qnTp+zTTz61yclJm5+ft661Q/tLVdTpWGqRqRCnVxWexvAwbym4Saqt1vK2kQM73Tdfr05zy+dVmAPNllmYG0lby2RetKxWq4XquTvvvNMOHjwYKuh27ty5bAr0qsLzsFe/S+ZRYbF9ayc9vg4Sh4ZreV5x7ggggAACCCCAAAIIIJCvAIFdvv6MjgACCCCAAAIIIIDAmhLoVUW0UkvAeL07XaQHIAo4tJVKydp0/jsP6+JQL65qmpqass9PnbRvvvnGvjh92s6cOWNXrlwJbTBVdVdv1EOAl7QsTNoW+pi+pt2awl7hZDdyYOdVbwrnwpqHlWSNRIV4pXLJWh2ziYmJ8G/vvr128MDB8Fqhnc81rwBVoKwtDuQ8uPOALr4Fmreas75lw2cq7NbD08U1IIAAAggggAACCCCQnwCBXX72jIwAAggggAACCCCAwJoTiMMNP/k4qNByYUNDK1/WjYYaS202k4omBSf67Ouvv7bzF87b2bPn7OSJE3bq1ClrdzqhAm+9ri22kQO7Trtjw8M1m59fsFqtar/69a/twPgB27Nnj40fGLdf3XV3mHy9WqFm5178Pq0AXZy6XUvWW9Q2VIgmdCeprovn/krjrbmHmxNGAAEEEEAAAQQQQACBXAUI7HLlZ3AEEEAAAQQQQAABBBD4pQWuXr0a1sBTJZ7/O3funM3MzISWmgpcyqWyzS/Mp8FfuVyxTqednopXT6kyT5/rfdLisxjeL7ViTMIbr+jz8Eb7aVNw6G059T19rn2T/dTSMakE9O95GFcqFsM6fb7pODrHOIiMv6MQM7SKXPxCt9O1wlDSxtH3008PXNOAqp2MX6nq+pPWjwpCFYg2G81Qwaafql7z0NRbQ+qnLPU9b1MZB2U6blxlqd/JUOeq8xsqDqXf94q2djc55sLCQlqBWalUQjvLvXv32p69e2z81nG7/fbbbWRkJJzvSm1Wf+l5xfEQQAABBBBAAAEEEEAAgX4KENj1U5djI4AAAggggAACCCCAQC4CcVCk1wqb9O/Mma/s7LlzdvHiRbt06aJNX5oOa+Ut1BfSQEyhWrlUCoGeB1Ielim8qg0Ph2tSeJb8TIK14dqwNZqNZdfrAZafT1q1FdZYWwr79FpjxYGcr8Wmz72qMG7tGX/fA7tyUYHiUjtQHz9c/2LbSP9M4Vn8eVgDThVli0GarrVYSoLH5NyS6/QKMx1Pm/bx4EzH0Hsd2z+LqzLb3W4asGmcRr0RgsnR0VHbufMmG9u52w4cOBDCuVtuucXGxsZs27ZtVi4nrS9/rA2lt1TNZcIxKAIIIIAAAggggAACCCDwMwUI7H4mIF9HAAEEEEAAAQQQQACBwRH4sTXIdJbdbnvZWnq+JtnV2Vn7dmrKvrv2nZ05842pSu/8t9/a7OysffX1V2m4pmN4UJdUmCXBlH/u1WcetiVr6iVhoV575Zwq6/y7Omev2ksq/ZIKvFarGcIx7afXfqxsq0/tr6AsBGrtTqiG8+vKVrN58ObBWhzeKTxT2KZ9vAJP3/dr0ud67UGexvCg0L8XB4TxOnObN2224U3DtmffPtu1e5ft3bvPdu7caTft2BFCudHto6Hqsd3uhrDP/eJqvng9w+ReLq1RODgzkDNBAAEEEEAAAQQQQAABBG5MgMDuxtz4FgIIIIAAAggggAACCKwRgbg1Y7ZFZK9LiMMqD77q9bp9/vnnVq1WbXJyMlTSzc/P2+SXk+Fno9Gw06dPh0owBWh6r+CpVquZgiYFW3pdb8ynbSKTKrTlbTE9qCoWS6Fdpn6ftKnUun3JsX3zMMsDQVW8FYsKvZIWntqSwC8J4LItKjV+EhZ2QsCnc9RrvwZ9puvQT//cj+3H1E8Fb7t27QrXOz4+bpu3bLYd23eEz7dv324joyO2ZfOWtMVlXP0Yrwfn16Xf61y8qi4O6rzSUPuGVpztJID1ir41MiU5TQQQQAABBBBAAAEEEEDgBwIEdkwKBBBAAAEEEEAAAQQQ2DAC2ZaKXkHma6jFFV0KjhQWKbCKq87iYMkDQD+uAiStv3blypVQnacwb3p62q5cvZIGb5cvT9vM/82ka8UpDJy+PG2XL182BXW+ll68jl6z2UiDqaXALgn7PLjqtBXS+Sp2yV7Zajxfny6+hs2bN9uePXts69atYYzvv/8+hIsTExNWrVXDeer9/lv2h8BS4Ziq4nbs2LHMJRsIagx3/SkTLHuufv7Jun4/vK5en/+UcdgHAQQQQAABBBBAAAEEEBhEAQK7QbwrnBMCCCCAAAIIIIAAAgj0VaDXemf+mUI8r0yLg62lAC1pgalNoZGv0eahnj6P15/T+zgo9O8o+Io3r+zLtnpU6Kc1965du5YGV/HaeNnqubgdps5j06ZNSdvJ0dEfmIaWmd1uWs0WX1d2DF/PLw7PshVvvSrm4kGz1XL6nZ+vu8nFjbwNZ9YweyG+RmGlUunrvOHgCCCAAAIIIIAAAggggEC/BAjs+iXLcRFAAAEEEEAAAQQQQGDVBbItI3UCvYInD8VU3aaqsXjzcM33icM9D+fikO7nXmTcvlLHigM4D/Wy+2TH7FWdttJ5ZVtO+n7eXtKr4rLViL6fX3vs6s7Z9qO+T9ZX+8WBZa9jxt8N6/NlKvbia+41zs+9L3wfAQQQQAABBBBAAAEEEFhNAQK71dRmLAQQQAABBBBAAAEEEMhNIK5cy1bYxZVivp9Xg2WDq/h9/Nqr6jxY0s94zLiCLt4nBsmO5aHU9bR/XCm8W+kMM2m3AAADM0lEQVTzbEAZt/dUqOZW2WuJKw6zVYF+TR7gpSFg5u53rWsFW6pYLCyuteeVeisdt9ckup59c5uEDIwAAggggAACCCCAAAIIrCBAYMfUQAABBBBAAAEEEEAAAQQQQAABBBBAAAEEEEAAAQQQQCBHAQK7HPEZGgEEEEAAAQQQQAABBBBAAAEEEEAAAQQQQAABBBBAAAECO+YAAggggAACCCCAAAIIIIAAAggggAACCCCAAAIIIIAAAjkKENjliM/QCCCAAAIIIIAAAggggAACCCCAAAIIIIAAAggggAACCBDYMQcQQAABBBBAAAEEEEAAAQQQQAABBBBAAAEEEEAAAQQQyFGAwC5HfIZGAAEEEEAAAQQQQAABBBBAAAEEEEAAAQQQQAABBBBAgMCOOYAAAggggAACCCCAAAIIIIAAAggggAACCCCAAAIIIIBAjgIEdjniMzQCCCCAAAIIIIAAAggggAACCCCAAAIIIIAAAggggAACBHbMAQQQQAABBBBAAAEEEEAAAQQQQAABBBBAAAEEEEAAAQRyFCCwyxGfoRFAAAEEEEAAAQQQQAABBBBAAAEEEEAAAQQQQAABBBAgsGMOIIAAAggggAACCCCAAAIIIIAAAggggAACCCCAAAIIIJCjAIFdjvgMjQACCCCAAAIIIIAAAggggAACCCCAAAIIIIAAAggggACBHXMAAQQQQAABBBBAAAEEEEAAAQQQQAABBBBAAAEEEEAAgRwFCOxyxGdoBBBAAAEEEEAAAQQQQAABBBBAAAEEEEAAAQQQQAABBAjsmAMIIIAAAggggAACCCCAAAIIIIAAAggggAACCCCAAAII5ChAYJcjPkMjgAACCCCAAAIIIIAAAggggAACCCCAAAIIIIAAAgggQGDHHEAAAQQQQAABBBBAAAEEEEAAAQQQQAABBBBAAAEEEEAgRwECuxzxGRoBBBBAAAEEEEAAAQQQQAABBBBAAAEEEEAAAQQQQAABAjvmAAIIIIAAAggggAACCCCAAAIIIIAAAggggAACCCCAAAI5ChDY5YjP0AgggAACCCCAAAIIIIAAAggggAACCCCAAAIIIIAAAgj8Py6bqH/Sdvg/AAAAAElFTkSuQmCC"/>
          <p:cNvSpPr>
            <a:spLocks noChangeAspect="1" noChangeArrowheads="1"/>
          </p:cNvSpPr>
          <p:nvPr/>
        </p:nvSpPr>
        <p:spPr bwMode="auto">
          <a:xfrm>
            <a:off x="155575" y="-388938"/>
            <a:ext cx="819150" cy="81915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sp>
        <p:nvSpPr>
          <p:cNvPr id="8" name="AutoShape 4" descr="data:image/png;base64,iVBORw0KGgoAAAANSUhEUgAABuwAAAbsCAYAAAD8trVtAAAAAXNSR0IArs4c6QAAIABJREFUeF7s3WmwLNtZ5vf/Wiszq2pPZ7z3zOcOaEASAgSi6aCBBloYaHqKhjYBbmOHw43DDvuTv/uDw+FwOBxhY0d0W0HbDgNtWzSGCLoBt7AMiAYasJgENEYIoelOZ9pzVWXmWsvxrqw6Z+tKSPeec/fd05NXW+fsfaqyMn+ZtfeOfPJ9X5dzzmiRgAQkIAEJSEACEpCABCQgAQlIQAISkIAEJCABCUhAAhKQgASORMApsDsSd72oBCQgAQlIQAISkIAEJCABCUhAAhKQgAQkIAEJSEACEpCABIqAAjudCBKQgAQkIAEJSEACEpCABCQgAQlIQAISkIAEJCABCUhAAhI4QgEFdkeIr5eWgAQkIAEJSEACEpCABCQgAQlIQAISkIAEJCABCUhAAhKQgAI7nQMSkIAEJCABCUhAAhKQgAQkIAEJSEACEpCABCQgAQlIQAISOEIBBXZHiK+XloAEJCABCUhAAhKQgAQkIAEJSEACEpCABCQgAQlIQAISkIACO50DEpCABCQgAQlIQAISkIAEJCABCUhAAhKQgAQkIAEJSEACEjhCAQV2R4ivl5aABCQgAQlIQAISkIAEJCABCUhAAhKQgAQkIAEJSEACEpCAAjudAxKQgAQkIAEJSEACEpCABCQgAQlIQAISkIAEJCABCUhAAhI4QgEFdkeIr5eWgAQkIAEJSEACEpCABCQgAQlIQAISkIAEJCABCUhAAhKQgAI7nQMSkIAEJCABCUhAAhKQgAQkIAEJSEACEpCABCQgAQlIQAISOEIBBXZHiK+XloAEJCABCUhAAhKQgAQkIAEJSEACEpCABCQgAQlIQAISkIACO50DEpCABCQgAQlIQAISkIAEJCABCUhAAhKQgAQkIAEJSEACEjhCAQV2R4ivl5aABCQgAQlIQAISkIAEJCABCUhAAhKQgAQkIAEJSEACEpCAAjudAxKQgAQkIAEJSEACEpCABCQgAQlIQAISkIAEJCABCUhAAhI4QgEFdkeIr5eWgAQkIAEJSEACEpCABCQgAQlIQAISkIAEJCABCUhAAhKQgAI7nQMSkIAEJCABCUhAAhI4SwIZcLbDiUwc/lr+35e/xezL33JO5TG2eJfBDY/sU7X8a/lzeNaj9fVUuMVaD7Lay9pSL9Y5PKOs/cBXoHr42bDm4TGPFr9c0Rda+XJXUoLsH23cciXL3Rx2BV69LnvccoceOi0e63py7HGhedUWvbGf5hhxrnroXbZxuS0Ouhzx3uMWG5/NOrvhmGQ7VnbsHu2Yc7kYZvsvZyqqxb5/7s7nhYlLbnF+HPA54NWF/QWSJxQsO18WaBl61x84Jw6eH8NjbBvc4lwqx2i5GYvtf3jqHPR/9WOWx3lJX/Y5ls+cC2/sAdHaJCABCUhAAhKQgAQkIAEJvEkCCuzeJGi9jAQkIAEJSEACEpCABI6LwBDoJCzMGZYheBmWV0VkFqosF/un0H+B3ViGQAfCpWwBUVceW/IZv3iN/sD6XIKyDYvXLH8/EIgtwqeIhTGJ7DIhjYbtdv2BWNAeOGxDvwyXFvtSwsfyfMuhHOlz9nXYlUxLTPvE1LLafpqcHMlCv/LYIdjs+xkx9aT+7qEexs39wSIvEjRHoKoqRqMJTdNQV9fIKdHHrvxpAdWomVBP1qEekbjIMq8bVrEMXodjXcX60aF+aPUonB18hucttuTAOZGo4uTR/n+h4PPA4V3gQgl/h7AuV0OgdjDoXb6ehYrLCHkIAj9/8XHx1UcZ86EeD61cAhKQgAQkIAEJSEACEpDAmyWgwO7NktbrSEACEpCABCQgAQlI4BgIWA5lgddQ5fSopKyEPNkK0yxkC+TsiYs8zx66LIpysSvPtaCorGNZAbbM/sJsqG47GLzZfpeqt56+ehTIHQxkHv49twsl274DqUxZv1XN2fYty7F6Up7R9tu0/S4xzRi1r9DHGSnukdwObdxi3t4n5j1wkYvzTfp+Shc36dMunnbhUUEO7Pj5UAXGolLLWWDXk9KclCKrfnSoR/HTd8cP15+TX1Q6Wt7ZlMq6vnNDhd3igJRcsdS6WeVjwKddHA3Br9JU56jDBqFeJzDGuRouPlXW5fyEplqn8qvU5c8x3lesXnonWJWdnRAWsmaIizw1FJL46GQony3C30V86uMivF0c0IPxr612qN6002E4B50360zKqbgH/+oKuVfHdnsLHwv07LUcOdv5OpyLn/f0Qz1aWrkEJCABCUhAAhKQgAQkIIE3TkCB3RtnqTVJQAISkIAEJCABCUjgRAoswzrbePu75W3LgG4IXCy0staKkfpAEGePHbplWhtHe2RPj1VgJRxWiWdVcBYmWQhjgZhlQQlXqu8cpb2lOxDIlEK6lyHNiXGTtnuFrh8+2viAHPdpum36uEff3adL94lpC9y8BD/eB5q+WbSEDOVzW1waXsOCrrnrShg5VBla+GTbOccxIzPHc354jv3n/MN1ZBdLeJbyo0DtMA72Zz41JoSqfFigZYGcVftZWGhL5dPnBHYW6g2hXdlD6tCWfYuL+jjbB/t6qW6zr4fBYhlIDoHbo2Xf7ZJjoK4usDp+mnHzNE04R1VvMB6tMXUXGY9WWVm9zGR0kao+h/drOL+Ct9dyQ1XlcNYMZ4Ity9cZHQxhF9t8MNTzeVnBebDq89H2dYuqvmVrVPuznKuvbql5GAdH65SABCQgAQlIQAISkIAEJHCIAgrsDhFXq5aABCQgAQlIQAISkMDxEzg4qO0LbJ3lQiUA6Q+ELxa21SVwa5NVMSV8Cejiom1hDRaKHZwVt1x1CVhm0O0Q44ww/xSp36Ht7jPrXySmF2m7z9K2L9PFB8z8XgnySlhmUVOOhGV6WKKnPRwrpYrMUQ+v4lrIUzL7hHzt4Qy3UoXmIsTlfDNfisfKkpsyKy4sAqWc+0WotWzPOTxnuSwDr1R9oSF6b9xRfumF1WGXDsxiM4uhqtGR+vli+5ehoz22KiGeBZS7/j7Lyjz7epmHlwPJDY9f65aBms3Bq8rX7c9h8YSqpe8t1MwlNLSlS3157aqqiXEZCDp6CzCdhXtj6vEqTTMiV8+Xir1Rc5nx+Cork5usja/QjC7h/GqZt1cq90puOJxDi5ceDku/qB58OOfOlWO2rPL8nHDvcw7Q4pPPaYn6xh0XrUkCEpCABCQgAQlIQAISkMBhCyiwO2xhrV8CEpCABCQgAQlIQALHSsBaDy5TDQuBlhs3RCHzEsIN1U1+8bhwcBZaaYE5VMuVxYK7foscN8k2B276+3T9DrP2RaYWxHUv0Ke7pLRJzlMaV5VKNfuo8Dhf4V2NS0NLRPxkqLxbzDwbWiimh9vifY2Fa6TpYkaeRW5jvBuXEG+32i9ft7q+h4uFdovFu4ZMR0rWetOquUb4NMK7VVyuSdXu4rW7Ieyz1y8VekO1Xv2qirQ3+tB++s5aKXMcjIaquGVYV17LT8u2LEM2O5bLsNG2d8y5h88tgdhiH2KpELQk1PZ/GXvFIcB86BNp0joxmotVTXqssrBP9ndHqDxVtHNmqP6zILC3ikyb+bdokRpKxeKwWDVl2Q+bh7c8z1aeZTI6x8r4GpPRTSb1dVZH15lMruLrDZisPTqvhrWU6rzl031ahrQH5O0cNKtXBZ1v9LHR+iQgAQlIQAISkIAEJCABCRymgAK7w9TVuiUgAQlIQAISkIAEJHDsBIbA7nODIJsF19Gnjuw2qK0I6mAhmc2D6x8QrRXl3kfL/LdZ+1mm3afo4ktkC+PctDzHp60yKy1km6c2VGh5rErOZt8lpm48hDiLFpNLnqFFJYyXgcxyhpx9MT+aa7bn9ob1+9Gjlpd5Tioh3JxRvvBQ3LbHXqsET3kIqTr3It6NCP4czsI6a9OZu7JvJchzTy8CLAvrhqBqCOuGkCzk/UM9op98afIwoBvaWT5ahpacfelZaiHZMkS0gjXnh/10sSEyVAuW7fcWZD0KLNOipWlpYVqqJC1YG/bVliZdGAJR+0oJ3KzSsvQqLV9zpeXpcjlQhWitTp1j1M+Gf8w249COfyjbO/wddt3uUGDn7azIpdXnUEFnLU09vXsro2aDyeQ6Gyu3WFu5zfrkFisrV6DZGNa97IH5KHceXjIPVYhaJCABCUhAAhKQgAQkIAEJnEQBBXYn8ahpmyUgAQlIQAISkIAEJPDYAkNLzGVgt2xL2Pb7zLspk9mHmfebtLPPMJ1/ir59gdy/gsvz0p6yb0Jpf1lq8FJVQi77umdOpmXuL5XQZAjLcpkf53MoFW/equvSooLNUptF9dwQ2AxByzIsyn74/OC/2eeVFXblIegZQrhqCNKoSyjUuq0DMougbxH4uZRJwVpOWlRkodYQLlnQZW03nVX8laBrqDDLVi1Wquusosxagga6AzPaHvsQfJEn3n3p4sOWnkuLgw+3XSnz52zQ4MNQc9gfC/PqsJhVV6ojLTSz/RocLOSzCsEhzBv8U/lz8e9WpeZ38AdaZJbnLcK20ibTDRV9xS1Z9d9wLhSvnJmG1RLGBjv+JMIiCFxW9TX9iOWxteeU0G6xg6WKL0/LNudg55mjy8N6bRss0HPnvoqmOsfK5Bpra8+ysnqL1cktmubyYobeYRwVrVMCEpCABCQgAQlIQAISkMDhCyiwO3xjvYIEJCABCUhAAhKQwFkSOFiZVv6++IJb9nm0cqjhq5ZRHZzJVeKnEob4MuvLMpdsc8se1jdBk22GmQU2i7aUViFWuhNa20ALzqzlZKa8XGlbeADfVjT/I/r2AW37WWbtx5nPP07X/jkxvoBzW4R48SwdrWO3r599ZfVA9eMiVEuLGXylP+jZriArFYb2DlmGiCVQhaaZMBqNYfSNnDt3ndWV26ys3ma8dr20WS2dXB3EMh/RnmGtOm0eXypBrVVdWrRZ3rGL90yJMRcBsT2+BIn05fHW0NWWZY2hPdPeXk1urdxx8R72jzrHnu3DduzeZ9ogCUhAAhKQgAQkIAEJHEcBBXbH8ahomyQgAQlIQAISkIAETqzAUL1kF/dLRDBc8S8B3KKiLM2GarLlR3nUo9aCkWZRsbSoXFquJlocEJnVFsxZxdpQFbWIBgavZGVNljAk4iKQ62YfY97+KdP5x+m7e0S/BzHh8qy0qiwfyWK+EZUPdLE7sfanYcO/WGDnfXjY2vM07Ovj7MOyHm8Z2FmWadWWITTUdUOOLTkkZlYlGvdpRtcYj24xGd1mbf0659bfw6S5xHj1BtQXH71Fy9t0MTewtEK1d66F5Yv37/JduUzYrbqzzM5btui0N7Kn9cNcyFfnc9aY1L43NK9qc/o4BnqOBCQgAQlIQAISkIAEJHA6BRTYnc7jqr2SgAQkIAEJSEACEjgqgWUh3SKrW17fT6lcsocwBHdDo0WbR2ZldstQD5IVz9kDSiXdMEPNqn9K4JehtflfpRKv9CSE/g7t7OPszf6Eefsi092fg9QRU4vPfQkDrV2lzXdLqS/BXKKlWlQV+VyVtpXQlPaGvbWB1HJkAi/cWR9m/GWb6bZsVTl8rvlsQ5tNW0r7UptNmBwxLqrufKDutwn1hJwrYnZ4XxNt9l9KJdDrbMaetdYMq/jmApOV5zm//g42zr2dtckV/MqzDzP25Yw/m41nX3xYDevyotXn8s1uIflQ8Wrv34ctVRdBvLVrte2x97ryuiN7a+mFJSABCUhAAhKQgAQkcOwFFNgd+0OkDZSABCQgAQlIQAISOFkCQ8vKnENpZ2nLwbaXPbNSuTNMdRva6tm8t+US3YxQvr5oeblo39fHKdlCt+3fYdZ9ip3Z7zKd/w45/ikhZUK8RJXPUbmtEu7EZbBhc+OchRtDq8zKZrGVJZbAz8KhlKw14LARy3llJ8v89GztC3dXS7hUWjXafLhy3BTYLY/w8jy1zx/OPVy0xSxmocP7MaSKtHjjZaYk9gkhU1tPzFDjGdE5X0K9nm54t7hIz5hLl97J+fV3Ma6+jLWV51i/8Dz4lRK4pfDoPV2KX5fv3UVJXbP8/OFgvledm0Ner0UCEpCABCQgAQlIQAISkMDnCSiw00khAQlIQAISkIAEJCCBN1Agxg4rjFq2xEslCrBZVvafoyrVOoswzsK8RYHd0PAyMynVdpnYvkQ3/zP2Z3/AdP57TOcfZdb9CZfTVWJMpGiPC9QWwDlbd0/OHW3th2qslId2lxksnrCqH/vaLAxVW7ZYqLcMPZIfEoY6jt5ADa3q9Qq8eG+tBHbW5tECu3J8bJ6hKuweUr46tDMnWyywa9PYCujIzlq7RgJmN8yE9N4X2+U5PwTl1h62Ly1ss4vU/iJ7s83yfmomqzg/oetXGY+usnHuGucvfB2Tlcusr9+C5rK9Y8o7vCu1rC0r9v4ZCvI+f7EHPnr7vd5TQ4+XgAQkIAEJSEACEpCABE65gAK7U36AtXsSkIAEJCABCUhAAm+ygF2UX1ywzyzmwWVfauqsZV701qqyxlkwV9paRuhfpJt/gnn7ErvbP0uMO8O8uf4BpH2L5ahYo8ojsn9QwpvkLGTwpVooWUVfqomlMu9liwWHZCBbHZ9V1FlsYV/zRL9Z2glGa/FXwsFhPRbYWeA3UmD3Jp8wn/tyL91fLS0eh2CpUmD3qqNxMJxbBncWwJX2mDZXrry/hvCuBHWLpWKw3K+78nULr+09aI8N2VFZm0znyHGKw0LrQGJop+l8trdSCQK7aYcLFVWzQTW6ysrqW7hw7j1cuvTVhJUbEKw95zBZ8mE73PI3i8cTTVm3FglIQAISkIAEJCABCUhAAp8voMBOZ4UEJCABCUhAAhKQgATeQIFEhy8tMS2kK8Vyw5Ij5A6sXV/3Mjt7v8d0+hH62UfJ3SfJ3SvkuMPIXSYnXyrvShvLRVtNC/ZizmTvsCDQKrAsBCitL60SKwes6G6jnyyq9vqh8sd15etxER6O3Kfx7iIwIUcLMWq8a4ZNtHAiHejP+Qa6aFWvTeDlB2v0vR3foTKzVNlZhaYq7B4COithtdC6vAeG1pg2287O3yqOSrWcffiQi1t5P9lHhFjPhn/3Q8tRmw3pk/lW5FRR+W5YX870OZJzD95COGshGxm7FbJrymOtnaZVxdpjUgnqEuML38z62m0unX9XmY1Xja6DH1rfWmBnVX5aJCABCUhAAhKQgAQkIAEJfCEBBXY6LyQgAQlIQAISkIAEJPAGCiTmZBpCqV6zZUbffYzNvY+yvf/nNPd/slTH4drSRM8CA7IFZk2plOvC3dIy04KziprgUqkCspo4q4Cbs1qCBquZK2GOBWxWpVeWns4qhxYVRzYl7+Bi6+lTQ+XCEAbayztrG2gtNedlll0Kyxl3byCKVvWaBV7ZWqXvUqmyU2D3+WwxRkKw83eoqCtVdm4xf3Ex98/aX1pJnHOB3mpJnVXJ9aXN5Vq/PsxtJAw1bzbH0Sdimef4yNxe2d4v9l7y2PszlJl4fbD3yRBs23uzKm+x4fOUW2p/nj53dLkl+glNfYONjXdw+eK7WV+/yeTSN7zmc0EPlIAEJCABCUhAAhKQgATOloACu7N1vLW3EpCABCQgAQlI4MwLLNvU2UX2UjVjlTlWyWStIy0YK20qSwEPy+K2guaWjx8CrbgoRCsj6cpahgqacdeS5n/Ozv5vsbv367Szj5L6l2iyhWzWYu8LDbc684dFAAuBOw9W6Loeksf7mlzOlyGQzVbxZdVlWk6sQO8dqytfxsUL7+XypfeyuvHlUF8sVbIWCLYh4RdB+9BYc1g8iyq/8n1naHdbgsnlt5NFG95H398eER382lDrp0UCEpCABCQgAQlIQAISOI4CCuyO41HRNklAAhKQgAQkIAEJHJ6AZR8PM7P8sOWkVeGUYMTaVjoL5YZgbviq1eJYqOdI7NKwUtrolX/MU5j/ITt7v83+7BNs7f3fpeLN5Tme+WJGVkXI46GKLk0Pb9+05hMvoMDuxB/CL7oDPq2QfUvvpsyz1f9tMFl5C09dehcb527y9Pr7CPUEqpWHdwxYRmdVgPYNx74XDXMphyjPqvpSjnhr7emsprYauvDa9yCr5C3fpCymq7ERf9YFVIsEJCABCUhAAhKQgAQkcDwFFNgdz+OirZKABCQgAQlIQAISODSBrrShzNHj/KJCpQR4fbnwjRs9fGVrFGltKG0JuVnkfAlmf87Wzm+yu/ev6OZ/hO/vEKKnyTWt+xjO2laybvV2ZZ6ctdqLbresq3bnDm3PtOKTL6DA7uQfwy+2B1U7JlQOQlfacVrrzN4SNl+Xisqu32N18hyXzn8Nly6+l7Vzb8OProIbl6rerhrGYtocS6u1tPBuyOCGCjxfKoX/glTOvr+pQvN0n2DaOwlIQAISkIAEJCCBEy2gwO5EHz5tvAQkIAEJSEACEpDA6xXo8y5VqaBbVqjY7CoIflSuhM9KVcpwMbzOo0WJ3V367d9ma/dfM59+kJh2iXkL8h64npDsKvpKqaAbp1GZq5VcxKZmWeVe9r0lfjifSe3r3WI9/iwJKLA73Ud77Gv6PpUPW0Jw5ftDzB0xzpmEm+D2af0WLS05XGQyeTuXzr+bjY1nufzUt4Kb4P14qMAr368yaVERbK0zrY1qtpaZVmhnD3nYztduPrDvU1okIAEJSEACEpCABCQggeMooMDuOB4VbZMEJCABCUhAAhKQwKEJ2OXtciF7MYMuLNtj2uf2j3adO81I00+ytfev2Nv7EPPZb+LzC1ScI7RzslsluzH4CdlVJB/p8j4ptTRVU9bvrZrFKvmsVV1qyMkqXypc2D20fdOKT76AAruTfwy/2B70aRfvQ7lBwLlQwv3SXreEaw5n1bg5lwDPPrfvL84m2FnVXHZEt8Lq5GkuXHwXT136ejbOfRU0l8vzS4FwY6Gcte599bQ6m7BpX9UUu9N9hmnvJCABCUhAAhKQgAROsoACu5N89LTtEpCABCQgAQlIQAKvWyBlm/tkgV0kuDBU0FmFSvsJZt0n6TZ/nmn7EtP5J+jiS3hrM+cmhLxaLq6H0JQ/rc1lXrShe7QRgbayQC4QLJxzDp8DNlnK22s6V6potEjgLxJQYHe6z41Z3iWECZ4VQq5JKZFpCa7Heau8i1RhhCPgkrXutYq5TFXVNMHTt1PwFb2Hecr0YY2V1bdy5fLXcPH821jf+Hor2wPvH87qtLa8tiyn2Z1uYe2dBCQgAQlIQAISkIAETq6AAruTe+y05RKQgAQkIAEJSEACjyOQe7AWlnb1evan7O7/Elv7H2bWfoycdmgsT3OxtJGzShirorP2mXZh3SrocjUqVTA2L8rlbqiQyaF8kAOxeVCq6kqBXZklVRFIQ1s6nyCuPc5W6zlnRECB3Sk/0KEi5Y6UuvJ9pFTV2QdV+V7i8jo5tyTmJXOrSwlwIPV5Eeb1ZQxdtl6XNMQ0VN9ln/AhkvIVLpx7B9ee+gYuXvga3OiZoWrYblSgxS8qgE+5snZPAhKQgAQkIAEJSEACJ1JAgd2JPGzaaAlIQAISkIAEJCCBxxXY3fpn7M0+xs7e/0s//2OqdI9xagjWli627I9GVIyH3pgxYkPnfG5xzlO5hjm75e9lyWHx9+W8KE/dNeVrycK5RVWLzbPLOWGVLlZpp0UCf5GAArvTfW64WEGZKTfMlhu+l3iy3URgf6t3SfbPyWp7HakMobPvHbHcJODT6vCtJ/cElwm2Dvs+ZNV4eQj/op/RuX2iH9GM38KFC1/P9ae+mY3zb4Xq4ukG1t5JQAISkIAEJCABCUjgBAsosDvBB0+bLgEJSEACEpCABE6jQLRSEKtIYzlczlPisWwXqaF3MMydsyq3jLMPq24rZSQwc1MaJqWYrayq3yTu/w4Pdn+J7f3fpZ792Wlk0z6dEgEFdqfkQB7T3Vjd+G6uXX0Xl59+D9Q3gZpo9ya4oeh4bN8zM0RrGVy+0aYSHFqLTltaeosXy382XS9gszkX32vtATZqr7T/fQRg1cneygW1SEACEpCABCQgAQlIQAJfVECBnU4QCUhAAhKQgAQkIIFjLmCz4jI5DdVsD68D20Viu8hcvpBI1rYyQ2NXnfuX2dv7CJt7v8Tu7FeI3UepUk3tLlH11uJSiwSOp4ACu+N5XE7LVsV6Rht7cGtMJm/nyqW/wlMXv4619bdAvU7ru+EGCZuhlz1hWRFcsrsZpAChHjjs+29O5FI27MttFot/+RwuC+xsUWh3Ws4i7YcEJCABCUhAAhKQwGEJKLA7LFmtVwISkIAEJCABCUjgsQRyH4cZcnbV2FVgc+DK9WCrqOvKTLihosNayC3iu7zLtPs0bf8ys3s/wbz9LLP5x8npJRo3oeESPk9stXR+97G2S0+SwJshoMDuzVA+u68Roi83OYSQSGFOG2ckxqyMv4xz67dYvf5vsrF6lbWV65BHA9SihWf5XmydOcvXho9cbpqwuujSx5OKUZnFVx6yKLOzz5dfU2h3ds897bkEJCABCUhAAhKQwJcWUGD3pY30CAlIQAISkIAEJCCBN1XAgrmKFC2Xy3hvc54WFRylUMNq6RahXf+Afu8jbO18mN3pb9D1n2CUrH3bGOdG+BzKrKeUWpxdNLY5T/XyivObulN6MQm8JgEFdq+JSQ96TIEqOWKalhCurmxWp6drI9HCtirQUuH9Ohvn3smVq9/Ipaf+En50ozyut++9FtKVVsSORbPiMnPP/nUozas+L7B7zE3V0yQgAQlIQAISkIAEJHDmBBTYnblDrh2WgAQkIAEJSEACx1tgxiYVa+XCr82hswvEpZqjzKOz68b7zLY+wp37P1/aXYb8KSa5IsQJoa9oRy2UmXb2PAvn5sNf3QTHqIR3WiRwXAUU2B3XI3NKtiutg7O2l1atHMnJKpVDaVdZuYDvt8jO0XvYz3PmTFhZfRvXrn8T16+9h/HkvWRa0vDNuDw3p7rMrLMPa4w5LJpZd0rOGO2GBCQgAQlIQAISkMAup1eEAAAgAElEQVSbKKDA7k3E1ktJQAISkIAEJCABCXxpgS5B8IuKDWt7WTqt7TKb/RZ3936D+cv/PcFt4FkjOE9mH58j2R6bG3LYo8/zUuXh/QqV3ygt4Lp0h5g+wzi/7UtvhB4hgSMSUGB3RPBn5GXtFgbvmlJtnKyeLszwPhN7T996xo21weyI2ebVVVRhnaqa0Pdz2m6XtP4Obl79Rm5f+Tb8yjMQKpKz+K7U2LHyMLAbQrtXt8c8I8zaTQlIQAISkIAEJCABCTyWgAK7x2LTkyQgAQlIQAISkIAEDk0g7oJbG4K62R9xf/tn2dz9EN3804QcWKcuIV1kSpenpZouuwYXunLhmW6V4DfAr5Zquj5uk9nF+xHBr0JUS8xDO3Za8RMLKLB7YkKt4IsIdHmGD5SbHFJscHlcquvwU7LbZNadY+TXcRbq9UMMV/k4zKOLjmhj7MIO0TtGo3dz+eJf4+kr38jqudsQHF3fU1dWtTdU2GUbcndgnp0OjgQkIAEJSEACEpCABCTwFwsosNPZIQEJSEACEpCABCRwvARmn+H+5q9yZ+vniPHXqPNLNP056rTO2K9xv7pPSKMyo845j0+htL50VjGS7MJyIpc2mFbvYW3aahz1cPHY2sAt22Uer73W1kigCCiw04lwmAI+20zQCkdTqt+yTaZLqbTB9N5aWybaPC1tL0OwsM3Tly6XgRAqJn0gxr5U1eWqJdKRucjG2ju4tPE2zt3+IUajEXXVLHZDrTEP83hq3RKQgAQkIAEJSEACp0tAgd3pOp7aGwlIQAISkIAEJHD4AssRRQ6S64eOlVSLP2HFZs3Z4hJk+1cryVhctHXQ2pwjb8+IEOthNl26w+7uB7mz/SGqrd86/H3QK0jgmArcebDGfD4jWNDsqhJCZ+9IuccKobDWr1okcEwFpnmT8+vv5erlb+XSpW+kWX8eqhrKz4o5Pq4OM0nLkq3U72E1XrLi52Cz9QIx5VLV5xaVelbgZ/NIPdayU4sEJCABCUhAAhKQgAROp4ACu9N5XLVXEpCABCQgAQlI4NAE+r6nqpZtJUdD4Oasos3SBKtk67G6Dbv4OlRsLC7N5kwbW5rQYJdhYZe4+wfc3/wldnZ/Fbo/w7NPyGuHtu1asQSOu4ACu+N+hLR9X0zAs07M28yZkcMqq6vv4ulL38S1y9/EaP05OmvHWSqfU/kzZ1/u7SiLdd3MHSHYJwHy8kaPfgiq7ceO8mqdgBKQgAQkIAEJSEACp1hAgd0pPrjaNQlIQAISkIAEJHA4AjvAhBSrRcXP4lWsMCLCfGWLwCqeipyt+s6qhSzVszCvwu99hu3dD/LKzgdo29+iaS9R9ZcZ+Z663mWadEX2cI6b1noSBO5urjKbzVVhdxIOlrbx8wTq3pOtas5FWhKJgPMr+Mpmi4556i3/AZfPP8v6ym3II1KpyF5Uj9pfLZizr9lHsKBu8TW7x8NNy88eLRKQgAQkIAEJSEACEjitAgrsTuuR1X5JQAISkIAEJCCBwxKwEM66XWKVEHYVdVH5YK8XpvRMcES8VU5k65tpF1wfcH/3F7i/92usPPgIfT8rs5PqOpQ5dFZ5Z/OUgh9BsouyWiRwNgXuba2VwM4Cb2uJmXMi2duotMS0qqOH/QTPJpD2+lgLuLQ5zMhzvswLjVZPnQPJ+dLisvMzgr/GuY2v4+rVb+PipffiRmt0zn6i7LFiFdZu+PlSKrHtfM8RnJXd2bzSY7372jgJSEACEpCABCQgAQk8kYACuyfi05MlIAEJSEACEpDAGRTorftlJtkHnp6WzB4jxqX6wS+7ZRrN/I+5d/+fs7n9/5D7F2nChKbfo7cLsJbjWb/MYBdzY5nVZVOOxskq8bRI4GwK3N/eYDrdXczqGloCWmBngTYuP5zpdTZ1tNcnQaCEdY96IX/OJlftDr6uaXFMk6Oa3Oapp7+BG1ffx9rGO4Gm1OXZnR7eD7NRy3tg8afqr0/CGaBtlIAEJCABCUhAAhJ4XAEFdo8rp+dJQAISkIAEJCCBsyqQ9sCPSFR0dhXVR0L5rKafQtXcZbr1m9zZ/Hnm89+gzndp+hEhjqmouBtm1PUc51pyn3H9KpWbEKz3mWuJqiA6q2eW9ht4sLPGdDrF5WYxF9JGefkSaCuw0yly3AVSHpNdB+WjJScLnT3eWlnmQNWvk9wWrtrEhzldrOnnI5r6HKur51i79Z1cvfiXmax+VWmHWYK6MPzZx8Q4LObaHXcIbZ8EJCABCUhAAhKQgAQeQ0CB3WOg6SkSkIAEJCABCUjgbAtYP0w/XJQtDc8q69cH04+xt/eH3L373xFTD7EjOJtglLFLrC55cnJMR/ulZZq3z6O1/ptTWQs1xuUxfZl3p0UCZ1Ngc3ed/f39klK4bNWmoVSiptyVloJaJHCcBazuemhjaS0sh3Atug4X5uXnRfBruD6UtsrOKq39nKqUZUdcyszcDdq8x7kLb+G5W9/DhYvfDO482apLK/vZoMDuOB9/bZsEJCABCUhAAhKQwJMJKLB7Mj89WwISkIAEJCABCZxJgWwXW0t20NNNf58H936W6davQP8ZKmtzVtWlKqhLM/o8L9dunauJObHWWePLlRLQZW/tMG1G17zMtLMqiirZhV4tEjibAgrszuZxPy17XRPJi8DO5tbZzR2U7/GREualWfn34Bp8tUZOVqndl5av3sMkzshVw5w99uM2YXKDK1e+g5tXvpP19XdDpaaYp+Vc0X5IQAISkIAEJCABCXy+gAI7nRUSkIAEJCABCUjgjAn0WGWcpW3DhU+rV8jlaxUuOxtP92hgkLUic6lEadb00gK1Ffv3+CK7m7/C5r2fI85/l8pbRVBF37d4NzljotpdCbxxApt7Y/b3Ei7bTEibXdeSQy4VScGNS7CtRQJnQaDMbbSfVs7hQ4X3ngvP/6dcvfQVrK48s/gZZhV9efiwxI+2zMErP9nsB9ainWZMHcE7fGnjbEGivbksTBwkbU5kn6BRAd9ZOLW0jxKQgAQkIAEJSODYCiiwO7aHRhsmAQlIQAISkIAEDkcg9lDGANmFSqt8yB3eWes9+6JVQHjwU6udIzHCM6Kyi5xxF/oXeeHOj9POP0Gcf4oq7RDSDpltsrtA8NdI6c7hbLjWKoEzIKDA7gwcZO3iFxVwzpOtjLsE1rkEdvY15z2ztEd2FZcufhO3r30/GxtfB2PoF/lcQyKXVs1DS07L8ZyzdQ3rS2WeXknthpTOunHaXSohkmjxrOroSEACEpCABCQgAQlI4MgEFNgdGb1eWAISkIAEJCABCRyRgF2gdJkcp2U2lq8srBuq7ewaaZu60nXMLnh6q0CwsoPpH7Dz4Ke4t/nTNONIN50RUse4aXDU7HeONgdCPSEkq7bTIgEJPI6AArvHUdNzTouABXPLxUK7g1V29vWm63FhlTiK7LstXPMOblz9e1y//s2MR2vM2lWaxuK4ZSVqZZ2by882F6ArJeWx/Hvw9XCDSqkyLw2eqe1rWiQgAQlIQAISkIAEJHBEAgrsjgheLysBCUhAAhKQgASOTMBK7JYVdrkqFQgpZ5Lr8T6TaYaKujRnvvUh7j34CabTD5ULnCN3A5dyadfnsiV/O2RvFQ0rdK6j4wFNOn9ku6YXlsBJF1Bgd9KPoLb/jRRYBnbLdVb5HDHtlbl3wU9IYco8vcJo9DxXzn8tT9/+tzh37nlw60NRnd2LYtXk9nPO2c+64XNH9+imFFt5qcKbgirs3sjDp3VJQAISkIAEJCABCbxOAQV2rxNMD5eABCQgAQlIQAInXSCWHmBDBZ0tQ32BVSPYXB+rqHuZB1u/wL37H6Cb/xKTfJmaqyRnz7xHG9eoqt0S4OW2Lq3K6lHGU9P2E3y2GUJaJCCBxxFQYPc4anrOaRE4GNBZK8yDi/1bJFBXo1IhTt6lqRpcPya2Eed6dqsrrK5d4cb1v8q1p/86jJ4uc+yi/fzKjpynVN4tfv4Fcq5KW0xfWYA3A9ZPC6X2QwISkIAEJCABCUjgBAoosDuBB02bLAEJSEACEpCABJ5EYJahchbPJXK/T2CtrC73/x8v7P4M6ZWfoI1dmSFUVc3wb+0+Ls+og2e/meBpcTb7zuYDpYDLE3yaQBqR/YMn2Tw9VwJnWkCB3Zk+/Gd+519dUbecX7ecaUd0xLxNVUe8r8nzCY5VQmhIqSNXnyBzgXnuidWYy0+9j2dufD/rG+9e3p0yGFu13UK73LQy9MQEdcQ88+egACQgAQlIQAISkMBRCiiwO0p9vbYEJCABCUhAAhI4AgG7JunSnJBHwxXL2R/xyuaPsrn7QXLc52JYZd4+oI27+GqVujqHz4GUp8Rs8+kukKIFeYlQ75VgL/XrZd6dDxb0dUewV3pJCZwOAQV2p+M4ai8eT8Aqtl89u275NVvjuPJ0bUeixrsJfbYWz9PSmrnrIivW87JOxFiT/Hr5+yx2bKx+Jc/dfB+Xnv4uCGuPArtFK+ihDM+XP7RIQAISkIAEJCABCUjgqAQU2B2VvF5XAhKQgAQkIAEJHKVA6pjv/x4v3v0As72fZ5wfMEkXoa/ZDonGt4yJ+N6R05joatqqo/NzzrVjkm8triPmqrTKdH6X6Gc41+D7oWJPiwQk8PoFFNi9fjM94/QIOB+wwaopLVo3O1faLi8r7OZxn1GzQUrQ9VOCr/Del5mqziWq9BQpz8HtD0FebMhpUuazumqfvdGz3L7xb3Dr2ndRj26XGa7YzzBnf7Fau6FJtBYJSEACEpCABCQgAQkchYACu6NQ12tKQAISkIAEJCCBJxEoFxiH7l32kcn43NNQYZN57H+25BzLRc1gJQNh0fwrebj7Y9zf+m0293+ZFH6X2j2Nj+ewR3rfk+LoSbZOz5WABJ5AQIHdE+DpqRL4EgLZB2b9Dr65wNUr38LN69/N6vp7wNWl4Nxbq8wM/kBuZzXjmUQiMiZgk/TKz1qbf7f4eVx+JueeylU6BhKQgAQkIAEJSEACEnhsAQV2j02nJ0pAAhKQgAQkIIGjEejzLj6P8Xax0MI5b7GdLcPFw9QnfG0XFz0ZR7AHdYn9rX/BS1v/A2HWkdIdEveo/QSfL5C7QM49vurV0vJoDqteVQJFQIGdTgQJHJ6A7xP4NaKvmLsdegcbG1/JW25+Lxef/jZwoRTZ2U9Q+xk6/GRNkBMkRwoBt7j/ZajO6xfhXkU3h1r3uxzewdOaJSABCUhAAhKQwBkQUGB3Bg6ydlECEpCABCQggdMl0KWO2tXDnf2pH/70VZm9M2PGOI8ht4A9pmW6/8vcvf9+5js/zah7nmn4OI4NqnCNKq+SU0WOLc51+NCTU326wLQ3EjhBAgrsTtDB0qaeOIFx2ie7UWnf3DtPFyN98vhqrbTavHHzb3LtmW+EcIsuBbLPNBbcDR06y5g7q8ALpWp9mNdq3TuDHw3F7YsK9xMHow2WgAQkIAEJSEACEjgWAgrsjsVh0EZIQAISkIAEJCCB1y5gFwudXT1MHc6Nhyc6C+iaRXi3R96fs7Pzi9zb/sfMpx9mlJ+iCSv4DF2d8XFMioGUO3Db+PJ8C/hsFtDqa98YPVICEnhDBRTYvaGcWpkEPkdgks/T9Tv06T5UjiqMSx16bxV1qWPkLjPLI5669ld5/vnvJay8pTy/tKCOLeM6kuxnpdXdWeEdkdp+sD5c1BJTp5wEJCABCUhAAhKQwOMLKLB7fDs9UwISkIAEJCABCRyJQExznB+VeTs2v85aXg7XC/ehu8/9Vz7I1uznmc9+jXG8TOPOkVIk5n1S9RKeDciToZLOtbhq26bXQVwjdhN8tXck+6UXlYAE1BJT54AEDlUgOrz3hGDzXjMp9qSUyDnhfSCnidXRQd3iqwmr57+eZ5/5e6yc/2p6aiqrtPOQXVdaTi+DOxc7vI+4sLiJ5lB3QiuXgAQkIAEJSEACEjitAgrsTuuR1X5JQAISkIAEJHBqBXLOZGd3+WcSjsZm2XXbbG3/FC/d/xE2Zh1dmtOzQ662cW6E7y/j3Sp1SMy7F0po591GmVuHm+K8rcsq7Ca4vHNq7bRjEjjuAqqwO+5HSNt3kgXs51xy2yS2Cd6aXW7gWSttLTM9+9WMkQM/gyrVVFXNfvSsXXgPz73lr3F+/Tuhsjl3qbTGtAF2DwvsynC7Ye6dFglIQAISkIAEJCABCTyOgAK7x1HTcyQgAQlIQAISkMARCkR2CBaupXEJ6ra3/zl3HvzPzGcfYZyfY1ICvYoY7pJ9wqer4CKRl0l9Q+0nOEaQm1JVkPIemRmuqgihJll3TC0SkMCRCCiwOxJ2vegZEfDVvFSXx2hVdUMrS++tzbTdsBJoq1QK7JrsGVeUx6RY09HTscfK+D285a1/i3NX3wd5nT4lQtWWtppkq1o/I5DaTQlIQAISkIAEJCCBQxFQYHcorFqpBCQgAQlIQAISOEQBa8lFx3TrX3Dv3o+xv/8LjNyIhuvE6GmbOSFPqWJNiDUZq7Zr6KsxfbXHqGvLRUjnXAnobCktM61ez3l8ag5x47VqCUjgiwkosNP5IYHDE3BdxLkG76zSzqrhbI5rZz8FS+X6KDYk15J8ps8QUyCEgA8OFxOdj8zjiGbtHdx85q9z4/r7qNgoFXo+2DzZw9t2rVkCEpCABCQgAQlI4PQLKLA7/cdYeygBCUhAAhKQwDET6IE27VPliio0OOzu/NJba9jScpd+jz0uUS3+f463f08jeOXHubfz62xO/y+S+zMa/yy+v1jm7rhqh9yvHLM91uZIQAKvVWBrVrO3adU6I5xviXmGD2vkZN8l+hK0a5GABI5GYB47Vpt1LKGbzyIra89x6/a3c/nqt0Nzg66itMi07G74eQ7JLT6wn+N2E00uP+2Hn/v2c96Wqnw23EKjRQISkIAEJCABCUjgrAoosDurR177LQEJSEACEpDAkQnkvINjfXh9u7PfAjq7qJfB27V4q6CzsXQuMu2nrLi1Etv1Wx/k03d+hNDt0cd7ZHeXJoxwrJBaB67Fh1gu7GuRgAROpsDWtGJvy3rxDYFdYo7zqwrsTubh1FafMgFfN7TTPXxOjCY1XerZ6yasrL+dp66+k7fc/o+hqspNNx25tJ8uN+VkC+kmpGyTZz2Wu1tHzpK/l9l3EGN8WPV+yti0OxKQgAQkIAEJSEACr1FAgd1rhNLDJCABCUhAAhKQwBsmYNfm4hz8qKwy28W8YBfofbmAl7214ZpTZ5szB2n6EV585f1Md36FUb7AXvh1AhvU/hmqcgGwJcf9MoMnhBFJQ+jesEOlFUngzRY4GNj50JUKOwV2b/ZR0OtJ4AsLdHlGxYhgU+tcpst7dK4nhTEuTPDzDW7c/HaeeeZ78SvP0rkptc2MTR66OdTDz32YD3+44ef8sKRhoJ4WCUhAAhKQgAQkIIEzK6DA7sweeu24BCQgAQlIQAJHJmCBWl7MibMul6UgrseRSDZzLjiq3MPeb3Hv7v/K/vaHh8f7Vdr8EvVoio8XSP2ktMjLbofg9nHZ2uatLkr0jmzv9MISkMATCGzuB/a3rep2hAV2VmFn7/0c7bq+WmI+Aa2eKoEnFiiBnWsIucYlh/cBVzl6a5HZt4x9Sxt6Ur3O05f/Bs/d/EGa1ZvDbDu7WaeyZtfLZQjnunlHhcM1jWbgPfER0gokIAEJSEACEpDAyRZQYHeyj5+2XgISkIAEJCCBkyiQILtMcjska43FWpln4+1qXvbE6b/mlbv/lO2tD7CaHjDiCm2cMq92YbROmK9AHibkZPZxYU7lIccRfQchqCXmSTwttM0SMIFlhZ1j/HCGnbMZdgrsdIJI4MgF+pzLz1sL2HLO5NiTooPgS3FczA0pz6l9IPoZOazx9JW/zTM3v4d64xrECdnZLTrW6tZ+8tvP8jKhdjnF9sj3URsgAQlIQAISkIAEJHB0Agrsjs5erywBCUhAAhKQwBkV6Hvw1XCzPTblpu+o/Qr0n+Ll+z/F/O6PQJoMF/JcWx7lnCezR58/Rohvx7uAc3V5TLaZOM6T3HDnvksH7+A/o8jabQmcUIGtWc3+YoYdbq4Zdif0OGqzT6dA7Cuq2lpXzsl9j8sNVbVSdjbGnlit4PsE/TYj70hhhb04Ja0+zfmLf4mvePbfJ6xcLK0w58kq7HNprTkEdkNwp0UCEpCABCQgAQlI4OwKKLA7u8deey4BCUhAAhKQwBEK2Nw6uzvf25y6NGXr3j/h/v0fJ84esEJL8nv0IZLdhBxXycnRuEhV2x381v7S5t5MyNmXmXW2LkImhKpcRNQiAQmcTIHtecPeZigtMS2wsxl23irsrHeuiydzp7TVEjglAt6N6eM+Mc2owoTgNsjZEWMLbkZ0VjcfGYUVfHZ03ZTECDeqiPVLzGbXef723+HW9b9Ftf7soiX2lJQjlRtbz8xTIqXdkIAEJCABCUhAAhJ4HAEFdo+jpudIQAISkIAEJCCBJxGIPbiqXIy/9+BneOXuj1G3f8w51vFtx7bdoU+Hz3YBsC2VdI6KaDPukl0MnJNtfg51aX+Z/Q7RLiAS8EwI2S76aZGABE6iwE47Zm/Tk5PNsxoCO2cVuNYGV4HdSTyk2uZTJOCSJ/l+0f4ykFMYfi7X+/hqD7rV8l6NNpOOitrVpd11tkDP8vbxjD2rxPM3uHL1u3jume9hdfLsUHIfrHJPNXan6HTRrkhAAhKQgAQkIIHXLaDA7nWT6QkSkIAEJCABCZx1gWjFbKX95MO+ljZMblhCT6LCY/9uX3Q2sA5cKNfj7KPqIG//Cq9sfoD5/q9CmuHyOtnb46a4tFzZWZfW/kvg7AlM+8zOvQ3a7MFPiXm46O8swLdL/xpRefZOCu3xqRFoY8+4sso8TzuP1KObPPPsd/DUje+E6hrzaphlVybbLX8VcEMD7b5PVFZFX+JAu6HHKu0XAZ++L5yac0Q7IgEJSEACEpDA2RZQYHe2j7/2XgISkIAEJCCBxxTIdv3Md2UGnbWmpAR4cxxjUp9wIZCdXXI7cNEtzmG+y5+/+J/RdX9K6n6figeM8zPgLpZZNtHtEywR1CIBCZxJAQV2Z/Kwa6fPiICralJn1XYdVeNKAL8zb5isv51rN76S52/+A6isujbQpYxzubS8rstM24o2Qu3BlZwukZMf7gSyP/wegdUzIqndlIAEJCABCUhAAqdTQIHd6Tyu2isJSEACEpCABA5RwMbFWfWcc65cJ6NU09nVs+FOd29fdNDlWL5UWyu79i579/9PXrz/P9IzI+QZNS1Vtjk3K/QpEsMWyb9M07/9ELdeq5aABI6zgAK743x0tG0SeDKBNk0ZhVVcSrgcyaFlnuf0rqYebVD1a9y+/u9w/bnvgzowd3MqHIGmBHOWz9mNQtF+70gNwYVSiZewNp1zUGD3ZAdIz5aABCQgAQlIQAJHLKDA7ogPgF5eAhKQgAQkIIETKJD6UjaXqEvXy1Sq63z5z8I8q6uLzu50b8rMmt37v8xLD/4htD9Nw3ngSpk/V6Wm3DmfLKxzHdlumQ+ZEDXD5gSeFdpkCbwhAgrs3hBGrUQCx1LAfta75KjdGJ9t/l3E11aR79if7zP2c+Y8oJ78ZZ65/R9y7fa3DjcAxRl1GDPjHo07V1pyD/cGtbjF7x/lF5BFZf+x3HltlAQkIAEJSEACEpDAlxRQYPclifQACUhAAhKQgAQk8CqBPMyvSy4RacnZ7nLPBLvjPY+IeU5II/Ls93n5/o+wef+fUacR4+oi+Ht0/YyKMc5VuNLXKpZ2mImmfIRkd8lrkYAEzqKAAruzeNS1z2dFIDkHqaPxw8//vp2Vtpauslt9rJ12S+UuEf0+s3iX0eiv8OwzP8TTN7+B5Gf4OKHr5/ja2mKO6JK1yOztdiH6uaMaVWeFUvspAQlIQAISkIAETqWAArtTeVi1UxKQgAQkIAEJHKpAXMyLcT3JbminssK4Um1nH7H/JC8/+AA7D36cqvskq9zChRW6NGcaO1aqCVaHZ9V1OXfgWry3xpodyebasH6om6+VS0ACx1dAgd3xPTbaMgk8qUDfBZqxI+V9UtdRhxW8H5dKO1vm0dG4UKrwvP1WUL1A21Scu/h3uXXt+7i48dVDGb+HGBez7Lx9avV29qHA7kmPkZ4vAQlIQAISkIAEjlJAgd1R6uu1JSABCUhAAhI4mQKlwK4roVvKvsyPwWbR7H+Svdnv8fKD/4JuvkOV9xgHC/PGpNiQ3RhL5mKpoIvlAp19ODcm+FGZiUdMOD87mS7aaglI4IkFFNg9MaFWIIFjK+DdmJRntN0ewY8Z1RdJCdp2ivNWOTcidaXWHh8iMbb0HlLV2G8NXL/8bbz12R+AtXeSmZGD/S6yjrPwLlhgp5bax/bga8MkIAEJSEACEpDAaxBQYPcakPQQCUhAAhKQgAQk8DkC1hLT2VcsqautpI52/tu89OBHufvg/dxIX0mfbLadfQyhXCDjfIfLU/p8hVzv4Pw2Oc9xXKLKq7hUE2OPc3YBTosEJHAWBRTYncWjrn0+KwKBijZNqSqbW9fQd/Z7BPh6n8QmVb9BdlYlF8pNPBWO3Ocy767yge1qn8h5rt/8Gzz//A9QVVfosd8b0jA3V4sEJCABCUhAAhKQwIkWUGB3og+fNl4CEpCABCQggcMQsHvULYvzLkG2W9vtapq1qwolhGuBhh5vn+x/jJ37P869zZ8kx02a6urD1laHsW1apwQkcLoFFNid7uOrvZPAkwikWIPfK3PwVkbv4OaNv8PlW98BzaVhtXEO1ahU5c3IVOUjUVmrzATRUcK9ZftM6xBgFX42O89h1f0bT7J5eq4EJCABCUhAAhKQwBMKKLB7QkA9XQISkIAEJCCBUyhQArr7kCekPMGXSjnbzx0yK2VWjIsVuw/+KZ+9+99SzbeYVFcg79DGzmK9U4iiXZKABN4MAQV2b4ayXkMCJ1MgpUQV1vA5MUt36ZSyFqwAACAASURBVB2srH0tt259H9dufCfZfkPxHZ4OZx0AcPTWxjtXVHWiX96MVB4ZhpuSLL7LiZhm1NXKyYTRVktAAhKQgAQkIIFTIqDA7pQcSO2GBCQgAQlIQAJvoMAyb/OdNZoi5wqXofJ9ueiVdn6Vz97/J+ztfZgm1/jYQWpxYcVG1EG0ajwtEpCABF6/gAK712+mZ0jgrAgk+z0k2qS6RF1XZa7dfhugeYq1jRvcetvf56m1d+Pz+fI4y+TwNjfXOgbYTUg2JzeWrt6lGWeuhw7f9tcMTiPwzsqppP2UgAQkIAEJSOCYCiiwO6YHRpslAQlIQAISkMARClhg5yh3rtvFreAcwT6ZbvLy3vvZfvl/p6kiLne4WFO5Cc6vME+bdP73GMWvOMKN10tLQAInWUCB3Uk+etp2CRyugAsTcpySe5uN6wjNpMywm+ddot8nc4Ob176b527+IPXKFZKzmbsJb/Pt7O+5WszgHdpilnaYziblLZaHfznc/dDaJSABCUhAAhKQgAS+sIACO50ZEpCABCQgAQlI4FUCu/Eu43AZu9Hc2krRV8y2PsQrD/4b2umnqbt9RuEW2e0R8x3IY6LbJ/lI7W6T475MJSABCTyWgAK7x2LTkyRwJgTauWM0aqi8FfPPcSmTvSNai0tXQ79L8mvk0U2uXf+bPPfM34XRhD63JbSzmXVWeVdyuxLO9WT7LzmyDyUE1CIBCUhAAhKQgAQkcHQCCuyOzl6vLAEJSEACEpDAMRWwGS+RLUb5HLSf5oU7/zXbmz/Dal7FsU0TbtN226W9lHMd8/xp6nCe4K4z7+dUfnpM90ybJQEJHHcBBXbH/Qhp+yRwdAI+ODItqd8jpxGBdaAmWyAXOpxz+FCRYs88dkzOfQXPP/vvceHqt5SuARWLKjvrkOkttLNKu1gCP4fHUx3dzumVJSABCUhAAhKQgARQYKeTQAISkIAEJCABCbxaIM+gHbP94Ed55cE/wsd7NNmT4gpVVdPyUnlG7GqCu8R4tE6Km8zbHaqwBrQylYAEJPBYAgrsHotNT5LAmRDIfYv3gegiPoD3mWTVcf0Y7yZ0eQ9HR01ffl/pUs9uarj01Lfz5c/9IM3GBj6cLzccWXZHbbPsOroUqXxTIjstEpCABCQgAQlIQAJHJ6DA7ujs9coSkIAEJCABCRxTgbT3h3z23vvZ3/xFVjI0riHS07pdesZULkBu8NaSil1yt4/3I2rv7G4oYhof0z3TZklAAsddQIHdcT9C2j4JHKFAdNTVmGRzdvt5Ce5wsbTG9K4iuxk+r5GocbkFPwcCIXtc6Fi//Z/z7K2vYDy+Udp9ExYze3PCO8V1R3hk9dISkIAEJCABCUigCCiw04kgAQlIQAISkMCpE0jZZs/Zbzp2+3gLyW4hr4f99C2UFlAVyT4iZRZMudW8+yR37v8is5d/+NSZaIckIIGTIbAXMzv3NkjRQ5hCqsDXJNrSsk6LBCQggccVWMvb9NXbuP7c3+fp5/42LTUxw8gxzLdzPV3fU4dAGWdn33+GXpqL8G/0uC+t50lAAhKQgAQkIAEJvAYBBXavAUkPkYAEJCABCUjghAlkyK4rc1kcY7B8zq47ZXA+47JdmbLL3wlHRZ1guv0veeXuD5Omf0y1ePwJ22ttrgQkcAoEFNidgoOoXZDAMRXI7RqETD/aY+PC1/Lc9R9i4/JXld+J+pxIuaLyPZ4IqbFfpiB05deomGtqC/G0SEACEpCABCQgAQkcmoACu0Oj1YolIAEJSEACEjgygXKX+PDqkUyMHfiqtHuyxf6/7fcYVyOIe9x5+f1sbf4fjPtAFe/R+dUj23S9sAQkcLYFFNid7eOvvZfAYQr0dUVudxlzgZT3iVXk1s1/l1vP/ACMJ8zzhGAFdeX3KIvpOjKOmL3d8USlKt/DPDxatwQkIAEJSEACElBLTJ0DEpCABCQgAQmcQgG7xuQ6osvDHBfcosjOLjy1hLxaquj67d/gzp3/ijT/CCFdpuclcFfJ2arztEhAAhJ48wUU2L355npFCZwVgZmfMnEX8d0uVY64MGIrPWCy8bV82e1/wKXr31J+f4K6dCVY3vzky29RNg9vclaotJ8SkIAEJCABCUjgSARUYXck7HpRCUhAAhKQgAQOVeBhYAeZxey63FI5N8yym93lzt0PsLfzv9D0M5p+TJ8jfVihaz5F1Z0/1M3TyiUgAQn8RQIK7HRuSEAChyWQUiL4iI8VKVnRXI/za/TZRtVtcenqt/D2Z/8jwtrbmNk84DB0JfD9HJ9HluNpkYAEJCABCUhAAhI4RAEFdoeIq1VLQAISkIAEJHA0Ajnt49xKeXGrsgv9oj9m2iTO/4S7L/yXzOOfkfop2e3i82VcuoD3uzjnSKk9mg3Xq0pAAmdeQIHdmT8FBCCBQxMY+5Y+OuZxBH5EVYOz34XijEkV2EkQ6wm3b/0Qzzz3b5Mrh7NKvBjsDigFdod2ZLRiCUhAAhKQgAQkMAgosNOZIAEJSEACEpDAqRPo8y6VWxv2y3o6ZQftFnubP8mL9/8Ra+kV+nyB3u2CWyXbdaj0Er6rqFgju9GpM9EOSUACJ0NAgd3JOE7aSgmcSIG4jXdPE2mJYZsqrOP7NejmeLdPrgLRRTo2Wd/4Jt56+z9h9fLXQGXtMG3R70cn8rhroyUgAQlIQAISODECCuxOzKHShkpAAhKQgAQk8JoFEmXaitXVOdezv/urvHznf6Lb+2VWmDCPYyofcT7h0oycPZ6LZJ/Jbg8XrQGUFglIQAJvvoACuzffXK8ogbMi4OLT5OplXNghdmNSdIRQEXxTfhfKOVG7lpqWab9Fqi5z5Znv5+qzPwDNFYbeBVokIAEJSEACEpCABA5LQIHdYclqvRKQgAQkIAEJHJrAnMioxHEdpBn4FRJ1mbNC7Nl3sJIr6CPb9/4h9x78MC6+xNh9OamviX730LZNK5aABCTwJALJR+68cIEU5vRlxtQKKe5R+QmkOdmGSmmRgAQkcBgCeUpwqyS7caluyaFjvt9wbvW9vOPLvo36xvfgXW+/bIHNtLO7o4L9HyXwc24GVMOWpUimw3mryquJEYK+fR3GUdM6JSABCUhAAhI4RQIK7E7RwdSuSEACEpCABM6MQA/JQ0vLyDU4m6sS51CNLMKjdlO6/T/khbs/wnTrN5mUCrpNcm6owpgY7WKTFglIQALHT0CB3fE7JtoiCZwVAZ/BuxW6LhKZUo16uphI3RrN6Arr176Kt9/6AerVt9DnhKsijoDLDjekdyWY8946HAytDlJKePuCFglIQAISkIAEJCCBLymgwO5LEukBEpCABCQgAQkcO4HFDdxtNdzc3QCeREz3Cf4yu6/8b7y084/ppv+SFXeDkFYhT8j+Ll0fqd25Y7dL2iAJSEACJqDATueBBCRwVAK5b6nrCTlVdKnHh/j/s3cnQLNmd33fv2d5nu5+l7vPvTN37uzSLBppZjQLkk1VHBtsxRQkFWwIAVM4EGETITbZEhiZ1QgijERECHYqEQY7OCnKcWwSYRbZSiVUwE5SZRPEIiTNcu/cfXm37n6Wc07qPH1HjAYk3e29/fTbv6N6pfe+t7ufcz7nKd23+3fO/4BviWlKiFNcWsX4+zlx71/lngf/Y1qTzwBu8MZ3oV2T/vguuhzVxfxaOQ2kmNfQdF0JSEACEpCABCSwEAIK7BZimtRJCUhAAhKQgAReLZBDuvwBUGKTyJBEOSvAVD/PS6c+QLP1qzgKTMofLu3DMiCaiwQi1u8ntZVAJSABCfRSQIFdL6dFnZLAUggYxhhjuq/IKqHJ59olXNFgyjFpq8aPVtkylv0Hv5Q3vO6vM1y5P1cg78pdBtNi8646EjmeM1fLledFVSm0GJeXWKlJQAISkIAEJCABCXwuAQV2ujckIAEJSEACElg4gbzBzjBhwCindt02u52tj3H6zI/hqk8wSInC3k1IO4QwxlpHspGGfI6Kw6Z64casDktAAsshoMBuOeZZo5RAHwUK66maSxgbcXmBU8hnaBakVJOYMBoWNHVe9FRQmzF2dIT77vs6TtzzNURG3WKqqq4w3mCdJaRE3lhX2GJWEkGVMfs47eqTBCQgAQlIQAI9ElBg16PJUFckIAEJSEACErg2gSYGjM3BG9hmwsa5/47zFz7EwFqM9wzbo0zbP8ByDDeItOksKR3GmJppU1Pa9Wu7kB4lAQlI4DYLKLC7zeC6nAQk8BmBFPaBybvstrpddpY1nF0lpZY2TJiywSr3YRoLboNYbrGVavYd/g94/OG3Mxo93C2M6s6u63ba5W8DJubXsgrsdK9JQAISkIAEJCCBLyCgwE63iAQkIAEJSEACiyeQYrezrtn5vzl17gOk7d9k1RxnGndo7DalrbHxXppwGhhQuAO0PA/JMRweop7mbXlqEpCABPonoMCuf3OiHklgWQRiu4IvIpYpdTshBYNzJcYkUookt4+UtijtCJcGNO2EYD1YyyRd4bGH3s1dx5+F4QOE4DFdvfJ29jrGKbBblhtJ45SABCQgAQlI4IYFFNjdMJ2eKAEJSEACEpDA3AQiXDr7YTYu/QyeT2PYT90kMAcY+BFVOtkFdS7dAXaHFHYw6SAOQ0w73apxNQlIQAJ9FFBg18dZUZ8ksBwCMdXYXK0gJUxyOOeJtITQdj+v24bBYI0QKtowxdnB7BThEPGm4JJ3HDv8F3jgwa9mtO/1tCliTIujhJB35S2Ho0YpAQlIQAISkIAEblRAgd2Nyul5EpCABCQgAQncsEDbHWMSsamiW34d8yc4BlKucWnBNMRUdOWUSDU+lJB31eUamDguf/rLqKod6uYKmPzhUl75/cquOdftpFOTgAQksIgCCuwWcdbUZwlIoBOwNXWzwWj4FPff81e448Sfh8EKDYkGxzAXyUwt1lw9gDgOZ7Uz89l2dgdYFaQEJCABCUhAAhJYagEFdks9/Rq8BCQgAQlIYD4CdQvF7IiTVw44meV1BFIumZRbXuXdnYPiiEywYUR15V/x4vlvYz0com2nhDjB2AZrXxXQJdeVbVKTgAQksIgCCuwWcdbUZwlIIAv4/Dtb2se0vUwaNNx1/G3cd/c3Mlh9HdH+0Zl2ueLBZ37gp91irNAWuK6EppoEJCABCUhAAhJYXgEFdss79xq5BCQgAQlIYG4COU6zNLPr5510EUzeJWdyycr8gU/+u4JEjSEQ6pJzV/5rxpc/xGi6SZuOz3bUmVyiCYyx3a66HNQZU5DS1dee2wh1YQlIQAI3JqDA7sbc9CwJSGD+ArFpKIoB0UaaNKFOUI4e4/7jf5kT93wZwa90ZxCbXGIz77Jzs98B2xzmGRjOfwjqgQQkIAEJSEACEpirgAK7ufLr4hKQgAQkIIHlFUhsEwmYuEoyHmMi+T/g8aEFm89NgenkU5y9+LcIlz/OIK5izTaBXFQzB3WmC+tSVzszV9S0V8+nC8sLq5FLQAILLaDAbqGnT52XwFILOCwh7UD0WLNOoKZhh8HoHg7uf5zXP/K3McNcunxEm3/Ju1ogoQ0R6+LsPDw1CUhAAhKQgAQksMQCCuyWePI1dAlIQAISkMDcBBKEmEtZetKsMCYx76YzLRFDEUfdz65c+TXOX/oxyvFFhqamaQsaYyhcLp80+1Anh3Wz8+vc1bAu/1SB3dzmVheWgARuSkCB3U3x6ckSkMAcBdpQM7Dr3ZF0MY2738cijjafYudavH8db3z03awd/dM0NtFiusyuzAuxop+dZacmAQlIQAISkIAEllhAgd0ST76GLgEJSEACEpifQIQ0+1Qmb47LZ9fZvDsuzcI7zAZnz/437Fz6eQbT/SS7QbKm+7CHcBDDla705StlMPPOullpTJPrLBGV181vanVlCUjgpgQU2N0Un54sAQnMUSB15c5d/lUMmyte+tmiqpB/v7MFsM2UwPET38RDD30TlOu0oaVMOaybVVdQk4AEJCABCUhAAsssoMBumWdfY5eABCQgAQnMSyAFYnJYm+shVbPvUwk0hOnznDzzY9B8Ejd9kdK0GH8/k3iRuq0p3QjiBGsHV3fXzcpg5sCuC+tiDd1rqUlAAhJYPAEFdos3Z+qxBCQwE6hjTVkWWGpCnRdjHcSmdYIdE4tzlAxpgmWrPseRQ1/CU2/4Luz6o2ArZifYaYud7iUJSEACEpCABJZbQIHdcs+/Ri8BCUhAAhKYj0BMpO78uZaUi2CGWcC2M/51PnX2p7lj8xMEFwl5pXU7wqQa78bUfoNcDHMlHMqFM7tV3Cnl0A+sC6TU0IYxzuyfz7h0VQlIQAI3KaDA7iYB9XQJSGBuAsEVEBoIAWsGlK6gYUwTK5IZYNsDDNyUURGZ1ldoOMTxh76Oex/8Wiq71kV2ahKQgAQkIAEJSGCZBRTYLfPsa+wSkIAEJCCB3RLIR8qZCDGC8fmAulz3EnwF7QBcBaYgJtuVxPTtFpcu/gJXLv5DyvBxUrx7t3qm15WABCTQawEFdr2eHnVOAhK4CQEXtnD2GG0siG6D1l6irg9y4vB/xMNv+FqqtftxRHzeaZd/b+xKbObv09VymXmhVz79+GoJdezVc4y7MgvkyuhqEpCABCQgAQlIYJEFFNgt8uyp7xKQgAQkIIGeCsTYYrsalYEQ8nkkLc4ZYvBYN6FlRGqhyA+pJpy+/L1sXPoYa8bSVg3OzXbNqUlAAhJYNgEFdss24xqvBJZHwIaKwh2mjZZgJlBu07ZT2nCAlfJuHnz8WzhyxzNg1gj5XLscw5kKm6sq1BbK2AV0MS8Iy1GezWXRXfd9/nl3lrGaBCQgAQlIQAISWGABBXYLPHnqugQkIAEJSKC3AqnJC51JBBL5AxdPG/MHK5FARWLEMEHa/ENOXngnaess3tY0dcIPG2IY9HZo6pgEJCCB3RRQYLebunptCUhgngKRbbwfElrbVc70hcUVgRC3aeMGBc9w191/kXvu+1rMygFa2u53SJtqLGX3u+UrrSviYGZfuaUUPhPezXOMurYEJCABCUhAAhK4GQEFdjejp+dKQAISkIAEJPAnCySIoQZvu2qYufSlMfYzn7P4tMH25sc4fe69lNuGkW0IbYEd5hPtRrTtRLISkIAEllJAgd1STrsGLYGlEGjStCuZ7k0ua7lCCgU2ua4Kg7EtTb1BMkdYOfQcj7z+7QwPvJ5ITUolybTY5LGv3kSXF4d1pTNzWJf/IpduUJOABCQgAQlIQAKLK6DAbnHnTj2XgAQkIAEJ9FYg1d0Rdd35dE3cobCr2AghTHGFYfryT3Lqwj/tzrgr/XkSY7w5QtsMrn7gUvd2bOqYBCQggd0UUGC3m7p6bQlIYJ4Cxq7StFMcCVdYTIiEkEsuWEw02GH+/S/QRkcxOM5D9/8XHLzrL1C5HfJzfYzdArDUVW2YjSTmp6dcTj0HdrMymmoSkIAEJCABCUhgUQUU2C3qzKnfEpCABCQggT4L5B123ecvO7i4mmtjzlp1jufPfw/+/P/KaPgo2+15WuNwxQqJF7BxnVAZCq+SmH2eXvVNAhLYPQEFdrtnq1eWgATmK2Dy6q3kSdF1JSxh0gVt3bnH0bNVj1kbFDiTaGtDZRx3n/gqHnz9O6DMZ9XllM51IZ/BzUI7kxeEKbCb78zq6hKQgAQkIAEJ3CoBBXa3SlKvIwEJSEACEpDAqwSq2YcqqSCkC7h4BLY/zQvn/zrN+BOsm33UYZvoHTGvs7YeFw8Q44sUPpHafdKUgAQksJQCCuyWcto1aAkshUDbnqEsDuHMShe6xdgQc4jXnUGXwDlczCUaIsnkqgxDqjRhZf0p3njv34AjdzPwK0BBjHZWHrMrixm6UpuGYikcNUgJSEACEpCABPaugAK7vTu3GpkEJCABCUhgbgKB1H144o0nH2K3ceUXOH3ufQyqhnWzyhUShUskU0EcQyxxaYizB0hhi2jyqms1CUhAAssnoMBu+eZcI5bAsgiUDHMRS+rQkFLE+4JkDDGXunTgUqAJAyKe5BuSuQzNiIE9jC8qjjz8IY4dzaHdGjHOdtzNSmN2JyarJOay3EgapwQkIAEJSGAPCyiw28OTq6FJQAISkIAEdk0gNZBXQJv88UgLpsEyunq5CRNKRvmTl7rmyrmf5sLGj+NiojRHuhXUKR9upyYBCUhAAn9MIC94uHTR0TSr3eKFRMCZISb/f6eZ5uUOUpOABCSwlAJVscXdd3wzDz3w9ZjRIWoiNtnZyXV5rVf+ZrZhD0zdld401l39fbXGmnIp3TRoCUhAAhKQgAQWR0CB3eLMlXoqAQlIQAIS6I9AhBDzKSL5w5G2W+Ec4hTDSvehiM1n2E3P8ML576be+X9Zae8hpU9BymeWFFibn6MmAQlIQAKvFXh1YJdsJKZWgZ1uEwlIQAJZoN5HM7zI+sEv5nUPfjNrB95Aou5+DzWpzJU0sS4ndjm9c/kwZWKKXdUH57TYQTeRBCQgAQlIQAL9F1Bg1/85Ug8lIAEJSEACvROoUoOjwJqYT6qbfTASiu5DE2NL2Pz/eOHiD7Mz/jf4GgYuMnD304QtgtnBJX1o0rtJVYckIIFeCOQNyK/eYafArhfTok5IQAI9EBiahqr21L7Frxzn/vu+gbvu+QoiAyZpyqjbQWfJx+HFXJrdBgypO/OOYK+uNOvBQNQFCUhAAhKQgAQk8DkEFNjp1pCABCQgAQlI4LoFAtOu4pDpziKZQBzh8w9S5PLW/8j2qX8AbpNYX8Dnz0fMAdrUENwl4Ci2zauh1SQgAQlI4LUCnyuwy1tHcklMVNJNN40EJLCkAv5qSfWUHK2bUNsBdx7/Wh559BuIZh0TIT/EXK28nhc8+O5cZAetn5XMVJOABCQgAQlIQAI9FlBg1+PJUdckIAEJSEAC/RWYQBoxNRUhDRgY8E1i++LPcv7yz+Pq32bkHqJNJyGukMwqwW6S4mEac5EyrvV3aOqZBCQggTkKJGu4eMF+5gy7V3bYKbCb46To0hKQQC8EmpAobMnQR5q6Jf//5ZgJ6/u/hGfe8Ddg9TjYhpgSIZa4XAYiB3i5AkSX1s3qQqhJQAISkIAEJCCBvgoosOvrzKhfEpCABCQggT4LpHwGne+KDCUDqT3HhYs/w86Ff8IgbDJwxxhPnqccHiHRUtUF3u2jNae757mUd+apSUACEpDAawXyB9CXLnrqekQ04bPOsIt5R7N22OmmkYAEllSgKWp8dKS6ZKWEJr5MVY8oB68jp3OPvukd7Dv8HMQDNKFhdmxdQf611XWlIBTYLemto2FLQAISkIAEFkZAgd3CTJU6KgEJSEACEuiRQD4bJFRYO4D6JKfO/wjbG/+CkSlwraEJQ8pBy6RqKfwBfAGTyRbWOlw5xjQrPRqMuiIBCUigPwI6w64/c6GeSEAC/RIIXMSEo10Ql8IGljWcHdHESxg7pnIP8dgD38QdJ74MvCdSE9MAE0pcLpPp+jUe9UYCEpCABCQgAQm8VkCBne4JCUhAAhKQgASuW2CbwFpwxPG/5eyZ91Nt/xs8ayQzINoabEFoHLbYInC+K4tZmsOYlIhxgnnlcJHrvrKeIAEJSGBvCyiw29vzq9FJQAI3LjBMZfd75rQyYEf4gaUOVzCtY1jsZxJ2qM2Ie+77Sh584GtwxSGiabG5JkQoFNjdOL2eKQEJSEACEpDAbRJQYHeboHUZCUhAAhKQwEIJBEiuJhBwuG5lMgSiy2uVC4Y1VJu/yJlLH8bUn+5KXCZ2aIl4c4QUxgs1XHVWAhKQQF8EPtcZdnnBQzJTEl2NNzUJSEACEniNgIkJ4wIhBA6u/zkefew7Yd8JGjehpWTUFXPPO+8aEhMMueKDnZ1xl8u15114ahKQgAQkIAEJSGCOAgrs5oivS0tAAhKQgAT6KhASmAjGNZhUkBLdlzVVd/zHxumfZXPnN5iMf4sieoZ2jZaLOdIDcxgXq74OTf2SgAQk0GsBBXa9nh51TgIS6LFAihVlOaCtRgSbcKuHePzRd7J24M8SHZgUMCbSxqI7g9maMYYCGwvatsaXeYGamgQkIAEJSEACEpifgAK7+dnryhKQgAQkIIHeCtR5vXHb4q0nmURrDEVelNw2nD/3X3Fl6x9DewobLGU6gbeOlnO0KZA4RoF22PV2ctUxCUig1wIK7Ho9PeqcBCTQY4EYCqzdoSg842qT1m+Be4SH738Hd9/9leSD7HL1CONmO+26SpkxUeQ/J6sddj2eW3VNAhKQgAQksCwCCuyWZaY1TglIQAISkMB1CFRd4UtPCGOcLbGmhDjlzJkf4vLZj7DiAsY2FLl8UFghmYZgLhGNJ8QDCuyuw1oPlYAEJPBqAQV2uh8kIAEJ3JhAjJHCHaGpT2OLTZy/g3E7JdnD3HPsbTzw8DsxzmDskDaCdV3hCFIuidl952/swnqWBCQgAQlIQAISuEUCCuxuEaReRgISkIAEJLCnBFpofD7bI+JTCfUOL5/+Xja3/xcKWzCo7sXaCSk1xJgP/AiYoibaSEwFLuQPPdQkIAEJSOB6BRTYXa+YHi8BCUhgJpADO2tWIDQYP8Ukh7EHqNMOwbxIcfjL+VOP/QgUh4gBbAHJbGMYQvSz9E5NAhKQgAQkIAEJzFFAgd0c8XVpCUhAAhKQQG8F4tWe2ZY0eYmTJ3+AdvovsekoFFNsXYCZ5BqZxOi7DzqcjwQ7JsYtXDjW26GpYxKQgAT6LKDArs+zo75JQAJ9FkhhlWBfYnWwn2Y6JMQpISRWRvtowzZbtmZt/R6efezHcauPQpqAGxFTizVeJTH7PLnqmwQkIAEJSGBJBBTYLclEa5gSkIAEJCCB6xJINZiGePkMz597D6n5FUbhUawLTPNflVsYY8AEiAXgIDkSFSZNMGn/dV1OD5aABCQggZmAAjvdCRKQgARuXMD5gqbdxFpHaByjcpWmbkmxBH+R5EsaO+LR172bo3e/DVIktANy9XdtyzklaQAAIABJREFUsLtxdz1TAhKQgAQkIIFbI6DA7tY46lUkIAEJSEACe0qgBSYb/5JLZ3+csPM8pRuB2yBWjtKtMc0fKpt8BkhDMjUpRWwosamcBXnUe8pDg5GABCRwuwQU2N0uaV1HAhLYawI2ReoWvC+w1nahXVVN8DZifaSYHqb1W2yZ88Tybh564Fu5/56vIlqIqcbn1E5NAhKQgAQkIAEJzFFAgd0c8XVpCUhAAhKQwNwEUv5ggm4psaWF1oKxtC5SYVk9/XOcuvBL7MRfZlgcIdZHsdHgB1NiuERKB+fWdV1YAhKQwF4WUGC3l2dXY5OABOYpYBgQm4ZyYGnTZWqzwr3Hv577HvgGKPZTubwirWGQF58lD20CH7oqEnSVJebZe11bAhKQgAQkIIFlEFBgtwyzrDFKQAISkIAEXiuQdohxFesiEdud7+HSFGuGnL74s8SzH2HcfhxbnGPo7qKpVsirlvM5dSlU3e46NQlIQAISuPUCCuxuvaleUQISkEAWSEQKU9A0E4wZ0FrDTqg4euxLefMbvwWK+7tQrm3rroJE4YaA785snv2vmgQkIAEJSEACEthdAQV2u+urV5eABCQgAQn0VyDvsAMqEzA4ythy7tR7iZv/ms32t3BuRGkPkNr8lTC2wnlDDHn5cejvuNQzCUhAAgssoMBugSdPXZeABHot0MYNSneEFGpsAleO2I6Xac2QtbVHefLR9zDY9wAwIhqItAQaCgpCYyiK/DuwmgQkIAEJSEACEtg9AQV2u2erV5aABCQgAQn0ViC+qmd5d11hG86c+bvUF3+FwfS3qFaO4cw+QjOY7b4zFbaYdCuMU7IQ1no7NnVMAhKQwCILKLBb5NlT3yUggT4LJL9DqkcUHMC7hjZsgDlIsJ7t9ndZXXmGt7zxB7H7nyAZCDaPpsXm3XURbPdnNQlIQAISkIAEJLB7Agrsds9WrywBCUhAAhLorUAO7EJsZquLQ82pU++h3f41ynCYZAJ1mkV6JsZuZ50vLCkl2rCFMRGT9vd2bOqYBCQggUUWUGC3yLOnvktAAn0WMDmkawI+HsHjaNJpsC3OHcI5z7RuqIsxTzzyfg4d/fOksialkpjDOtcd/awmAQlIQAISkIAEdlVAgd2u8urFJSABCUhAAj0VyBUt86cO9XlePvNe2Pw1TDuhdS2tfRhXN2ASmEm3s86kFUI96kI7V+QPL169R6+nY1S3JCABCSyggAK7BZw0dVkCElgIgRjyLjmHMVNS932BK3eIaUI7PUhRlLQRqsFpHjrxHk7c89egyNUlPLnAhAK7hZhmdVICEpCABCSw0AIK7BZ6+tR5CUhAAhKQwA0KhAraipOnv51q+1+wEo/j7Cbb8SLBlqyao6RYgKlJZrM7ty41h3GuxPoxIbQ3eGE9TQISkIAEPp+AAjvdHxKQgAR2R8DZEW3bYPwWxk4J9X5SzGfTTTE2kpoDxDTGFTCJV7jnzr/GA49+GxSBlgE+l8ZUk4AEJCABCUhAArsooMBuF3H10hKQgAQkIIG+CsTJ7/H7L3w7vvp3rPn7mFQ10dYMB6vEqsHacxAPkIwHt0GKActBrLW06RwmHurr0NQvCUhAAgstoMBuoadPnZeABHosYGIg+UBsSqDAlA2mLQhtibE13g1J8Qom7uD9EXbayP6jf5bH3vQOTHmn4roez626JgEJSEACEtgrAgrs9spMahwSkIAEJCCBVwlEIjYlwHU/beMEb0e5BiZt+zynP/6X5CUBCUhAAj0UiDawcXnAZFISberODSUOulJsKZdxo+hhr9UlCUhAAosvYJOjcC1NnbB2SCous11vcOTgV/OmJ7+LanicIleMD/kQ6EgwiRbLMNfLzL92q2bm4t8EGoEEJCABCUhgzgIK7OY8Abq8BCQgAQlIYDcEusAuGggmLyAmF7A0Lbj2d/nE89/CsLq4G5fVa0pAAhKQwE0KvDawg4BJQwV2N+mqp0tAAhL4QgL5jDtvwUSPNSuYYsI4XiCGYwwHj/Pks99GMTiK9QeJpqKOFUXch+sqZebznZXYfSFj/b0EJCABCUhAAp9fQIGd7hAJSEACEpDAXhRI0OV1hG50Rd5pN/1tPvGpt1NWY6zNy4DVJCABCUigbwI5sNu8MmI89t0OOwV2fZsh9UcCEtirAtGYrkKFwxKDJRGwZSS5iqreYqV8M29+6vtx+x/vFsN5mqsUA6apYmgGe5VG45KABCQgAQlI4DYJKLC7TdC6jAQkIAEJSOD2ClTUDGhoGSTwV/41L57+elxYp42HsJy/vd3R1SQgAQlI4JoEkotsXB4ymRSEXA5TO+yuyU0PkoAEJHCzAsE0xAhlt2OuJtR5z9waReEIXMHUBrf+CPc+8F0cOf6n81Y8YrQkG8gxX/c0NQlIQAISkIAEJHATAgrsbgJPT5WABCQgAQn0VSCxSZPWcNHSbH2Usy++m7Uapu4cU38XZZz0tevqlwQkIIGlFlBgt9TTr8FLQAJzFIiuIrYjUmopii0MHtMcgFBgbI21UIcxsdjPo498L4ePfymtoft5tyHazLHzurQEJCABCUhAAntCQIHdnphGDUICEpCABCTw2QI1UIZAfekjnDrztykDpJRIbkowLS6uiEwCEpCABPoo4GDjyqAriakddn2cIPVJAhLYqwKGBmsOE0KiTpcpi4hPq+Sz7QqX2K4a9o2GVPU2oTzEQw+/k6MnvpxuW17y5Ar0ahKQgAQkIAEJSOBmBBTY3YyenisBCUhAAhLoq0CsmV7+Zc6f+z6Y7tCaElNOcXGVMkKtI+z6OnPqlwQksOwCCuyW/Q7Q+CUggTkJmLamcAcINp9ONyamKSbkQ6ED3kbCaAR1gw+Dblfd2G1z/PjX8rpHvgNcQS6gqSYBCUhAAhKQgARuRkCB3c3o6bkSkIAEJCCBngqEC/+M589/kFCfYlQcJcQtYqwZ2hGhyQdy6AOFnk6duiUBCSy7gAK7Zb8DNH4JSGBOAmvGsdNMCCZAaSE5YnAUpsAZw05s8EVDqseM0j6sdeyYKQdOfDWPPvbdOsNuTvOmy0pAAhKQgAT2koACu700mxqLBCQgAQksjUDs1vA2kPJhGZ7KTCgYYdOE+uL/wdlT71oaCw1UAhKQwF4SiMaxvQ3bO44YB1gHiYCNeWu0JeqMpL003RqLBCSwQAIpWoyNJOLVtW8FTRUZDY9w57F7ufPhn+h+bsyQEMH5/NhAaiPW58VyeReemgQkIAEJSEACEvjcAgrsdHdIQAISkIAEFlKgIdQW5x2NDRgcPkUm536FU5d+iEG9vZCjUqclIAEJLLuAArtlvwM0fglIoLcCqcDYQBsqIOD9kLZOpDhgNNpPc+ge3vqG94E9AL7tgj2Tym44MdRYP/teTQISkIAEJCABCXwuAQV2ujckIAEJSEACiyiQ2u5w+00qSjtgmGB6/lc5c+m7SONtvFtfxFGpzxKQgASWXkCB3dLfAgKQgAR6KpCix/pECBUxNhTFAGNct8suJUtdjDl08K089eSPglsj2pIYcy0MIO+O1g7pns6suiUBCUhAAhLoj4ACu/7MhXoiAQlIQAISuHaBBI0JBBxDWiZnP8qZC99O0dZ4ewdNHF/7a+mREpCABCTQGwEFdr2ZCnVEAhKQwGcJhDbhS09KbRfa5ZLF1uRdc7ncpcPXlmlRMdz/NM88+aNEv392bnRsscYrsNP9JAEJSEACEpDAFxRQYPcFifQACUhAAhKQQP8EKiY4RvhEVwbz0sX3YidjWgttGfCtzsjo36ypRxKQgAS+sIACuy9spEdIQAISmIdAPsMuh3QxtV1ol1LeWZcwxuB9ySgMqULJ2G0zPPQYb3nyJ8HnqheW1ECX7alJQAISkIAEJCCBzyOgwE63hwQkIAEJSGABBWJ+658i0/O/zunz38Zw6hgMVtjmD5nEE6ykBRyUuiwBCUhAAiiw000gAQlIoL8CMc5COutMF9TFGGZ/to5BdCQbqUk0GAYrj/GWJ/4OlMegKGYb8dQkIAEJSEACEpCAAjvdAxKQgAQkIIE9JpAmTM59jLOX/ya+GpPiiFS8jCsfYrITGdhmjw1Yw5GABCSwHAIK7JZjnjVKCUhg8QSMsYTQdh13Lpe4vHooXUrdbruQPM6fY5COEJohO/Fl/MrjPPfUj1OuHwJ3YPEGrR5LQAISkIAEJHBbBbTD7rZy62ISkIAEJCCBWyNQX/hVXjz//bjJaUbFMSZ2gzoUuFAwcFNI7tZcSK8iAQlIQAK3VUCB3W3l1sUkIAEJXLOAyTvkkp2Vwoy2211nbdHttEspMHGJFTPA19sMrIfCcyG+BCtP85YnfoqVtRPXfC09UAISkIAEJCCB5RRQYLec865RS0ACEpBAzwVyyUtosSmv3m0I7JA4gA8N4fJHePnUe3s+AnVPAhKQgARuRECB3Y2o6TkSkIAE5i+QS2O+uuUgL7e8My+3Z9/yj3Gju2h9CanG5wV2+ctCbTYp2Tf/QagHEpCABCQgAQnMVUCB3Vz5dXEJSEACEpDA5xBINbQlsYBc3DLvl/NNQ7X1z3npzM8waM6KTgISkIAE9qCAArs9OKkakgQksNQCrwR2sbib5978g7iVxwg+h3kNloLQVhRuAFcrbC41lgYvAQlIQAISWHIBBXZLfgNo+BKQgAQk0FOBvEA3JSoTaY2jaMFu/hKnTv8AVbjCKK30tOPqlgQkIAEJ3IyAArub0dNzJSABCfRXoIkXccP7eeub/x6sPkTtcj2NbVZYw4arK/T62331TAISkIAEJCCB2yCgwO42IOsSEpCABCQggesXyEUxLS35jIyGtP2bnHz+2yjTFtEdx4SN639JPUMCEpCABHovoMCu91OkDkpAAhK4MQE7wcR1TLGfZ57+IGHlYaIHT4OPFqzOoL4xWD1LAhKQgAQksHcEFNjtnbnUSCQgAQlIYA8JtGECboQnwuX/i5dOvgvTTmjsFGyJnx1ypyYBCUhAAntMQIHdHptQDUcCElh6gVfOtgseytbPfo8f7OPJp38Ks/Y6Ys7p8pl2plx6KwFIQAISkIAEll1Agd2y3wEavwQkIAEJ9FMgQUwRJr/DuRe/DrvdEoYlU2oiDWUc9rPf6pUEJCABCdyUgAK7m+LTkyUgAQn0TuCVwK52ERc2WONOYgy0wwM8+/SHMCsPdmfa+d71XB2SgAQkIAEJSOB2Cyiwu93iup4EJCABCUjgWgTSmDQ+xSdf+noG9WVKSqZxkjfXYcMhYpxcy6voMRKQgAQksGACCuwWbMLUXQlIQALXIJBDu0RgUKwzaU5RcgfJGOJghS966kO4lQfBa4fdNVDqIRKQgAQkIIE9LaDAbk9PrwYnAQlIQAKLKtBUn+DTn/5GBpMNrL+Tmot4s8kgrNPEna4sppoEJCABCew9AQV2e29ONSIJSEACWWBQ7WdSXqRxBmMsZZpStWPK4VN80dMfwK3fIygJSEACEpCABJZcQIHdkt8AGr4EJCABCcxJIOXrNmAgUpASdMfMp5ZQ/T4v/8HXzKljuqwEJCABCcxTIGCZTBybW4aUhhibaENFaQekZIgmzLN7urYEJCABCdygwCulMV95ujGm+zaHd7k9/dz/QLHvKK1ZJQUo8o/zeXcWWlPhGdzglfU0CUhAAhKQgAQWRUCB3aLMlPopAQlIQAJ7SyAHduYKpHXyborcbAu0p3np9I/A5v++t8ar0UhAAhKQwDUJ5H8TxmOrwO6atPQgCUhAAosv8EpgNx0d5089/n7KffeBdRAi5DAvQTAVziqwW/zZ1ggkIAEJSEACn19AgZ3uEAlIQAISkMAcBNoU8aYhJU8yDpPfj9cXOH32+xhf+RjlbL+dmgQkIAEJLJlANDAeFwrslmzeNVwJSEACm/EsB9ae4Yue+AkY3kssDIGEw2C7xX4ykoAEJCABCUhgrwsosNvrM6zxSUACEpBALwVSqEm2pDXg8+66eotTL7+LeufXcO0Q0/1UTQISkIAElk0gWcN47NjYtK8piem7RR4qiblsd4TGKwEJLIuAN442blAMnuKZt/w07XA/DYGSBheHXWlMNQlIQAISkIAE9raAAru9Pb8anQQkIAEJ9FUgQHSQq2CWMXDu1PdQXf77mHic5NYhTvrac/VLAhKQgAR2UeCPArtEYtidbTQ7wy4HdvkMu128uF5aAhKQgARuu8ArZ9sNbCJOV0mDBrv/QZ566oOk8vBsGV9+06D1fLd9bnRBCUhAAhKQwO0WUGB3u8V1PQlIQAISkEAW6A6QbyAmzpx9P83F/wlXbVIMjrAVDAWVnCQgAQlIYAkFXgnsNrcMMZWdQIiNArslvBc0ZAlIYDkEXgnsPDUmrXQLM6a2YrTvCZ578wfB7p+Vw9QOu+W4ITRKCUhAAhJYagEFdks9/Rq8BCQgAQnMS2CSthgx4tLJD7Kz/Y8wVY1NBwiD8zTtKkXKiZ6aBCQgAQksnYBz7Iwtm5t5TUdJIhJjTWkH2mG3dDeDBiwBCSyLQA7trBliinM00zUKDpCKLYqVN/H0sx8guAJnh8vCoXFKQAISkIAEllZAgd3STr0GLgEJSEAC8xTYAepL/5zq5Q/A5P+B4ZvYYUxIW6xaRwyDeXZP15aABCQggXkJKLCbl7yuKwEJSGCuAm10JJc30k0ZNmsUtmSHlwkHn+OLnvswpdEWu7lOkC4uAQlIQAISuA0CCuxuA7IuIQEJSEACyyfQVbxMzMrX0JJa351Z50yEZOHMz3Hqwi+xE3+ZYXGEWB/FRoMfTInhEikdXD40jVgCEpCABMAEqnrIxcv5H5ARMUasy2UxazxeZ9jpHpGABCSwRwVStBgbu53VtsvmCpoqMhoe4c5j93Ls8Z/O/wpAsF15zNZAmyqGpoA4+5maBCQgAQlIQAKLLaDAbrHnT72XgAQkIIGeCkypKJPBRk9+x92YBpMKfLpMs/U7nHvxJxm3H8cW5xi6u2iqFWyKOB9JoSKZLulTk4AEJCCBZRNQYLdsM67xSkACEpgJpAJjA23IZ1kHvB/S1okUB4xG+xnc9cW88eHvBOOI1pMIONzV576yUFCYEpCABCQgAQkssoACu0WePfVdAhKQgAR6K1CzQxkLoMzvvqltfkNd43Yu8vyL30Rd/wbOjSjtAVKbvxLGVjhviCG/8Q69HZs6JgEJSEACuyigwG4XcfXSEpCABPorkKLH+kQIFTE2FMUAY1y3yy7lCh1FxZ13/ye87g1/kyZYnMnrAitCO6DxkaG22PV3ctUzCUhAAhKQwDUKKLC7Rig9TAISkIAEJHA9ApEKmwbkqjUtE7zzML3CJ5//Jtzk97CDCmf2EZoBISScqbDFZFY+M78hD2vXczk9VgISkIAE9oqAAru9MpMahwQkIIHrEghtwpeelNoutMvlkK3Ji/9yrUtHGRJbdodHH/1hjt71H4LLRfgD0zjB25WubLKaBCQgAQlIQAKLLaDAbrHnT72XgAQkIIG+CoTZAXaNgyJ/225z5qVvZbL1MUpX0rT7u56bGLuddb6wpJRowxbGREya/b2aBCQgAQksmYACuyWbcA1XAhKQwEwgn2GXQ7qY8gK+/JV31iWMMXhfYhtDsp7gV3j49e/h8IkvpTURSy6977vdeGoSkIAEJCABCSy2gAK7xZ4/9V4CEpCABPoqECCaSLQWHyNnXvhOmiv/G8PhGhvNZcr2GJgEZtLtrDNphVCPujflrqi7N+hqEpCABCSwhAIK7JZw0jVkCUhAAjOBGGchnXWmC+piDLM/W0eIW5TxEJgpjd/HI4/9CEfufiskSwoJ43UGtu4jCUhAAhKQwKILKLBb9BlU/yUgAQlIoJ8Cqe3OrsPAyZd+hObKP2GVgmmzTfS222WX8hl3piaZze7cutQcxrkS68eEkJ+vJgEJSEACSyegwG7pplwDloAEJJAFjLGfeQ/gcjl9czWAS6lbzBd8g2kMq36VcbXFYP1BnnzT92NWToA/iFVepxtJAhKQgAQksPACCuwWfgo1AAlIQAIS6KNA3h9naTl95r/lyoWfZ9VcwrdrxOhIbhPDDsQDJOPBbZBiwHIQay1tOofJq2fVJCABCUhg+QQU2C3fnGvEEpCABHJgl4+qy7vlcinMaLvdddYW3U67lAK1iRSlIexEVoqCGDZg9DBPPPs+WHuEgRQlIAEJSEACElh4AQV2Cz+FGoAEJCABCcxHYExkhUCgSA5e2RDnYdvUrDUlm+c/zOkrP0UZLuDjYXAXSTaQ6gewZnM+3dZVJSABCUig3wIK7Po9P+qdBCQggTkJGBtp2jGjco1Ul+AC03iKYfnFPPvs+2nX7iaRS2g6cnXMmEvsh4j3OQnMywn9nHquy0pAAhKQgAQkcK0CCuyuVUqPk4AEJCABCXyWQEvIZ0W4ApvfAMf8RhgCl7DmEPHiRzl95R8ynvwrhuzHJ0OgIbFCm6CgkqcEJCABCUjgjwsosNNdIQEJSEACf4KANSvU9Talh9B6fGFJxUUm9TpH9/1FHn7u7Th3JzF6kk0kaiwDbMrb9/J7D+3B040lAQlIQAIS6LuAAru+z5D6JwEJSEAC/RTo3vhOII1oTT6tLuCI2FiQpr/DyZfeR1X9Pia9wNDdgQnrBCqSa2jDgIKmn+NSryQgAQlIYL4CCuzm66+rS0ACEuipgGFEClOsb0ihJAaLHW5Tpy3qah+H7/wynnrjD4AvurWETV4smCLDHNSlCqwCu55OrbolAQlIQAIS+IyAAjvdDBKQgAQkIIEbEEgpnwM/21nXWKgYs8IKdnqFM6feQzX+GKEdMrAN1uZVsEOinUCxQUj78G1xA1fVUyQgAQlIYM8LKLDb81OsAUpAAhK4EQGXlwim2XsLZ4ZUjSPHcm6YK19WpOYQ95z4Cu595DvAx25/Xa4B0hXCDEB+uJoEJCABCUhAAr0WUGDX6+lR5yQgAQlIoL8CLan2mLIl4rtTIWw15dKlv8PO2V/E5VKZOdRjvVvZGjlNMgXJ7KM1mxRhpb9DU88kIAEJSGB+Agrs5mevK0tAAhLosYBNEWMMTUw4b7vvQ+MwlMTUsFJGtkPFQw++i7vu/5qc6jE7xq69eo7drIS/mgQkIAEJSEAC/RVQYNffuVHPJCABCUig1wItxLxetaVb5tpazp3/IJcvvIcD6RFqxhgz6kpmdktazbhb3xriCil5nNnq9ejUOQlIQAISmJOAArs5weuyEpCABHou0A4pS0vVBmKcYosxpBIb1vLSQWI6iSvuZOI2eNPrf5xDx9/WDahuI75suvPs1CQgAQlIQAIS6LeAArt+z496JwEJSEACfRXozrBruwPfndlgcvk3eencf4aftqyX97PDWUw8SGKKMQmT1sFOiLHGhxMke6GvI1O/JCABCUhgngIK7Oapr2tLQAIS6K2AbYbYckoyI6ZNRbKXKaynjPtxzlCHimBydjegsRO++M0fxh14PTDqzrMrUEn+3k6uOiYBCUhAAhK4KqDATreCBCQgAQlI4EYEQkuyuQSNYWfzt3n59Dspq+cZuSGhPURja1p7GeKw22VnbN5ht4VPJa57jErS3Ai7niMBCUhgzwsosNvzU6wBSkACErgRgYG1jNsXsO4OjDlAZBuXFwZWDmdaWj8ktgMKl5ikLezoME8//iFGBx6lsoGBDrG7EXY9RwISkIAEJHBbBRTY3VZuXUwCEpCABBZGIDI7l842sy6HgrypLrn804btFNmXy11ufYIXTn0jNP8nQ/dWJvEyJp9f1y7MSNVRCUhAAhLok0AO7BrLpYtrRAMppdn5ROYyPs1+piYBCUhAAhJ4rUD+9yLvuKunBYPVKRvh9ziw/ld4+s3fB/4owe7gclnMXNa/e6OTK4ZATLMS//k/ahKQgAQkIAEJzFdAgd18/XV1CUhAAhLovUA1ezebitkHp4Tuw1OPJ07O8fLF9xI3fp8iXaINW+APUydHGSe9H5k6KAEJSEACPRT4EwI7a4YELiqw6+F0qUsSkIAEeiOQhngbiGwSIyS7n0lyHDny7/PEG98J/lDX1SZUFD6Xx4y0+Xw7W9KabbzJZ+GpSUACEpCABCQwTwEFdvPU17UlIAEJSKC/AimAccCE2B3QbknkspYjbDKYkDh19gfYvPLfs9YeI++/a805QjpONAGf6v6OTT2TgAQkIIH+CrwqsEvWEmNAgV1/p0s9k4AEJNAXgUQktWsMRzvU1VmcPcGEwKTxPPK6r+T+h76TaGssJZgtYJ0QEs7lBYkOY7SFuy9zqX5IQAISkMDyCiiwW96518glIAEJSODzCXRlYsZEVrqKMYn85tbhaCEM2Dn7c7y89T7cdJUyBkyqcOWAOuXgbkoRcsinJgEJSEACErhOgc8R2EVzCZ/WyXsn1CQgAQlIQAKvFQh2imlWKV1BTBe6v3b2GJM2EP1l7n74h3jonq8AKjAjmlhRmAGYXFFE7110R0lAAhKQgAT6IKDArg+zoD5IQAISkED/BEIuI5NIxnQfjcYUKVM+1yEy3voop0++k4JD0J7Hc4CYNoASM5pSVZ4i5TIzahKQgAQkIIHrFNAOu+sE08MlIAEJSCALpGhx5Q6pHmLjOsbuEEIkGY8bXOGSP8FbH38P+w/+OdqmxQ/87Ci7rnxm3Z2XqiYBCUhAAhKQwHwFFNjN119Xl4AEJCCBvgqkWcdaA22CIoHL72h3Ps4nL3wXbvwrFOmtRM5hkycaR2IbwxrJ5pKZOrS9r1OrfklAAhLos4CxiaqxXLywgkpi9nmm1DcJSEAC/RKIAWwxwUQP7UGsS4Q4JqWKslxhM21QjO7kLY//FMX6o90x3U2q8AwwObXLP1CTgAQkIAEJSGCuAgrs5sqvi0tAAhKQQG8FQq4hM6FlRKBmgCdtvcT5S3+XjSv/jHV3hGl7gcLeQ8unwOyjsIa6WsEXNSnqDIjezq06JgEJSKDHAq8EdpcurpFDKcI1AAAgAElEQVT/KdEZdj2eLHVNAhKQQI8EQhpj4jrO5QohEwwFzhfQ1lRVYGXo2Q4TRgdfz3Nv/nmSLXLCRzIt4BXX9Wgu1RUJSEACElheAQV2yzv3GrkEJCABCXw+gbzDzsCES13pS0/F2bPv58rpf8ABc5hotwntERp2uoBu9gb5MGUxoZm2GOflKwEJSEACErhuAeu4usNu9Y8Fdi6udru41SQgAQlIQAKvFbApgh1QN2NcEcAFYtPg7BrEEStNQRhtc7k1HDj6Z3j6iffng7oJLq9UbHAMhSoBCUhAAhKQwJwFFNjNeQJ0eQlIQAISmI9AnU+jCzB0+cCHq1/5M9C8myEXhEktFYZkEkN2aE7+z1w8+17wB6n9KqYdz6fjuqoEJCABCex5gWgDZ0/vI5J3PowxaUgyDS5BNCpZtudvAA1QAhKQwC4IGKbQHsG4bSp3mgfufRcn7nkHceCoDQwjhAjO5x13FloL+b2SyW+Xmm7HnpoEJCABCUhAArsroMBud3316hKQgAQk0FOBlohJFmcaoCKFAcYUxBzeuXz4ek00ZVcaZrL165x56XtYa45Q29+lYj9FXsGqJgEJSEACEtgFAQV2u4Cql5SABCSw5ALORpqpYzBYobEN2w089aZ3c+TYl1ObCd4W3fl3bWhwPmJNDui0SGTJbxsNXwISkIAEbrOAArvbDK7LSUACEpBAPwRCnOLMELozG8YQ981215kcxEUCjiIYqE7zyZNfB5NTFFhMOkDrTuLjgX4MRL2QgAQkIIE9J6DAbs9NqQYkAQlIYO4CoU2sDFcYj7cpygNU9hKNWeffe8t/iR+8heAThlwe84+a7QI7S0oJY1SSee6TqA5IQAISkMCeF1Bgt+enWAOUgAQkIIE/USA1EIsupOtqYuY3oAYCYyIOwwBfbXLu9LuYXPkNjNsgpDuJaUJRVJhmRbASkIAEJCCBXRFQYLcrrHpRCUhAAkstkKLF2PxOJwdwLXjD1JxlNHiO5978M6TBEZLd6QK6yAhS3mVnsd3Z3hPIP1OTgAQkIAEJSGBXBRTY7SqvXlwCEpCABHor8Mq5dQlSzury7rr8xtUEbBp0ZTLPn38fW6d/gX3OM00jKrNFYQ9h4yVS1KHsvZ1bdUwCEpDAggsosFvwCVT3JSABCfRQoAvs/BQX1olmm8QWTSgw3ME9x/4M9z35brAjQq4y4vKSRgM51+vOsctB3moPR6UuSUACEpCABPaWgAK7vTWfGo0EJCABCVyrQD6s7uquulwCM8aITf7qjjvYuvKLnDnzE4yaF/HhDmJZMG438C5SpKPEtH2tV9LjJCABCUhAAtcloMDuurj0YAlIQAISuAaBfCbdtLnIqCwJ9SrG1oRUM3B3UTVnufPh/5wHH3hHV3wEPyEyoK0tZZkLkjTQnWmnJgEJSEACEpDAbgoosNtNXb22BCQgAQn0ViDGFmtzVOeBpjuvwXS75iLj6W9w8eSPkqYVJryA92vUbcQOaurJBVb9G2i43NuxqWMSkIAEJLDYAgrsFnv+1HsJSEACvRRIrqsmUofzDP19tI1jMNwitqlbvDj2BU8//MPsP/4l4BpCPs8uDfNmO0JMOKcz7Ho5r+qUBCQgAQnsKQEFdntqOjUYCUhAAhK4VoGY67vksK47kyGvGq2wYUBsX+J3z3wPa5sfhfY4zg4xbofElDaMWSmPMhlPsEU+gF1NAhKQgAQkcOsFFNjdelO9ogQkIIGlFwgNbrBCaleo2wsURX7vM8C7MSl56vIy3jzHM09+D8W+R2nY6t4LpVDgcmqnJgEJSEACEpDArgsosNt1Yl1AAhKQgAR6KZBLYtoa8nl1bQV+QIo1p1/6IHbnB2nah3rZbXVKAhKQgAT2voACu70/xxqhBCQggb4JGAZEe5b14dt441PvIa7eyaSxrOZKmN1Z35509VSBV/reHSuQy5aoSUACEpCABCRwSwQU2N0SRr2IBCQgAQkspEDeXZdqoATTcPHsL3Lp0k8zCKcwcX0hh6ROS0ACEpDA4gsosFv8OdQIJCABCSycgGkhrpFMybF73saDD72TtjCYVODy33VHCXx2y4FdbgrtFm621WEJSEACEuipgAK7nk6MuiUBCUhAArsr0L3lTLkiZiIZQ739cV58/qtZi4ExYwZp3+52QK8uAQlIQAIS+BwCCux0a0hAAhKQwO0WSPncuskqvtimsqu8/uFv5fi9f4lI3kFnu/9OeYtdPlHAzM6zy39+5WcK7W73jOl6EpCABCSwFwUU2O3FWdWYJCABCUjgCwo0THCMgAqaMc+/9C0Mtz6Jt4FxGuNSrv2iJgEJSEACErj9Agrsbr+5rigBCUhg2QWaGCmcwbWOVAZqO+DNT/wUqwefpDWz/XWvDeyW3Uzjl4AEJCABCdxqAQV2t1pUrycBCUhAAoshEHNUt8PArHLy5fcwPfNPWSuPkAIku0lIs1WjahKQgAQkIIHbLaDA7naL63oSkIAEJNBGKLyjNKvU1QVSUWBX3sAXPfsBYnkQy6z8Zd5tpyYBCUhAAhKQwO4IKLDbHVe9qgQkIAEJ9F0g5CWisDX+COdf+m6GdUOTVkjlGUbxEPWs2ouaBCQgAQlI4LYLKLC77eS6oAQkIIGlFzAx4Yp1ptVlvCkhDYjlhENHv4xHH3sP+PJVRla77Zb+jhGABCQgAQnshoACu91Q1WtKQAISkED/BfIB6ZNP8IcvvJ19bkw13iL5AYHLeLsOrev/GNRDCUhAAhLYkwIK7PbktGpQEpCABHotUBqYttD6llQb1goLZo2teJlHH34nh0/8pxQ+F8ac7bBLVyuSvHKeXa8Hp85JQAISkIAEFkRAgd2CTJS6KQEJSEACt1YghYaTz78Dtn6VGKe4wVFi22DMHUztSwzD2q29oF5NAhKQgAQkcI0CCuyuEUoPk4AEJCCBWyZQxoapbYnFOilss2osNAPqeIRq5d/yzLO/zWAwoPjMTjuVxrxl+HohCUhAAhKQwFUBBXa6FSQgAQlIYE8KTIkMg6U7asFDffWgdBOmGDOkfuk7uLz5Kabt89hiC2Iu61IyWyGaD7J7dcmXPUmkQUlAAhKQQA8FjLEE03D29D4iBcmMMWlIMg02JpLVDvAeTpu6JAEJSGDPC6wM7+SJ536RZhgJtHhWcW3A+ATBg/552vP3gAYoAQlIQAK7L6DAbveNdQUJSEACEpiDQCDhcvAWPdiWOjZYO8JTsXX5o4xP/j2m9WmS3aAocgcHxODIH5TmwC6lVw5Vn0PndUkJSEACElhaAQV2Szv1GrgEJCCBngsc5tCxt/LwY++m9gFrVogtlD7Sti3+s8646/lQ1D0JSEACEpBATwUU2PV0YtQtCUhAAhK4SYHQ0liPMQ0+tRBHtLbFVyd58aV3kLZfIjHFuYBzQ2LwxJgDu6s77HLYpyYBCUhAAhK4zQIK7G4zuC4nAQlIQALXJNC0A9rBOd744A9xx71flQuUdMVMEhOK7ly7wTW9jh4kAQlIQAISkMDnFlBgp7tDAhKQgAT2pkDeXOegpqXEY1N+Nznm7Km/xeTCR3BFg6XAmIIUC0LIDwBjIphcElM1XfbmjaFRSUACEui3gAK7fs+PeicBCUhgWQVq0+LtlMId5pnHP4w9+BC1i4RYM7L5OAGdabes94bGLQEJSEACt05Agd2ts9QrSUACEpBAnwS6ipaJaAytgTJCfennefn0D+Lrw6TiItaukKIl5ozORKwL3f9GGlK70qfRqC8SkIAEJLAkAgrslmSiNUwJSEACCyYQvcfVDTGdYf/+v8wbnnwfYQjGDjApv59asAGpuxKQgAQkIIEeCiiw6+GkqEsSkIAEJHALBPKGuVzV0ucAzhK2f4czL/5VXL1BMscIXMAwIKXZmXXON2AbQmggWUxavQWd0EtIQAISkIAErk9Agd31eenREpCABCRwewSSKaHZprBr1GbMffe/nbsf/GZwhjaB1wa72zMRuooEJCABCexpAQV2e3p6NTgJSEACSywQIjhLHa5QpooXnv9u7M6/w6Q/wLqnCOkihiEp5aWgdRfYtXFKbEsMq1jbLjGehi4BCUhAAvMSUGA3L3ldVwISkIAEPp9Aih7sBOIagyIyCQ3PvuknGBx9gtau48UnAQlIQAISkMBNCyiwu2lCvYAEJCABCfRSIFU0xuMwXDr999m58I9o4x+w4h8itC+SzHoX2HXlMG2DcRUxJFLYz8AfoYlnejksdUoCEpCABPa2gAK7vT2/Gp0EJCCBhRUIkdZXkAoGaT9NfZZi/SGe++KfZeoPMVzYganjEpCABCQggf4IKLDrz1yoJxKQgAQkcB0CLS2W/5+9e4G2JLvv+v7du6rOOffVPe+3NKORRhpLlueh0duWHxjs8LBjlqNAhGxjZxksHAO2CcIODztYwgEhg42lgAw2YBYBQ1hxAuGxWEBCFgEnOBhsGXk0j55HT7+7b/e995yq2jtrn9stC1nWzJ2593ade741S5qe7nOq/vvzr7V61f3V3rtmPhEuzFO3+bfbuE1ghbIQ5ih3cOGXePr5byG2L9CEO9nqzlJNjhHasmamhwIKKKCAAsMSKC+R9LnhwvkVdrZH5Hpn/nJJnVfIcYtMM6yCrUYBBRRQYCkE5tsJ9Jep2IH+OGG0xhXOcfzYe3j4sT/JrFqjKXvZlcesCFtcJrLOhBbaBv/6WorbxEEqoIACCrxCAQO7Vwjo1xVQQAEFro9AKpdN7C5dmTPker7TeQplgcstJnkVZpv8ylP/FfX0LJN8mtTXdByjrzepU3V9CveqCiiggAIKfAEBAztvDwUUUECBIQqU7cGbnOZ71fVlG4FqxFY+RWxew4P3fzO33PuNwJTcjgkNlPcqezYZ5w24GuINcVzWpIACCiigwJAEDOyG1A1rUUABBRR46QIZUk7EWB4dS2YXyaHaze5Cou4iJ1/4E5w5+5c4lm5kXCXabo0whmm3SZOdofDSsf2kAgoooMBhCRjYHZa011FAAQUU2IvALHQ0OTKKNamNECvacJadvufY+pv5ojd9kLUbHoYAOzOYjCKkGZnRtcVQ9nI5P6uAAgoooMBSChjYLWXbHbQCCihwVAQSfY5lYt386NIOTYyENIILf59fev4DrHELdZeo0hqpOUWbx/Rxk7pbPyoIjkMBBRRQ4AgJGNgdoWY6FAUUUOAICbSh7ESQaWJF7jpibIh1x3Z/kRBqNta/iofe9sPksj1BgKpsT5BqqKALHTX1EdJwKAoooIACChyMgIHdwbh6VgUUUECBgxbIMwgjurI2ZnnBs8yy63uqUNHOnub5J95PRaCdfppxvIPcV6T6PDv9BerRMap2fNAVen4FFFBAAQX2LGBgt2cyv6CAAgoocAgCXRxBN5sviRlSTwiBqlqhSz0pXCa1Y+5//Xdy533vhypB2t1jvMy468I2NSuHUKWXUEABBRRQYLEFDOwWu39Wr4ACCiyxwA7kCX3oyVTUZUO7vmyoACdO/nGm53+IjeZLmbbPEkIih57Y3w2jC/R9Ryyz8DwUUEABBRQYmICB3cAaYjkKKKCAAnOBGFbp0iViqAkhkvIU0gqhBHFhh1FsucIGjz70p1i7+S0QEymVbcbz/H84w847SQEFFFBAgRcVMLB7USI/oIACCigwSIEyw44RXQnj6Hf3pOs7ds79LE+e/j6Oh5rpTma0Gpm254lhQsgrjOu72Zn9ApEbBzksi1JAAQUUWG4BA7vl7r+jV0ABBYYqEHMFcZuQV0k0JK6QUk+kbDXQMioz6eotYvMW3vqO/4HUHKdNNePYQt/Ml8b0UEABBRRQQIEvLGBg5x2igAIKKLCYArktr2tSdkPo0gUm+QbYPsmnnn0vsftXTNIb5zPputwTx1NSt0HNhNSfJoaN+aw7DwUUUEABBYYmYGA3tI5YjwIKKKBAEai7KWHU03fH6dMauTpDileIYW0O1LTV7qy7tQ1uvut3cd/rfg/d/BVLiD0Gdt5GCiiggAIKvAQBA7uXgORHFFBAAQUGKJBKYNcwzZAjTPpznH/iT3Llys/Qhlup5zPwPBRQQAEFFFgsAQO7xeqX1SqggAIK7AqkPGNUlr3M28yamofe/AnWbv2S3U3sUk0Ku7+MZXXMMhuv3w375nuRh7InnlPwvJcUUEABBRQwsPMeUEABBRRYTIEMHZcJrM9XV7l49m9x9uRHWAkds74n5vIap4cCCiiggAKLJWBgt1j9sloFFFBAgV2Bqm5KCkffXibUd9HceDuPvvmjML5pHtYF2vkSmiFPiCWlCy25vHmZKzIdMdZSKqCAAgoosPQCBnZLfwsIoIACCiyuQEtPnSHMXuBXHv8m6D7FqK6J3XFyWTLTQwEFFFBAgQUTMLBbsIZZrgIKKKDArkCuCKEmpZaYx3Txee57zXdx930foG16Gq6tgLIC81l2ZcHMTNcF6tqwzttIAQUUUECBImBg532ggAIKKLCQAm0PZdWUOreceeoPs3PpnzENp+dvZjbtGjmUNVc8FFBAAQUUWCwBA7vF6pfVKqCAAgrsCkz7llivMo5j8vQM4+oGpqMdHnjwoxy7453zFy13Q7oyvS6SUplVBzkHl8P0JlJAAQUUUOCqgIGdt4ICCiigwGIKlAe+DNuX/j7PP/l7WQ+vZla1zDhD09YQy/bmHgoooIACCiyWgIHdYvXLahVQQAEFdgVyeRbrYRJvhelZGgJ9lck3vY63Pfpx4Dhl14IwSkA/Xw7z2r51KSXifJ1MDwUUUEABBZZbwMBuufvv6BVQQIHFFSiB3ewZHn/qW5hML9HPpsTxBl06Q5MbymOghwIKKKCAAosmYGC3aB2zXgUUUECBuUCzRTudULNCRYB8kVCtcTlc5nWv/m941QO/G1IkJwjNdvkCOdWUhVFSNrDzLlJAAQUUUKAIGNh5HyiggAIKLKZAf5Ezz/55Ni/+OHW+EcKNtP0JVuLdpLRNCv1ijsuqFVBAAQWWWsDAbqnb7+AVUECBhRXo6GhSRaSFuEpfQdtfYpTvos5TXvOuP85N618KfVkNZUpZD7PvGqoKUthdKNNDAQUUUECBZRcwsFv2O8DxK6CAAgsqMLv4b3nqie9gvT7PjEQbZqyHW+m2L1E1N9Plyws6MstWQAEFFFhmAQO7Ze6+Y1dAAQUWVyDldep8mjr2bKcx05CoqjHr3Qqxe4Jzt38Nv+GxD0N3E8QOYlkWc0QIoSyQuTsrz0MBBRRQQIElFzCwW/IbwOEroIACQxWYAXW3TWRlt8S6Le9sEuebk2/y3L//WnLuyDmTczv/d4i7C2GGUJZa8YFvqL21LgUUUECBX1/AwM67QwEFFFDgKAqk/hL3ve6D3PXab2IWIPSZJmboM/Npdj6+HcW2OyYFFFBAgT0KGNjtEcyPK6CAAgocjkAHxHSJGNbLr0ghzTcmr1LPqdMfpz39l+eFXAvsdpO6z1oGM1eHU6hXUUABBRRQYB8FDOz2EdNTKaCAAgoMRiCmCd34Ft780PezccMj82Uw+26LplrdrdHAbjC9shAFFFBAgesnYGB3/ey9sgIKKKDAFxBIqWxrsE2Xe2JYpesiowr6Cz/Hf3z+A2x0JdIrx6+GdLnsl3DtMLDz/lJAAQUUWEABA7sFbJolK6CAAgq8qEB5pttsn+P2O76WL374h0m5IkXIqacJYwO7FxX0AwoooIACyyBgYLcMXXaMCiigwCIKpCmEMdvhHE2+iYqe0E557pnvZLr5T6nZmI+qLH+5+4vd4C7n3WUxMbBbxK5bswIKKLD0AgZ2S38LCKCAAgocSYFc9aQ20YwCr7v/g9z0qm+ku7qlQV2Su6uPdUdy8A5KAQUUUECBlyhgYPcSofyYAgoooMAhC+SOlOv5W5ddDxPg4umf4OyZD7GWbmCapvMNyueB3WcthWlgd8h98nIKKKCAAvsqYGC3r5yeTAEFFFBgIAJduMxKuJncdXTNDTz2lr9EffwuyuuWqUvUtYndQFplGQoooIAC11HAwO464ntpBRRQQIEvIJDKYpc7lKiuih1sP8PjJ95LdXmLJo5JcfszX/7MLDtn2HlLKaCAAgosuICB3YI30PIVUEABBT6vQNdvszY+zmwr0FVb3HrX1/H6L/5+iD2Jxgl23jcKKKCAAgqUBcRyzlkJBRRQQAEFBidQ/nYKkHqIecqpkx9k8/zfo+mPzTcor8Jn7Vf3+Yp3SczBtdSCFFBAAQVeXMDA7sWN/IQCCiigwOIJlB8/xtCQmBFTTZhk3nj/D7H+qseYcYzR4g3JihVQQAEFFNh3AQO7fSf1hAoooIAC+yKQITElMmbrwr/kmZMfYNJuUoVbmIazjPLKr+5XZ2C3L+SeRAEFFFDg+gsY2F3/HliBAgoooMD+C8Rc0YaezIxxdYU8W2d87A089NjH2BodZ3X/L+kZFVBAAQUUWDgBA7uFa5kFK6CAAkdDINHRt5kmNvOZdMQp5BpSNd9wvAuJkCPV7CxPPfc+Rpc+yYg1LucpO6NVVlsniB+NO8FRKKCAAgp8tkCmI4dVLl+GzcsdhBXIFSF3hJBJZe9WDwUUUEABBRZMoE8tITesrawwnW4z7WbEYxvcedtv5/77fz8pJuJ8f/IW+mb+TDg/wmVI67/63ws2bstVQAEFFFBgLwIGdnvR8rMKKKCAAvsokCjLogSqqw9i3dVz10BLnxuqDKdf+BE2z//PjNuTxLxKX20zZcKorJXpoYACCiigwFETCGUvn5V5YHf5SpmJMDGwO2o9djwKKKDAEgqk2FHlEbnrCKlmvL7KhZ2TVM3DvPPR76HeeARiS9dlQjUihPJe5xahX736gucSojlkBRRQQIGlEzCwW7qWO2AFFFBgGALzsC7szpIrP47cDe5KaFd+LxHTmLT9C3zqqfcxbmvqvE1mg1j1pHlYZ2A3jE5ahQIKKKDAvgoY2O0rpydTQAEFFBiGQIqZkDIx5fkMuno0Zic9z7Rf5Z67fiOv/5IPk/MWIazTh52rL6x01GXWXYrOsBtGG61CAQUUUOCABQzsDhjY0yuggAIKfH6BXN6crAPp6j/lCSzTE8vaJ7miyps8/+wPsHXmb7I2WmfWBXIYE/oxk3iF6XwdTQ8FFFBAAQWOmICB3RFrqMNRQAEFFCgCiYacNpmMJqRpTd/3jCYtbejoZ2u89s3fx+23/2dQRVLoyiuc5LJFQtgm5pXdWXYeCiiggAIKHHEBA7sj3mCHp4ACCgxV4FcDu/LwtjuzLidoQjOfZLdz4W/xzPMfZq1dIcSTzOIKfc5U/YRJKMtilqUzPRRQQAEFFDhiAlcDuytXwnwPu7IkZih/56WWGMv8cn9iecQ67nAUUECBpRDo0xoxXiDkKVVao65XybmnbafEpmFncjdf9va/ON+7NTWj+Sos5UmRPtJUZXUVn/+W4kZxkAoooMCSCxjYLfkN4PAVUECB6yaQmC9r0l39dyxz5vKYUP47Pcczn/oO+u4ZmlgznZ1lNDlO11+mKj+o7MtsOx/YrlvvvLACCiigwMEJGNgdnK1nVkABBRS4bgK5XyPUF8n9jJAnNM2Irq3ou8B4EriUL/Pga7+VO1/9HZTdEvrQzrdNiDlC2IGyp6uHAgoooIACR1zAwO6IN9jhKaCAAoMVmAd1U7o0ns8YCMwI/QjSRc6e/ytcfubP0YxuY4eT5P4Yo6o8tfXkqqXNU0ZpfbBDszAFFFBAAQVetoCB3cum84sKKKCAAsMVCH1Nqi8TGEOq6dI2dVyjiivM+lOsNBtcJvOet/5VWL2PHDM5lMCuLMaSITrDfLjdtTIFFFBAgf0SMLDbL0nPo4ACCiiwJ4HdJTEv0+eN+eJekR66Cqa/xC+c+Fbubqdcjs+yxZS10etJWxepWacNmW58hvH0+J6u54cVUEABBRRYCAEDu4Vok0UqoIACCuxRIM8IoWyFcIwcRnT50nzv8rpu6NPTNP2N7KQVbn/Vb+YNb/hj5Y8IcRv6ld0LVXu8nh9XQAEFFFBgAQUM7BawaZasgAIKHAWBlCF3O1T1hBxmkEeEdJnnn/kg03N/nyquHYVhOgYFFFBAAQX2JvB5ArvyU8uQO0LIpBD3dj4/rYACCiigwKIIdBVdlXnskY8wufkddGUX15ggtxDGizIK61RAAQUUUOBlCxjYvWw6v6iAAgoo8MoEyoNXpA8XqThOmWB3+fLP8sJzH2HcXiHnsk+BhwIKKKCAAksmYGC3ZA13uAoooIACRaCjY7WesLU1YvXme3n0rR8nVbshXcxXIPhCp3eKAgoooMDRFzCwO/o9doQKKKDAQAWmJMb07NCkCcwu8ORzv5vp5s+zVt1J7jcHWrdlKaCAAgoocIACBnYHiOupFVBAAQWGKtCHlrqPNHGFzXSK17z2D/Pq+383KZZ3O2c0jIZaunUpoIACCiiwbwIGdvtG6YkUUEABBfYm0LGTEnUcUZfZdad/khfO/BGatEKujhG7fm+n89MKKKCAAgocBQEDu6PQRceggAIKKLBHgWmuGIUdxlWmm47p10e8/ZG/BquvZhZhssfz+XEFFFBAAQUWUcDAbhG7Zs0KKKDAkRDo6HKkLq9Mzp7jySe/hXF7gcQp+rhG6N2j50i02UEooIACCuxNwMBub15+WgEFFFDgaAiE42SeI85WGdcrbMfT3Hb3N/PaN/y3bEVYPRqjdBQKKKCAAgp8QQEDO28QBRRQQIHrItCRqClhHZw59WGuXPi71LOKUF9kmsufueTJdWmMF1VAAQUUuL4CBnbX19+rK6CAAgpcF4EYVpm1F6mrVVbqmis7F8irN/PYo3+O8cabIFyXsryoAgoooIAChypgYHeo3F5MAQUUUOCawAwYZejP/x889fzvY8LNTKfPMR6PadspMRjYebcooIACCiyhgIHdEjbdISuggAIK9N0mTXM7XTWDaUdV/j6MifENX86jj/4AVGhbFgkAACAASURBVBsiKaCAAgoocOQFDOyOfIsdoAIKKDBMgS0Sq13k1Infx/aVf0Tf9VT1zcAF6r4hUQ2zcKtSQAEFFFDgIAUM7A5S13MroIACCgxUoA7bbPdj+iqQ+22ON8dp+4tM4808/MV/imO3v32glVuWAgoooIAC+ydgYLd/lp5JAQUUUODXCHTkHAglfOuBsAVVRduPaYDtsz/LqbM/SD99gaq5iS5dpJ7dzurkEjudgZ03lAIKKKDAEgoY2C1h0x2yAgoooMBnC+Sc5/8ZQiBWNTFGHv6Kf0hNDW1D2VkhVYkZLTVjajoof+ahgAIKKKDAggsY2C14Ay1fAQUUGKpASmn+YLV7tJAbKM9dsaNLNXV7hhPPfS/Tiz/Har1GG56i729gHI4Ruk366APXUHtrXQoooIACByhgYHeAuJ5aAQUUUGDIAiFEck7zEktoVwK78nshRm5//fdy7+3/OeVd0Jwyfb27qV154oy5h+ALn0PurbUpoIACCrw0AQO7l+bkpxRQQAEF9iiQaQllHl0J6UJHKm88zl+UnBEZceXUX+OZM3+AZuc465O72U7/mpweoGlWaKeXqQzs9ijuxxVQQAEFjoSAgd2RaKODUEABBRTYm0AJ5q4dJbT77Fl25ff70et491t/FFZupAstmYamZHuxha5xgt3euP20AgoooMBABQzsBtoYy1JAAQUWX6CFVGbJBVIsc+wyKU1ZCQ2kyzz9yfdCfooq7ZDT+jzIy7Ems0oK56nS6uITOAIFFFBAAQX2KmBgt1cxP6+AAgoocAQFrgV214bWz2a84aHv4ea7fhddtU1MK9TlhdBqCv14PvPOQwEFFFBAgUUXMLBb9A5avwIKKDBQgURHzDU5teSqYcaMqsy5y4FLp3+Gcye+i8n4jfQ8R5qtUccVcnWarl8ljbap2vFAR2ZZCiiggAIKHKCAgd0B4npqBRRQQIGhCnx2QFeWwvzso/zZSp4xXbmbh976MaqVu2gI0JfN7Dqo6/KeqIcCCiiggAILL2Bgt/AtdAAKKKDAMAW63FHnMsNuSo5hvkBmTUPceoLHP/3trKdzTPMWfQ6Mws2ULQhSPkVLIlUjqvLw5aGAAgoooMCyCRjYLVvHHa8CCiigwNU96z4b4tr+ddf2tBullk2ucPd938brHvhDEKdleh30NVTztTF1VEABBRRQYOEFDOwWvoUOQAEFFBimQAfU5f8i5LhDy4iKK1x89i9z8eQfZb15iEv5cVK4gXG1QZO2oA90ccosjhj1wxyXVSmggAIKKHCgAgZ2B8rryRVQQAEFhilQ9rD73L3rrv1eqTh3PXHc0vW38fZH/wL1Ta8lzWfVRSLzp89hDsyqFFBAAQUU2IOAgd0esPyoAgoooMBLF+hI5GlLU+3uJ9AF2N76t5x84ru4tT/D5bYnjSbM6hbyWSZtTZXuoouZabXJuOxD4KGAAgoooMCyCRjYLVvHHa8CCiigQNn5PFaQy77nu29ufu4MuxRXiekZqnwnt9/2O3n1m38v7XzfupZmvoGdM+y8kRRQQAEFFl/AwG7xe+gIFFBAgUEKzN9xLCuThCv0eW3+CPXc0+9ndv7nGI+O03VXBlm3RSmggAIKKHA9Bcpsgo4p2zsjLp5rIK6S2KapIqmrybH85eqhgAIKKKDAcgnMZ9t1GZjR1jfx8Fv+LJP1N9LU5e3QFppmuUAcrQIKKKDAkRQwsDuSbXVQCiigwDAEMi2ZQEw1/fbP8/iT72Wjv4dZepoYVoZRpFUooIACCigwIAEDuwE1w1IUUEABBQYj0IdEU95ZSS1ttcr67b+Jh978x2m79mpWZ2A3mGZZiAIKKKDAyxYwsHvZdH5RAQUUUOALCuSyDOaUxJhRt8Nzz/whrlz8GVbjq0j9KQgbAiqggAIKKKDA5whcC+x2pmMunK2dYecdooACCiigAOXZcptxnlDnxCxusZnWedc7foLJ2hdDNSXilgreKAoooIACiy9gYLf4PXQECiigwDAFephVLdDQn/8nPPP0t7Ia7qbnBZrY0PWjYdZtVQoooIACClxHgRLY9aFle6fh4rkROUxcEvM69sNLK6CAAgoMQ6BjxiitsVLNmOWLXE4Vx277TTzy8EdpQ3nq9FBAAQUUUGDxBQzsFr+HjkABBRQYpkAPqYKQtnjq8W+n3v4FSOukaosmbBnYDbNrVqWAAgoocJ0FrgV212bYXQvs6gi5H7mH3XXuj5dXQAEFFLg+Aj0VdV8zrmbkLsAIzuRLPPbwJ7jh5ncQwvWpy6sqoIACCiiwnwIGdvup6bkUUEABBT4jkFJHzDWXz/9tnn/+j7LKMVJfQWzIPEnIx9VSQAEFFFBAgc8jkGLPdDaZL4lZlpbu8xZNFQzsvFsUUEABBZZWoMordLksfQmxO04cnWFWtzRrX8pjj/15iOVPPBRQQAEFFFhsAQO7xe6f1SuggAKDFZjSMp61vPDp30U7e5JpPkld30nuMpFNApPB1m5hCiiggAIKXE+BXy+wI41Job+epXltBRRQQAEFrotAk8dM2aQLq9TdiCZeoGlGXGgDD73p+7jxnt92XeryogoooIACCuyngIHdfmp6LgUUUECBzwhsAePT/4Izz34HiYpL8Tma0Yg4vZUQW2JZL9NDAQUUUEABBX6NQK4SZUnMi+ca+jz6zAw7AztvFgUUUECBZRUoO7pusUUXbyJwhZW8Sjc9RTO+hzC+g0e/7KeXlcZxK6CAAgocIQEDuyPUTIeigAIKHKZAR0ddFiSZxfkO3wmYhfJ7NYFM1c14/KlvYrb1L1gPtxDyKUJ/J13fEMct9M4QOMx+eS0FFFBAgcUQqEKkyzOm/Srnz1TzJTFzmAI9IU/AGXaL0UirVEABBRQ4VIF73/S93HnXbyGxMl82c/6AWp45m8w2gRV8YfRQG+LFFFBAAQVeloCB3cti80sKKKCAAi0zmjSC8kPEfkyqd5+JyLuh3dYLf5sT5z5KTM+zkm4kcI4YNpiVDcKrTMwaKqCAAgoooMDnChjYeU8ooIACCiiwd4G09gjvesefhrBOW3K6qoc+Qd0wo2NEvfeT+g0FFFBAAQUOWcDA7pDBvZwCCihwVARa5i8rXn11MdKHLQKrxBLbdRd4+lPfwk73r1gJtxO7FTJlj4Ex026HFCqq3BwVCsehgAIKKKDAvgkY2O0bpSdSQAEFFFgige1c8cYHv5/b7/nNpAipvEg6f16tIZZXS+fz7jwUUEABBRQYtICB3aDbY3EKKKDAcAV2H3la6BrK6iLTfIWGMTHVnD/zU5w/9Qdp4hqjcBvdTpov4VWNAtO8QwyjsrKXhwIKKKCAAgp8joCBnbeEAgoooIACexeIVSCNXsc73v6TpKaaP26WRTBj+UVIEA3s9q7qNxRQQAEFDlvAwO6wxb2eAgoocEQEEh0x15CnEMfkksmVB6GtTR4/8X4ms39HFW+ajza1M3KoyTHT5Z66juTONTGPyK3gMBRQQAEF9lHAwG4fMT2VAgoooMDyCPSBbrzJGx/8KDfc8pX0TSBQEWeZWPcQXRJzeW4GR6qAAgosroCB3eL2zsoVUECB6yqQmRFy2cMu0acZVZjMN7G7eOrjnDvz5xn1ZbPvMTlemr/bmEMg5Rk5TaCeEnrfcLyuDfTiCiiggAKDFDCwG2RbLEoBBRRQYOAC/aynWe0YrT3Mw499jBQDs27MpOR0qYXolgwDb6HlKaCAAgqUSeE5Z6c4eCsooIACCrwsgUxLyA1TLjIOx+HKGZ567r0028/TpdH8nCHuQDhODpcgbxLzXaS0TQjhZV3TLymggAIKKHCUBQzsjnJ3HZsCCiigwIEJhDzfnmHKDm9/y48wuundlJ0Z6qrsYufLogfm7okVUEABBfZVwMBuXzk9mQIKKLBEArls5J2IMZHme9mtcO7C3+b8yQ9zrD/HdpUh14QQifk2+vwcOT7JmLfR91PcxG6J7hWHqoACCijwkgUM7F4ylR9UQAEFFFDgMwIpdtT9GPKY1eMP8cVv/Shd1TJjyiSvE31f1LtFAQUUUGABBAzsFqBJlqiAAgoMUaAnU6Xy1NPShUCdan75U2/jWNfQpimh7G3noYACCiiggAJ7EjCw2xOXH1ZAAQUUUGAuUOUxXaiJfUcMWzzyyMfgtofpqJnMN1x3lp23igIKKKDA8AUM7IbfIytUQAEFBitQ9rEjV4RccfniP+b557+TSbtCWW05hDTYui1MAQUUUECBoQoY2A21M9algAIKKDBkgfIM2uaW9WaNfhoZ3/I23vzWD9HSMOpaqN3Dbsj9szYFFFBAgV0BAzvvBAUUUECBlyeQEzthRmTEqIMnnvovyNu/QNVvUXMjxnUvj9VvKaCAAgost4CB3XL339EroIACCrw8gZgTXdiiiTW5u4kro0s8+thPcHz9IaCDUL+8E/stBRRQQAEFDlHAwO4Qsb2UAgoocKQEUmIaA+Wf9tw/4rkT38xKXCelmnEMzFJ1pIbrYBRQQAEFFDgMAQO7w1D2GgoooIACR02g7J2eww59u0kMt5JWWm6+4+t58DX/HdQuiXnU+u14FFBAgaMqYGB3VDvruBRQQIGDFuihqyB2M5568n2MLn+aWF+g7+5gVJ9l2rvkyEG3wPMroIACChw9AQO7o9dTR6SAAgoocPACqZtQV1t0aQqxoWeVOFnjXY98nDC5F3w8PfgmeAUFFFBAgVcsYGD3igk9gQIKKLCcAmXJy5hgdukf8/gT38ZNo1tp+0hOgSZMaV0UczlvDEetgAIKKPCKBAzsXhGfX1ZAAQUUWFaBtEETrtDlnlTXpK6i6zrue+17ufcN3wUhLquM41ZAAQUUWCABA7sFapalKqCAAkMS2CKxOptx9pkPcPnivyVMniC3ryWkKXVYoWdnSOVaiwIKKKCAAgshYGC3EG2ySAUUUECBgQmEWDHqAm3IzOqOSRzTb01pxzfwtvd8jFFz/8AqthwFFFBAAQV+rYCBnXeFAgoooMDLErhI5viV/8DTv/j1rK3ewdnu/6Zqekazt1JH6PL2yzqvX1JAAQUUUGCZBQzslrn7jl0BBRRQ4OUKJC5ST2+iWglc6s6zUq2zwjbn+xXueeN387pX/Zcv99R+TwEFFFBAgUMTMLA7NGovpIACCiyWQOohVh19X1GFAGkGVV0WwqQPmaoNPPHUtzGb/n+shW262XmaeC9dPEPuV6lcEnOxGm61CiiggAKDEKhCni/nNe1XOXc6khhDnBFCIPcNIXaDqNMiFFBAAQUUGJJAzvk/Kaf8vVmOcHUpzLd/5T+AaoNZhlh+r5tRx1F5vJ3/3mj34x4KKKCAAgpcVwEDu+vK78UVUECB4QqU550QOnKumT+75Bllp+4cW3IeES/+HL9y8vugO8E4tjC7TIyvoY/n6fOEuiR+HgoooIACCiiwJ4ES2PUkdroVA7s9yflhBRRQQAEFfq3AtcDuVa//fu561W+hKy+WhkiVMyEFqBIdkfJqqocCCiiggALXW8DA7np3wOsroIACgxYob/HX5B5y1ZJSQ1Xe8s8jLp74QU5d+is0CaoIIbUEXkUXLpJDoOrd1HvQrbU4BRRQQIFBCsQS14Uyw+4YZ0735Lw6n2FXjpDHENpB1m1RCiiggAIKDFmgX32Yd7/rz5DSOlQQy4S8BFQdHbWB3ZCbZ20KKKDAEgkY2C1Rsx2qAgoosGeBXH4o2NDmnlyeaHJkRGRn5xc59+nvYrv/P5nkB4Aewoycb6PNF6CZUXcre76cX1BAAQUUUGDZBa4FdrO0zpnTkNLK1cCuJ+QJBGewL/s94vgVUEABBfYucAV42yMfYuOGryqPtVxdMbO8ecrua6q+cLp3Vb+hgAIKKLDfAgZ2+y3q+RRQQIEjIlBeNoxlGcxQ0zOjZ0Kgp+kqTp3+CDsv/BViuESV72H+iBO2SXllPsOOugR260dEwmEooIACCihweAK/NrAbk0PZwy4b2B1eG7ySAgoooMAREbi2t10XLnPTHV/Lmx78CPNlYlJJ7aBMtOuDc+yOSLsdhgIKKLDwAgZ2C99CB6CAAgocjEAqm3HT7j7BxI4ZK9Rldf/LL/D0s98G288QYwV5jflDUNgu64nQhyuE2BP7ycEU5lkVUEABBRQ4wgKRGTkGrs2w6/sROewQQjCwO8J9d2gKKKCAAgcjcC2wq3PLzmjCY2/5CVaO3Q9pDDGRSnAXE9EZdgfTAM+qgAIKKLAnAQO7PXH5YQUUUGB5BObLgsyXxCyb5lTMKMthdlx89qfYPPNDpHh8vgxmSj2BZv6DxGvLdIWS9uVqebAcqQIKKKCAAvskYGC3T5CeRgEFFFBAgasCJbSbdCM2qyvcdt838uAb/iCUJadDS8oBogtierMooIACCgxDwMBuGH2wCgUUUGBwAvPALpWlLvv524ddVQK8jhP/8f2sbP0Ltps7mOVTpHyKurqLECbE3FPlMX1XAryrYd/gRmZBCiiggAIKDFfgWmDX5mOcPpVwht1we2VlCiiggAKLI7AxW+PyqOP8uOWr3/YPqEfHIe4+s6bcEMPijMVKFVBAAQWOroCB3dHtrSNTQAEFXpFAn6Eqy2GSmcUwXw5z54Wf4cwLfwbiZULfvKLz+2UFFFBAAQUU+LUCZQ+7HNaYxVOcff5u+hzmS0+HslxXTqQQZVNAAQUUUECBPQrkVNOUFWJouPO+b+RVr/9OprmhCt3879cYRns8ox9XQAEFFFBg/wUM7Pbf1DMqoIACR0QgQS4bcU+ZMWbUwsln30e/+Ul20jYjXPLyiDTaYSiggAIKDEjAwG5AzbAUBRRQQIEjI9B3mZXxiOlOz/imB3j0rT9KxzGoEvV8lL4Qc2Sa7UAUUECBBRYwsFvg5lm6AgoocLACUzKRjmYezc3O/zNOPfNd833ttnMwsDtYfM+ugAIKKLCkAgZ2S9p4h62AAgoocLACoSN0axB22KkDb/yiD3HrHV9FiomQIk5gP1h+z66AAgoo8NIEDOxempOfUkABBZZQYJuWCS2B1QzPP/0t5LP/DuIFpqMN6jYtoYlDVkABBRRQ4GAFDOwO1tezK6CAAgosp0CoWvrtNerVTXZ6OH7TV/PQl/xpqHraVNG4gMxy3hiOWgEFFBiYgIHdwBpiOQoooMBgBHKiC5ESyzVXnuWpJ34ra2nKNEVSc4zQbQ6mVAtRQAEFFFDgqAgY2B2VTjoOBRRQQIEhCYTUE6oJVNvMpi31+i285cGP0dz0ACkGF8QcUrOsRQEFFFhiAQO7JW6+Q1dAAQW+oECGLkCd4NzJD7P1wt+ljtt0YURPIOaZgAoooIACCiiwzwIGdvsM6ukUUEABBRSA+bKXNFPo1+n7c8Qmcust7+O1b/5eugi1kZ33iQIKKKDAAAQM7AbQBEtQQAEFBimQy1MNsHWSEyd+O/X2ZdpwnFSdI/YzApNBlm1RCiiggAIKLLKAgd0id8/aFVBAAQWGKhDLC6nMqMJx6jylTRcIk1fz9nf/NG1zE8384ddDAQUUUECB6ytgYHd9/b26AgooMFiBvoWqgc1zf5XzT/xF6uppZuObmaUrTNKMkDYGW7uFKaCAAgoosKgCBnaL2jnrVkABBRQYtEDfEuvjZHaoujVieJpZPeG1b/gxbrjny2gGXbzFKaCAAgosi4CB3bJ02nEqoIACnyNQFrTMuWccyu7aCcoSl3kCGVIFLVuMp6uc/JWvp+qeZqu6TBcqQrfOChfoWNFUAQUUUEABBfZZwMBun0E9nQIKKKCAAkWgD4yqSEg1bdqmmaxxrn2BteMP8Y7HfpJUVXSzmmZUVpMJkBvS1Ul3iSk1Yx0VUEABBRQ4cAEDuwMn9gIKKKDAMAU6IJJ+daX+XNbArObLYCZaUnnH8Nz/w8lnvoc6X2Kbc1DfRO57VtmiLeGehwIKKKCAAgrsq4CB3b5yejIFFFBAAQXmAjln6vICagqkvEU9Os6l7jz1yr287Y0/SH3zw7svspYn5PKv8qvyy9TNf1H+8VBAAQUUUOCgBQzsDlrY8yuggAIDFSj5XAjlSSTtTqkL4TNhXWZKldc58fR3ky7+U0YpsROuQHUHMZ+hyZE+1wMdmWUpoIACCiiwuAIGdovbOytXQAEFFBiuQB8SVWoof8+m/gp1cwPb/ZQ+jrjvjt/Oq7/4uyFsAyv0PdSxJ5TVaNIUwnh3f3cPBRRQQAEFDljAwO6AgT29AgooMFSB3GVC9TlPHQF6enKqqKef4pMn3svqbEbVd3SxIrNKjJeouppUZuN5KKCAAgoooMC+ChjY7SunJ1NAAQUUUGAuMAsdVZpQxR1yv03FTaSQmOVtVlfu45F3/2Wqap3U1cT5u6lXZ9vRQV/PF6PxUEABBRRQ4KAFDOwOWtjzK6CAAkMV6NPVNT52V8IsDyR9n6liNd/HbvOFH+fk+T/LJK2T0gtU1R203SWaZkKa1Vdn5w11cNalgAIKKKDAYgoY2C1m36xaAQUUUGDYAiWwq/MKdb1N7mbQHyPGip5NUui5980/xN23/dbyBis0u1tElO0gqvKSaxfBBWaG3WCrU0ABBY6IgIHdEWmkw1BAAQX2LFC2rCsxXVmSv4YcdgjdZL5kP1zh2V9+P7Pu08Rc8runqeJrmPXPM65vIbUlsGv3fEm/oIACCiiggAJfWMDAzjtEAQUUUECB/RfoU0sVVgn1JrEfk/oJsSrpXEvPefLxr+adj/05CA1t3qSKG/Spp4llk/d49Tl5/+vyjAoooIACCny2gIGd94MCCiiw1AItXVnHP5Yl+bcIaXU+0+785Z9l84kPkvtVQlMeYE4T812EfGn+FmJihVCSPg8FFFBAAQUU2FcBA7t95fRkCiiggAIKzAVCyoRQk8MmIW9AbiBsEcKIxGUuscFXPPajNMe/hJxn5Goyn2wXmVExUlEBBRRQQIFDETCwOxRmL6KAAgoMT6Aty19WW8Da7gNMCez6VUhn+dTJP8HG+f+NtjtOnET6vElqj1PHGYlNCOvzBx4PBRRQQAEFFNhfAQO7/fX0bAoooIACChSBJtfknJlxhirfMV9mpsysq/Mxyu9u19u84dXfyZ33vh+aEbMS1s23fL9CyGt87vbvqiqggAIKKHAQAgZ2B6HqORVQQIEFEMgJQiyz5DJ9bugDjEoGd/E5Tjz3HmhXFmAUlqiAAgoooMDREgg5z/eWneWOsy8cpyeQ0xiqi/MlvPLuTw89FFBAAQUUUGAfBdb6yOXRGu/8yr9DFxoiK+R2h6qeMOth5B52+6jtqRRQQAEFfj0BAzvvDQUUUGBJBVIPsdoN7BJlmctIneDy6U9w5uSPUOEPBJf01nDYCiiggALXUaBsJZtj/kxg15WXafJkHthVaULyr+fr2B0vrYACCihwVAXW+obzVeaND/333HDLVxJjIqY0n4mX5ktjeiiggAIKKHDwAgZ2B2/sFRRQQIFBCvR9T1WVhT6aeVhHSsR+xhNPfR1cfoHaHwgOsm8WpYACCihwtAUM7I52fx2dAgoooMAwBSZ9xSYdG3f9Bh568EOEUQfzZTSvrUzjFLthds6qFFBAgaMlYGB3tPrpaBRQQIE9ClwhlT3syouDGWaX/gmPP/MNbHAv2Vf492jpxxVQQAEFFHjlAlWIpNB/3hl2dV6ln7/n76GAAgoooIAC+ykwSoEdetq1Y3zZo3+TOL6FHHvI1dWtJAzs9tPbcymggAIKfH4BAzvvDAUUUGCJBbpc5tZF6LqyICbPP/vdXL74M6zVG/Sdi34s8a3h0BVQQAEFrpOAgd11gveyCiiggAJLLVClnhTH7DRnePA1H+b2e76BFGfEUGbZZUKoltrHwSuggAIKHI6Agd3hOHsVBRRQYIACia6NZUVManZgZ8rjj38NTdqizok+uybmAJtmSQoooIACR1zg2pKYLYmzLxzj2h52OV5wD7sj3nuHp4ACCihwHQX6lqZZpw2niOMv5W3v+jFSrogRcq4JPh5fx+Z4aQUUUGB5BAzslqfXjlQBBRT4TwVyT09FDh01mc3n/wanTv8gK6yQc3DBLe8XBRRQQAEFroPA5wZ2PZGcRhjYXYdmeEkFFFBAgaURKLPoxqGmT9tcqca8420/znj9EXLsCAZ2S3MfOFAFFFDgegsY2F3vDnh9BRRQ4HoJpEwXt+iBcVrjk5/6bUx2nmAC8/1xEi75cb1a43UVUEABBZZXIORM+Su4zLA7d+qG+Qy7a4Fd7Mfk6Cv+y3t3OHIFFFBAgYMSCNRUeZs0q+BY4sY7fy8P3P9f01c9Va7Av34Pit7zKqCAAgp8loCBnbeDAgoosLQCLds0jIF49uc58cz7CXGHxAphVkPdLq2MA1dAAQUUUOD6CZQfCm6Tw5hzZ2tmszLzvSPFTCj7znoooIACCiigwL4LlD3stmJikm8l9s/S3Hg/D7/jr7PDBqOUiGVtTA8FFFBAAQUOWMDA7oCBPb0CCigwWIGc6EKizjUXn/1RLpz5GFXVkmKgaldJocy981BAAQUUUECBwxUwsDtcb6+mgAIKKKAA833cpyESOUadzpBHN/CaN32Im297h6/LeIMooIACChyagIHdoVF7IQUUUGBgApn5G/xpeoUnnvod1FsnqOuKLmwT+xUoy354KKCAAgoooMAhCxjYHTK4l1NAAQUUUIAYZnSskvvIJG6znSMbt30DDz30QVKC6OOxd4kCCiigwCEIGNgdArKXUEABBQYp0DHfI+fy+Z/l6ZPfzLH+ZgLHSKknc4Uw383OQwEFFFBAAQUOV8DA7nC9vZoCCiiggALMA7u+X6XLLZMK+gCpuZt3vetv0McxVeUmdt4nCiiggAIHL2Bgd/DGXkEBBRQYpkCZYdfBc8/+Prau/O+MQkec3kbOq6TmJDGNhlm3VSmggAIKKHCkBQzsjnR7HZwCCiigwCAFAjuktE6KHTFnRlXFdtrhLQ//j6zc+payvKdglQAAIABJREFU8/sg67YoBRRQQIGjJWBgd7T66WgUUECBvQlceoYnTnwdIZf07hzV9GbqeBPT8bNUbb23c/lpBRRQQAEFFNgHAQO7fUD0FAoooIACCuxNIM+IeY08TsymLZMcSOk8t977e7j/TR8AVvZ2Pj+tgAIKKKDAyxAwsHsZaH5FAQUUOCoCl577BBdOf4QQAj2JOtVUcYOd6jR15wPJUemz41BAAQUUWCQBA7tF6pa1KqCAAgocDYGYEznXpCbRJRi3gTHbTNdfxZve9pdYG99xNAbqKBRQQAEFBi1gYDfo9licAgoocHACZae6E4//TlYvP8V2/EVCfoAmbs7Du83uIhNuObiLe2YFFFBAAQUU+HUEDOy8NRRQQAEFFDhsgRArctvSxp4wWmG8A8cjPJue5oFH/lfuuf1LDrskr6eAAgoosIQCBnZL2HSHrIACSySQIMeW3e2xA+RMoilb1zG69G/4lWe/B2bPsx5uI4VfInID210kNiNiqpYIyqEqoIACCigwFAEDu6F0wjoUUEABBZZHIETo+/KknIgxklNF6itWJsfZ2LiRBx7+G1BPaRkRyNS57Gk3f+AmxSmR8fJgOVIFFFBAgQMTMLA7MFpPrIACClxfgZx7Qq7IAUIoDx7lgaKfL/MRCFx57mM8e/4vMEod43QrhFOEasJO3xPqQCxf8VBAAQUUUECBQxYwsDtkcC+ngAIKKKDAXKBP7XzFmaqq50Fc1/ZU1QqjZoVH3/nT0NxEN3+vtZ2/4BpDCfYgVy2RRkUFFFBAAQVesYCB3Ssm9AQKKKDAMAUyO4Q8mReXyYSQd98A7DPEnud++X1szf4VK/EmmK2RwzaxaZjmKbnKNO3uvDwPBRRQQAEFFDhMAQO7w9T2WgoooIACCuw+NFekvBvYldl2IdTk1NN35Tm64g2P/DFuuflrSU15qp6Wd2Gp45i+h1An4vwFWQ8FFFBAAQVemYCB3Svz89sKKKDAYAUS28S88pn6+tBSlbf+epht/Uuef/JbyXnGKN5AahM5Jqgqpt0VqGvGfT3YsVmYAgoooIACR1fAwO7o9taRKaCAAgoMVSBQk3Oe/4/QXw3uqt1tJVLPsTu+gjc9+MOUR+oubBNSoGICMZVFNI3rhtpY61JAAQUWTMDAbsEaZrkKKKDASxVI82U6GshbEFeZhinjPKZsYHfq1B9jevanIW/MZ96V2XgxZrrQMmszoV4xsHup0H5OAQUUUECBfRUwsNtXTk+mgAIKKKDASxHI1TykK0dKaTe0m8+0C+Tc0Y1u5Evf/r/AaIU2bNNQM59uFzv6XFO5QM1LUfYzCiiggAIvImBg5y2igAIKHFGBLifq8p5fvwn1BmV77IaGONvi6Sd+G3F6hpzG5HCeEOLVwG6b3K8Ry4NJ7xr8R/TWcFgKKKCAAoMWMLAbdHssTgEFFFDgSAqUkK7sXVfmzZVZdtdCu1yWqCExY8Y7H/sE4xveQRc66pLm9RGqlrZvaOZ723kooIACCijwygQM7F6Zn99WQAEFBiuQKKtzlPX2W4gjdoBR2Uj7/D/n+Wd/D6GfkEJPjpeI6VZC7iBsErltHuLl8raghwIKKKCAAgocsoCB3SGDezkFFFBAAQVIeVaeoKniCHLcDe1ySwns5rPsmHHnPb+T+7/oD5NKWAeEMhEvtvS5cYad95ACCiigwL4IGNjtC6MnUUABBYYn0AF130JoSHTMYk3DjLPP/Cjt2Z9klntis00IidDeR+qmxHqHcbyZaf84hI3hDcqKFFBAAQUUOPICBnZHvsUOUAEFFFBgeAJxRiqT6XJNDM3VpTCv7mc3X4EmMR3dy5e953+aB3bl3dh6ntu1pLKSzfBGZEUKKKCAAgsoYGC3gE2zZAUUUOAlCSToItRlhl1umAUY5cs88YsPM+6O0Zff91BAAQUUUECBQQmE0JC5Qg5jzp2tadtVUmpJMRP8ceCgemUxCiiggALLI1B3HdujwEMPfZiNG34DuS6r2URyn6mqkvTVy4PhSBVQQAEFDkzAwO7AaD2xAgoocJ0FMnThamDXNnQNTC/9a848+03U093lMD0UUEABBRRQYFgCBnbD6ofVKKCAAgooUASaHNkJidvu+R088OAfIIeWnBvKYpmBsjamm9h5pyiggAIKvHIBA7tXbugZFFBAgcEKtGlKE8ZQluNv4Oln/yTxyt+DnfLmvm8ADrZxFqaAAgoosLQCBnZL23oHroACCigwYIGqrF1T9oAf3ce7v+wT82UwAyNCAFIH0efrAbfP0hRQQIGFETCwW5hWWagCCiiwd4GWKzR5DVKa/+8/fPrLOVYm1k1fgLiy9xP6DQUUUEABBRQ4UAEDuwPl9eQKKKCAAgq8LIGcakLVstVHvuo9n4DJg3SpIlZlYcw0Xx7TQwEFFFBAgVcqYGD3SgX9vgIKKDBQgd1HhrJPXUN5fkib/4ZfPPFVbPAgVXdxvjeOhwIKKKCAAgoMS8DAblj9sBoFFFBAAQWKQJ9GxOoSJbh7zWu/nTvv/3ZmJGoiMXTuYedtooACCiiwLwIGdvvC6EkUUECB4Ql0Vx8eWqY0acyl53+I0+c+TmSDUQnwcI394XXNihRQQAEFll3AwG7Z7wDHr4ACCigwRIE+jqn6CzRhQr3yRh5698fpQjN/TbZ2ScwhtsyaFFBAgYUUMLBbyLZZtAIKKPDiAmXbuhHQ5Y7Ynea5x7+V0D3DNLVMqOlzWWzfQwEFFFBAAQWGJGBgN6RuWIsCCiiggAK7Am0dGc1aRqliu1rnsXd/nLj2uvmf1bmH4Aux3isKKKCAAq9cwMDulRt6BgUUUGCQAvPALm+T8go705/juU9+G8eaKVfSMSbh8ny9fQ8FFFBAAQUUGJaAgd2w+mE1CiiggAIKFIGtOOV4f4w4mzIdTXj9Qz/A+q1fTog7NHkCvg/rjaKAAgoosA8CBnb7gOgpFFBAgUEKZNgJHZNcc/bE99Fe/Ou03Qq5XoW0Q6AeZNkWpYACCiigwFILhH4+/LLX7OZmx+UrI0KelO1oIXblD5aax8EroIACCihwPQRS7sh5lSbtMKmhufFdfNFjP8KUzJgdYOV6lOU1FVBAAQWOmICB3RFrqMNRQAEFPiOQoQuJ2E159slvZ7T9r2n7hj4GIj1kZ9h5tyiggAIKKDA4AQO7wbXEghRQQAEFFMg5QzWi6cqG8C396qt4y7t+EpoV6vIyjUtiepMooIACCuyDgIHdPiB6CgUUUGCQApkSyzG78vOceOrb2UizeUi3ky9TVYHQlw2yPRRQQAEFFFBgUAIGdoNqh8UooIACCihwTSBXPU27An3LZtPx0KM/zg03P0JMNUSdFFBAAQUUeOUCBnav3NAzKKCAAsMV6OH0qR/h/OkfZS1tUFVjtvpzVOV5op8Mt24rU0ABBRRQYFkFDOyWtfOOWwEFFFBgwAJ9SNDPqNIx6qZnJ25x613v4w1v+F7IZdnqARdvaQoooIACCyNgYLcwrbJQBRRQYG8CibIcZuTTT349YfrLxDYyrjaYpUv0dUvducb+3kT9tAIKKKCAAocgYGB3CMheQgEFFFBAgb0JdHQ0KZDTCjRb5GYEo1t551v/DvM3Yt1idm+gfloBBRRQ4PMKGNh5YyiggAJHVCDREbdO8Cuf/homYY2+nTKK63RcZho7xv34iI7cYSmggAIKKLDAAgZ2C9w8S1dAAQUUOKoCJbCbhDGpj2xzjlGzQZsv8563/0P69buoTOyOausdlwIKKHCoAgZ2h8rtxRRQQIHDE+iA7VM/xYWTPzy/aE7N/CEixU2m1THGXfmEhwIKKKCAAgoMSsDAblDtsBgFFFBAAQWKQNkffpIjiYYrbNJULXHW8IY3/SDHX/01VLhHvHeKAgoooMArFzCwe+WGnkEBBRQYpECJ404++fsZX/p/2e6fJsY7IO2Q6jPM4p2Mu+kg67YoBRRQQAEFllrAwG6p2+/gFVBAAQWGKZBjAzubVM0a/agm8yz11j3ccPfX8JqHvpfGwG6YjbMqBRRQYMEEDOwWrGGWq4ACCnxGIEMbenoSNRV1f3WX66qjLe/3bT/PJ0/8FuL0WTbCg/TT09Rxg1Rtklgh51ZMBRRQQAEFFBiagIHd0DpiPQoooIACCtDHK8Q0omlvheYUXZ7R1RNm+Ta+6j1/h74JBCpiaujSjLrO9N14vr1d6iFWIiqggAIKKPDiAgZ2L27kJxRQQIFhCmRIAUo8F68FdiFBLLvX1dRn/zm//MIHqLoLrMZ7oL0CcY0+nCGHNULKwxyXVSmggAIKKLDMAgZ2y9x9x66AAgooMFCBPu4QU0XT3gzNGboMuR6xk1b5irf8GPnGNxJyPw/tEjNiiPRdTVUnyBG3uBtoYy1LAQUUGJiAgd3AGmI5CiigwEsWKIvoR+hCSyhz7Ep6FzoIkZQjl576IU5d+ilGZJo4gb6HcJxZeIYQbqTqDexesrUfVEABBRRQ4LAEDOwOS9rrKKCAAgoo8JIF+pAIqaPON1DFTdq+Joxrtvttvug1v5/b738/fcpUVQDKajbNfGZdqFpCbgzsXrK0H1RAAQWWW8DAbrn77+gVUGCRBfo0D+dynJHyiPkKG6E8GFTkHDj5ya9jZ/aL1KwSwzY5TAh5g50S2FXHadryIOGhgAIKKKCAAoMSMLAbVDssRgEFFFBAgWsCKc+o8xqEKX03Iq7UTNMZbt74Ct702I9BAuqym3wm0ZT3a0l5SmRsYOdtpIACCijwkgQM7F4Skx9SQAEFBihwNbArIV3OzXyVjUg3X25juvM4pz71teVpgcAxEmcJNGQ2aMNZmmqD0DrDboBdtSQFFFBAgWUXMLBb9jvA8SuggAIKDFAglCUu0w41o3l1qR9RjyM76QWacBdv//KfhbAKVUdPR2Ay/1zAGXYDbKclKaCAAoMVMLAbbGssTAEFFPjCAiml+br415bb6ENPVRbG73rOnvtpLp/8I9TxRsjr9On81YeFY+TYQtwhdGOJFVBAAQUUUGBoAgZ2Q+uI9SiggAIKKAAhk3OmKm/Kljl0qSZW5Wn8wjy8+5K3f4xjx99ODj0p9GRG8xl2sUy7cw877yAFFFBAgZcoYGD3EqH8mAIKKDA0gbbsTVcCury7Pv5O2GLCKsy2efLZD1Bt/l/EOCKnhpzLp3fms+3Km4EpnCakjaENyXoUUEABBRRQwMDOe0ABBRRQQIHhCYSOXIK3HIixIuayTXxHjCXLyxy//5t4/f0foKR4KbT0NPNtK8rn5mtlzl+29VBAAQUUUOALCxjYeYcooIACCyowmy94ma6+sVezHS6yko/DzhaffPJLWZsFCNuQd5fsyFyZB3YNEzpOkDm+oCO3bAUUUEABBY6wgIHdEW6uQ1NAAQUUWFiBOIOyFUVfzWfWxdDRzTpG1er8pdidm76Edz38EQhjunj19doE9XzreAO7he27hSuggAKHLGBgd8jgXk4BBRTYP4EpO4ypS3A3n2SXaJnSXfjnnHvyg/NlODwUUEABBRRQYMEEDOwWrGGWq4ACCiigAPRpxLu/+m8xrY4zZoXUdqSmPK0n6j4yn27noYACCiigwIsIGNh5iyiggAILK9Ayy9V8H7u6ZHPVFBhz6vmP0r7wUwZ2C9tXC1dAAQUUWGoBA7ulbr+DV0ABBRRYUIE84Yve+iHWb3zn7t7yqSPFsiZOR53qspmdhwIKKKCAAi8qYGD3okR+QAEFFBioQIaurKNPTZPLkpeb833p/uPj72V155fJOQ20cMtSQAEFFFBAgV9XwMDOm0MBBRRQQIGFEwiMueneb+CBB/7Abu2hK3Pr6NmmySuUDM9DAQUUUECBFxMwsHsxIf9cAQUUGKpAhhQ62lTRxECkhSvn+fef/o3cGLZJ/XiolVuXAgoooIACCvz/7N0LtCXXXd/5795V55x7bz/19FOSLQvZeviht2zJNvgFeQIhrBlnknGYQDKBmMzKi0ASQkhghgSGhJAESEISwiQrhGQgk5hACCTAZA1r1pBgMH7Ikqy2ni11t7r7Ps45VbX3rKrbLcvGdt++uvfcc+p8ywhL7ara//3511o69/5O7f2FBAzsfDYUUEABBRRYPIFcwLHXcv/dP969TZdDRWBAkzYp4trizceKFVBAAQUORMDA7kDYHVQBBRTYA4H2BboI41RTxkiZIhvP/hRPnvzzrIQNaI7vwSDeQgEFFFBAAQVmKmBgN1NuB1NAAQUUUGAvBEKKTFYC73j7f4SwQpMnFIwgTElh6IqYe4HsPRRQQIElEDCwW4ImO0UFFOipQMoQAmMmxFAwbEqePfG/MF3/Zep4mlgf7unEnZYCCiiggAI9FjCw63FznZoCCiigQG8F6oJ65Tz33PGPGR2/kypNGLSBHZk6BsreTtyJKaCAAgrspYCB3V5qei8FFFBglgK5++xPFbfIjBhOx3z6kS9nOJkwjuvEVMyyGsdSQAEFFFBAgb0QMLDbC0XvoYACCiigwEwFQjMilxu88sY/wqtv/GNkGoo06H5mnxYJ37GbaTscTAEFFFhYAQO7hW2dhSugwNILXAjsmrhJxRrlxuM8fuJtrI6vYisGinZPOw8FFFBAAQUUWCwBA7vF6pfVKqCAAgooABR5FcKE4dX38MY7vq8ziU0JDYyHiRUXxfQ5UUABBRTYgYCB3Q6QPEUBBRSYR4F2RcwYKsgDCBWnn/tRNp74QUZhg81wDUXanMeyrUkBBRRQQAEFvphA2CRwjDpPmdYFZ54bAgNSbJfAHpFzu4mthwIKKKCAAgrMk0CgIjcFeXiEt779Q6QyUId2KcwB8cL+8/NUr7UooIACCsyngIHdfPbFqhRQQIFLCmwHdhNIJYSCxz79p4hnfoFB2GCLo5R5esl7eIICCiiggAIKzJmAgd2cNcRyFFBAAQUUuLRAzImUCpphyX13/mPK46+jpiZSEtvVccKl7+EZCiiggAIKGNj5DCiggAKLKtB96K+gbicQ+MhD7+NYdYpBqNhKAwr8Bv6itta6FVBAAQWWWOCLBHaBwRLDOHUFFFBAAQXmV6Ag0jSZNEjceOO38vLXfBVVaCgoDOzmt21WpoACCsydgIHd3LXEghRQQIGdCbQrYoVYQxNJmw/zW498BccCFCEyTWsGdjtj9CwFFFBAAQXmS8DAbr76YTUKKKCAAgrsQKCgpGka0qDi2JW/l9ve/O00MRMIxO5btuUO7uIpCiiggALLLmBgt+xPgPNXQIGFFUipJsaS9kW6s8/8E04/970U4STkVXK+iuiSmAvbWwtXQAEFFFhiAQO7JW6+U1dAAQUUWFSBmAtyzjCYkIe3cv8DP0oK22/Gdz+bh3ZPWg8FFFBAAQW+uICBnU+IAgoosKgCaUqKw255jccf/gaKya/TpMeo8xpFvhJwD7tFba11K6CAAgosscCLAruqKTn9bPvLvgEpTnBJzCV+Lpy6AgoooMBcC4TUEMKQUGywFV/OA/f9MMXaDds15wouhHdzPQmLU0ABBRQ4cAEDuwNvgQUooIACuxWoqBgwaDZ5+GPv5Uhap2az+7Mir5DbHwo8FFBAAQUUUGCxBAzsFqtfVquAAgoooACQ8pSSVYhbjDnOG9/0HRy/5gECBYR2f/mokwIKKKCAApcUMLC7JJEnKKCAAvMqUDPJmWH1PA997AGONOeheCXj0FCmZl6Lti4FFFBAAQUU+GICnyewa7+x34Sxb9j55CiggAIKKDCnAoktRvkQddhkzBXcePM3cd11XwWhNLCb055ZlgIKKDCPAgZ289gVa1JAAQV2IpCn1GHI1tN/n/EzP8xWsc5GmnA4H6YsptSNa+TvhNFzFFBAAQUUmCuBC4FdQ8W0LjjzXPvv84GB3Vw1yWIUUEABBRT4bIEpmbVUElKmHtbUR1/JA3f+FDlAiDVQSqaAAgoooMAlBQzsLknkCQoooMCcCuSq28T62RPfAaf+NVU5ZSPUrDWHKeIGTVqZ08ItSwEFFFBAAQW+oICBnQ+HAgoooIACCyfQrnEzyAVFk5mWE5rDL+PBu/8vKNolMRsIxcLNyYIVUEABBWYvYGA3e3NHVEABBfZGIGVIiU898n4GG79GLleYxJphdZQYT5Py6t6M410UUEABBRRQYHYCBnazs3YkBRRQQAEF9kgghUDRtDvWBaZxnWp4Dfe95UdYOXojKdfE6Bt2e0TtbRRQQIFeCxjY9bq9Tk4BBXotkIGtJ3noxJezOtmAcIQUJ+T6KoriFDkNej19J6eAAgoooEAvBQzsetlWJ6WAAgoo0G+BFDNFXVBQMgnP0xRXccvrv4VrXvUe6lxSxn7P39kpoIACCuyNgIHd3jh6FwUUUGD2Agmqs7/Iiae/hkF9lKI5ThM2SPkaBuXzpMYlN2bfFEdUQAEFFFDgJQoY2L1EQC9XQAEFFFDgAARCJjcFZRhQ5zPkeIyXv/r3ceMbvpEURpjXHUBPHFIBBRRYQAEDuwVsmiUroIACnUCG80/9dc48/3dITckwHaNJ50jxSmK5DrWBnU+KAgoooIACCydgYLdwLbNgBRRQQAEFMhWkETEOSOkMMV7ByrHX8+Z7v5+aQ7ggps+IAgoooMBOBAzsdqLkOQoooMA8CmR44pNfDeMTjNM6a+Ewqd6gGayS2SSm4TxWbU0KKKCAAgoo8MUEDOx8PhRQQAEFFFg4gUBFzitAJOezjOJxxkXB2x78V0yHV+JP5wvXUgtWQAEFDkTAwO5A2B1UAQUU2AOBDJ/8rddxqHo153iaK4pD5GbCtBzQpA2K7ocFDwUUUEABBRRYKAEDu4Vql8UqoIACCijQCeQpKa6RE8R8jpXiCs7UJ/nSd/wi9drLDex8TBRQQAEFdiRgYLcjJk9SQAEFZi+QqKEpie1i9+HF4ycqKgZn/isPPfGNlM1p1srjVJPzxOJqpsXTNM0KQ38kmH3THFEBBRRQQIGXKmBg91IFvV4BBRRQQIGZC9QJVkOkbjapi8OEcIqQruVNd34Xw2vuZeDP5zPviQMqoIACiyhgYLeIXbNmBRRYEoEa2pXu88XALl2Yd7vERqY5+S95+ORfYZQbVuIaTXWGEK9lGp8js0Z58fQl0XKaCiiggAIK9ELAwK4XbXQSCiiggALLJVDnzGqA1EBdjmg4TayPcePNH+SaG7+WAveYX64nwtkqoIACuxMwsNudm1cpoIACMxC4ENi1I3WhXZvANZAG3dhnTvxFnj33zxnmY4xCoMnPUoRXMQ1nCZSE1F7koYACCiiggAILJWBgt1DtslgFFFBAAQVagQYY5YrMUeqipm7OM0hDDl/9Xm6/+7tEUkABBRRQYEcCBnY7YvIkBRRQYPYCOTeEEOhelMuRGGoyU0Ja6wK8Ew/9LqrqwwzydUTGBE5DuJam2SSUJTTtjwweCiiggAIKKLBQAgZ2C9Uui1VAAQUUUKD7kZ1EkSYEXkY13KSejLsv1taj63ngnf8CQimUAgoooIAClxQwsLskkScooIACBySQaoglDRUhDyDUxO4NuxGpOsmnHnoQmFCmVxHyJhRnCekoTaoIxYjQXu+hgAIKKKCAAoslYGC3WP2yWgUUUEABBV4U2JGvZTo8Q5rC4TLyfFPwrnf/Oyiv1EkBBRRQQIFLChjYXZLIExRQQIEDEmgSFG1ENyUzJNBQtK/WNSXnNv4Tpx77Q8SwQkhXEvKEEDfIOZLTgNB9e8837A6ocw6rgAIKKKDA7gUM7HZv55UKKKCAAgocoEBMW+R8nOngLNRDDpcl56spd9//91g7fs8BVubQCiiggAKLImBgtyidsk4FFFg+gQtb0DVhTGaFnBoGoYCcePzZHyQ/80OdSZNjt3RmESpyroCSnA4RQvv3HgoooIACCiiwUAIGdgvVLotVQAEFFFCgFcgpMowV0zRgPDjDoDnE4bzGOjU33vzHeeVr/pBQCiiggAIKXFLAwO6SRJ6ggAIKHJDAhcAuhQmJEampGV54c+6hx/8ca2d/mZS2SHmLUKxBaCBvUIQ1UrMKTA+ocIdVQAEFFFBAgV0LGNjtms4LFVBAAQUUOCiBnEpGRc0kJ8bF+S6wO5QOMQmBY698H7fc/m0HVZrjKqCAAgoskICB3QI1y1IVUGC5BKr2jToCicg0wogpoRlCPMdjH3sfcbqxXCDOVgEFFFBAgSUQCDGTUyCFovtSzqmnr6QOE3IoL+xp65LXS/AYOEUFFFBAgQUTSLkmhEiM7RYVgVRnUmoYjQ6xtnaYW+79aaqUyUWgoKJIEXIBEeqQKNu/8VBAAQUUWHoBA7ulfwQEUECBeRWoc03Z7kkXIpMAwzwh5hHUJ3j0oa+hrMfzWrp1KaCAAgoooMAuBQzsdgnnZQoooIACChykQNgO6GL7BZvQ7i0faJqaohgyGAy560v/PSkMSEDoArt23/nQ/V8dakraf/ZQQAEFFFh2AQO7ZX8CnL8CCsytQGrfrcux+wDfLm4Z85QyD5me+2VOnPhmRrme29otTAEFFFBAAQV2J2Bgtzs3r1JAAQUUUOAgBUL7plxd0b4/F2MkUJJS6kK89o27+770pylGL6PuMrpm+w279of9CBVTBgwPsnzHVkABBRSYEwEDuzlphGUooIACv10gQWo/wLffv2s/x1cUecDZZ/4Rp07+TQa5/W6ehwIKKKCAAgr0ScDArk/ddC4KKKCAAssi0L5V14ZzOWeKooQQup/n239ujzfc9b9z/Mr7uh/x88XArj2nfcOOCSWjZaFyngoooIACX0TAwM7HQwEFFJhbgfbbeO0a+NDk9vN++8Zdw9OP/SXG6x+iaP/QQwEFFFBAAQV6JfDiwC4zfmEPu0ThHna96rSTUUABBRToq0Ab3rVHzqlbHjPEyCtv/CZeff37adqMrv2r/RmfGkJJYkI0sOvr4+C8FFBAgcsSMLC7LC5PVkABBWYpUFNRMriQy3UbUTcbnHj4A4TpI9BflZRMAAAgAElEQVQ0syzGsRRQQAEFFFBgBgJfKLDLoYR2v5vgv/9n0AaHUEABBRRQYFcC3f51uf3y7faKON3ymLHgipd/BTff8hegfROvDexS+7c15JImTClcEnNX3l6kgAIK9E3AwK5vHXU+CijQI4GaKSXD7V2pqUJmMHmORx9+D0WqCc32t/Y8FFBAAQUUUKA/AhcDuxxLUt564Q07A7v+9NiZKKCAAgr0T6Bd+rLdq+7i0f5ztxxm2H7Lbnj0du6654chDLp97GLThnkVOQ/IsSZS9g/FGSmggAIKXLaAgd1lk3mBAgooMCOBXDENA4btF+kDTEOi2HqKRz75ZobhWmIqZlSIwyiggAIKKKDArAS+WGCXm4IQ3cN2Vr1wHAUUUEABBXYqcHGvuouhXbcsZkhdaNfubcfKK3jbA/+CHNe6ZTG7wK7YfsMutdtf4Bdyd2rteQoooECfBQzs+txd56aAAgstkNgiptXtTajbD/R5SvXch3j65Acpq1eQwtZCz8/iFVBAAQUUUODzCLRLXuaCF79hVzGmfcMu5IFLYvrQKKCAAgoosIACdQw8+NafhJVXUUe6eO5iRNdQUTBYwFlZsgIKKKDAXgsY2O21qPdTQAEF9kigYUqRhu1W1bQf7suUOf/UD3Hq9PdSpOPAdI9G8jYKKKCAAgooMDcCBnZz0woLUUABBRRQYK8EpmQevOcfE4/cQl1AyFBcWEHTwG6vlL2PAgoosPgCBnaL30NnoIACPRXo1sDPgXbhqxRrylTy1Ke+mem5nyWGNsjzUEABBRRQQIHeCRjY9a6lTkgBBRRQQIFxnnLHG7+XY9e8i1S2S2VGuk0uAiRcEtMnRAEFFFBgW8DAzidBAQUUmFeBvF1Yym1gV1E2kUc//hWU42fIwymhccmMeW2ddSmggAIKKLBrAQO7XdN5oQIKKKCAAvMqUOWKm276Zl5x/Qe6wC7k2GZ1FwK7zyyPOa/1W5cCCiigwGwEDOxm4+woCiigwOULtK/WxURDIDOlHD/PI594J6N0iOngLGW9evn39AoFFFBAAQUUmG8BA7v57o/VKaCAAgoosAuBTMXVL/9KvuSWb4ey+2G/3f2iO1K7Z/0u7uklCiiggAL9EzCw619PnZECCvRF4MKH9zq0y2M0pHO/xuMPv5+VeJz1Yp1RM+rLTJ2HAgoooIACClwUMLDzWVBAAQUUUKB3AjFMKY68hbvu/lEo2sCu3a5+O7Rrwmf2s+vdxJ2QAgoooMBlCRjYXRaXJyuggAIzFGiXwsyJFNvADjae+Zecf/K7KMuCM2HCmktizrAZDqWAAgoooMCMBAzsZgTtMAoooIACCsxOIDBmOriWtz/4c+SiIYQMuTSwm10LHEkBBRRYCAEDu4Vok0UqoMByCtTUdezWty8pOfXE36Q5+c8oy02ezRMO55XlZHHWCiiggAIK9FnAwK7P3XVuCiiggAJLKhDzOuc4xHu+7FehqKEN7BgY2C3p8+C0FVBAgS8kYGDns6GAAgrMqUBuv3AXJoQ06j7LP/Lo72M0fYxUNeT4PCEdmdPKLUsBBRRQQAEFdi1gYLdrOi9UQAEFFFBgXgUaCghj7r7t7zJ6xX1UTBmkAcQpKY+IYV4rty4FFFBAgVkKGNjNUtuxFFBAgcsUSFSEPCA0NZ/85O9kWD1LSO238TYhr13m3TxdAQUUUEABBeZewMBu7ltkgQoooIACClyuQBvYhbzFm2796xx+1XuowpRBHkKoSHlgYHe5oJ6vgAIK9FTAwK6njXVaCijQD4GGhpjbL+Kd4mOPfCUrVU1ZbJHzloFdP1rsLBRQQAEFFPhsAQM7nwgFFFBAAQV6J3AxsPuSm76Fa17731GFikEeADUplN2+9R4KKKCAAgoY2PkMKKCAAnMqkEjkHClCTTr/ET5x4n9gbbLGYLDOJFcU7mE3p52zLAUUUEABBV6CgIHdS8DzUgUUUEABBeZUoAvnzvGKV32AG279U9ShpovpMqQQDezmtG2WpYACCsxawMBu1uKOp4ACCuxQ4IXAjprx8z/DE0/+WVYmx4mDDSZ5bGC3Q0dPU0ABBRRQYKEEDOwWql0Wq4ACCiigwI4ELgR2R658N7fd+X3UMVO2F+ZIChjY7QjRkxRQQIH+CxjY9b/HzlABBRZUoF0OM1AQc+LMyR/gzOm/y8r0im6j6imbBnYL2lfLVkABBRRQ4IsKGNj5gCiggAIKKNA7gSKPyPl5OPx67n3rv6COgZLUBXZVyAwIvZuzE1JAAQUUuHwBA7vLN/MKBRRQYCYCDbndlhoa+PQT30yz/h9YqVZpcqIutohpOJM6HEQBBRRQQAEFZihgYDdDbIdSQAEFFFBgNgJFXiXzLJPyKt7+zl+kLuKLAruGAcVsCnEUBRRQQIG5FjCwm+v2WJwCCiyzwAuB3QQefvz9DLY+zLApqVNBMzhPbFaWmce5K6CAAgoo0E8BA7t+9tVZKaCAAgostcAwr1FzknUGvOvd/y91UW4HdikyjTXD7QUyPRRQQAEFllzAwG7JHwCnr4AC8yxQdR/mD+eKh3/zRkb1lRRFu4xGzfnyWdbq4/NcvLUpoIACCiigwC4EQszkFGja3WzChNPPXMs0r9MulhXDgEy9i7t6iQIKKKCAAgocpECRpqR8hHo04Y43/j3WrrqDaagoCcSmxBfsDrI7jq2AAgrMj4CB3fz0wkoUUECBzxbINZuhZK05zcO/dRej+igxtstgNmyWp7p/9lBAAQUUUECBfgl8vsCuYoOUSwO7frXa2SiggAIKLJFAoILmMNPBJrff+n1c8fJ3UIeK2AZ2qaT9no6HAgoooIACBnY+AwoooMC8CnSBXWRl6xOceOh3UKZDEIfEDOPiLINmbV4rty4FFFBAAQUU2KXAxcAuhYLMmDMnr2aat2hyoIhDck67vLOXKaCAAgoooMBBCcScyGlIVYz5kpv/Ai979VdTFxcCu1zSbl/voYACCiiggIGdz4ACCigwrwI5MQmZ+vlf5PSJb4I8JMeSMgWquEFM7dt2HgoooIACCijQJ4EQK3Ia0AZ2hCmnn7nSwK5PDXYuCiiggAJLKdAFdrmkCg3X3fB13PC6/5m6bAO7gpjbZbCXksVJK6CAAgp8joCBnY+EAgooMK8CGapQcf6ZH2Pr6b/e/eKuDgWjHGkYdwGehwIKKKCAAgr0TCBMaTeySQwhbHHm5LVM0qZv2PWszU5HAQUUUGC5BHLOFASqANe+4n18yS3fSSqq7t/5IUWCS2Iu1wPhbBVQQIEvIGBg56OhgAIKzKtAhhQqTj72nYQz/5ppzExiZi21y2FVJHelntfOWZcCCiiggAK7F3ghsNt+w64N7NolMesEMZS7v69XKqCAAgoooMCBCeQUKUJNYsDqVbfx5rf8iIHdgXXDgRVQQIH5FTCwm9/eWJkCCiy7QAbChBOf/BOMzv8q47JmSmI1jwg54Q42y/6AOH8FFFBAgV4KXAjschvOdYHdy5ik89QpGtj1suFOSgEFFFBgGQRyKolxi6YZUBx9Offd81Mw2P4irm/YLcMT4BwVUECBnQkY2O3MybMUUECB2Qt0gd0Wn/r4H+bQ5kfZLCeMQ8OhdIiyXS7TyG72PXFEBRRQQAEF9lvAwG6/hb2/AgoooIACMxdo36wr2KSuS/KhVR687xdg1HRv3MXuZ/+Zl+SACiiggAJzKGBgN4dNsSQFFFCgE2g/tNeneeiht7JStfvVDWmoCSER8pjAilAKKKCAAgoo0DeB0HT71Ka4RWDEqecG1PWIKo+JHILQ7nfjoYACCiiggAKLJBBSJkZIrDAZTXjH/f8WBldDqCGV4B52i9ROa1VAAQX2TcDAbt9ovbECCijwEgXawG76BJ/45JexWo+IuaDuPsQ3BnYvkdbLFVBAAQUUmFsBA7u5bY2FKaCAAgoosFuBgkzOmaYu2Rhs8OC9/yfDwzcSioqQB75ht1tYr1NAAQV6JmBg17OGOh0FFOiRQLtJ3dZv8IlPfQ1rzSohhS6w237DbtJ9+95DAQUUUEABBXomYGDXs4Y6HQUUUEABBdoFdBJFjqSmYDzc5J63/BMOXfWmdlkdoJRIAQUUUECBTsDAzgdBAQUUmFeBBFtnf54nnvgga2lIzok6FBcCuxpyMa+VW5cCCiiggAIK7FbAwG63cl6ngAIKKKDA3ApkKoq8AjlSDcfcfuv3cezad5C6L+QGQnATu7ltnoUpoIACMxQwsJshtkMpoIAClyXQwNlT/5RnT373hcCuog5DA7vLQvRkBRRQQAEFFkzAwG7BGma5CiiggAIKXFogFRPKeg3q9g2787zupm/jVTf8PlIIRDewuzSgZyiggAJLImBgtySNdpoKKLCAAinzzNN/g/XT/5TV1K53fzGwC4TsG3YL2FFLVkABBRRQ4NICBnaXNvIMBRRQQAEFFkygiRsM6uOEFKlHm7ziuj/Ka276OlJol8NMhnYL1k/LVUABBfZLwMBuv2S9rwIKKPBSBRI8/vi3UJ39EKOcyYyp8gqxyOQUifmlDuD1CiiggAIKKDB3AgZ2c9cSC1JAAQUUUOClCrSBXVldyTC0gd06V73sD3DjGz7YBXaZhgK3vHipxl6vgAIK9EHAwK4PXXQOCijQT4EEj534E6Tzv8JqqmnCZwK71AQKXOO+n413VgoooIACSy1gYLfU7XfyCiiggAL9FMjlmDg5RqhrquF5jl3z1dz+5m8jxZFv2PWz5c5KAQUU2JWAgd2u2LxIAQUUmIFAgoc/+gZWmxHTGCnrDQZxjfWwwSAfI+TJDIpwCAUUUEABBRSYqYCB3Uy5HUwBBRRQQIFZCMS0wrh8jiIdYyVm1o6+mVvu+nvUscvrKNv/9lBAAQUUWHoBA7ulfwQEUECBuRWoax79+O2MXhTYlWGVjbjJKB/p9rTzUEABBRRQQIGeCRjY9ayhTkcBBRRQQAHoArviDDEPWM1DysM38eb7f6wL7NqszrzOp0QBBRRQoBUwsPM5UEABBeZVYHKKRz/5AMM6MilGDOsxMRZshYmB3bz2zLoUUEABBRR4qQIGdi9V0OsVUEABBRSYO4GYBoyLLWJOrKTD1IMj3P/Of0dVbO9fZ2A3dy2zIAUUUOBABAzsDoTdQRVQQIFLCzSbD/H4w7+bMhVdYDdoaiLN9jfwkhtSX1rQMxRQQAEFFFhAAQO7BWyaJSuggAIKKPDFBYomMi0SxDGj6jiTWPPAe36JKlYUjAzsfIAUUEABBToBAzsfBAUUUGBOBSbn/gsnP/V1xFwwKUsGdSQy7QK7MrXL3BvazWnrLEsBBRRQQIHdCxjY7d7OKxVQQAEFFJhTgVgH6kH7m9iqe8NuI23y9nf/MlXZ/mS/amA3p32zLAUUUGDWAgZ2sxZ3PAUUUGCHAuunf5qzn/5z3dmb5YhRKijShCaWxKYih3KHd/I0BRRQQAEFFFgYAQO7hWmVhSqggAIKKLBTgVgn6kG7+GVgSGQjj3ngwZ8hrR4isGZgt1NIz1NAAQV6LmBg1/MGOz0FFFhcgXPP/jjnnvhOQgjbgV0zhHwW4iqxGZPDaHEnZ+UKKKCAAgoo8PkFDOx8MhRQQAEFFOidQPeG3TAR6gGDuMk4D7jznh9n5YrrCXlECL2bshNSQAEFFNiFgIHdLtC8RAEFFJiFwPNP/33Wn/4bLwrsViGf7gK7shnTGNjNog2OoYACCiigwGwFDOxm6+1oCiiggAIKzECg3cOuGkyhWmVQnGWSV7n9jh/i6DW3GtjNwN8hFFBAgUURMLBblE5ZpwIK9FIg50z7VwjtX5/9lbrTD3+Qs1sfpkmPUMarCM0KZZxCsUFTTwj5WC9NnJQCCiiggALLLBBCJFOR2o8FeZUzp2uqaoU6FYSYlpnGuSuggAIKKLCwAinWpGnm0MohNscT6mHgvrf8bVaO30NTTCkYLuzcLFwBBRRQYO8EDOz2ztI7KaCAAnsqcOrhr2d986PUnGAYjpOadiPqKSGOadKYyJE9Hc+bKaCAAgoooMDBCxjYHXwPrEABBRRQQIG9FmgDO+rIIJbUuWFaBN74+u/iyle8m1RURAZ7PaT3U0ABBRRYQAEDuwVsmiUroED/BXKGZz/xtWxOHyWFZxlwlJSGhFQTi4amqYjBb+D1/0lwhgoooIACyyZgYLdsHXe+CiiggALLINAGdjGVhJTJMTCJ8Lrr/wyvvvH3k4qaSLkMDM5RAQUUUOASAgZ2PiIKKKDAAQnk3BBCsT16flERF1bG/PRHvpSmPgPhHEWxSmqGxFwQI+Rck7PLYh1Q6xxWAQUUUECBfRN4cWAX8hqnT1fU9SpVE10Sc9/UvbECCiiggAL7K5BJBCLxws/+k1hw/fVfzw2v+zoDu/2l9+4KKKDAQgkY2C1UuyxWAQX6JPDiwO5i9hbixRkmHvvwnV0wF2LV7W+X04CYh7S/yCNskbvNbTwUUEABBRRQoE8CBnZ96qZzUUABBRRQYFsg5ZoiF5RlwXRa0QxH3HDjH+C6G76RFFMb5UmlgAIKKKAABnY+BAoooMCBCbRvyG1/KE8NEOjenoOq+zD/5G/eAXm0XV3YJOf21brDNO3reGGTIrvG/YG1zoEVUEABBRTYJ4GLgV27XBZplTNnaqpqxTfs9snb2yqggAIKKDALgZxz93bdaFCyNZnSDFd59Y2/h9fc8GdpYkPBhdV3ZlGMYyiggAIKzK2Agd3ctsbCFFCg/wIvCuzSZ8K6hjFVPebZj91LzFfSfrDPnO3erMvp0IXA7hxFPtx/ImeogAIKKKDAkgl8ocCuTgWE9hs+HgoooIACCiiwaALtz/VlKIg0VE2mHqxwxcvfym23fA8pXvwq76LNynoVUEABBfZawMBur0W9nwIKKLBjgc8Edrl9aS60/1xR5Q3Gk3XOPPRWYn4ZOQdyOEOI7TfyjlFnyPEMRXN0xyN5ogIKKKCAAgoshsCLA7uQD3H69LR7w87AbjH6Z5UKKKCAAgp8PoE2sBsWA5pqC+KAaTFk9eit3HXXD5nW+cgooIACCrwgYGDnw6CAAgoclECiW6u+PdqVMNtV6zfZ5DBrcO7X+fSjf/CgKnNcBRRQQAEFFDhAgXb/2nYJ7JCPsL5esL6eybEkX9z09gBrc2gFFFBAAQUUuHyB3L1GV1NG2ApDVqsJx49+Ba99618kULok5uWTeoUCCijQSwEDu1621UkpoMBCCDTQFO3SVpEiJ1IomDBllSH1mV/lqRNfvxDTsEgFFFBAAQUU2FsBA7u99fRuCiiggAIKzINAu1d9ETKTYpW1esrxo+/hNff/lfY3AsQL+9vPQ53WoIACCihwcAIGdgdn78gKKLDsAoluc+l2ycuS3AV2NRXDPGDj2Z/l9FN/ZtmFnL8CCiiggAJLKWBgt5Rtd9IKKKCAAj0WaJe8btKUQQ6Mi4JDwNHDD/Ca+7+nC+sM7HrcfKemgAIKXIaAgd1lYHmqAgoosKcCGVKogZKYgQATKkap5NwzP8nZk9+5p8N5MwUUUEABBRRYDAEDu8Xok1UqoIACCiiwY4GQaVe2HpDZKjJrCdZW7+BLHvwhyu4m7UYZHgoooIACyy5gYLfsT4DzV0CBgxP4nMAuk5mEhpVcsnHyn3D66e89uNocWQEFFFBAAQUOTMDA7sDoHVgBBRRQQIF9Eci0m9iXjGJgI45ZqTNF+Vre+O6fZNB+e9dDAQUUUECB9n2OnHP7XoeHAgoooMCsBdrP6/Ezb9i169k3seiWyDj/7A/y/FM/POuKHE8BBRRQQAEF5kDAwG4OmmAJCiiggAIK7KFAylNCXmOlKFgPZxlVgRSu5u73/gdKX67bQ2lvpYACCiy2gIHdYvfP6hVQYJEFGmiKisCgWxIzMSWFIWWCM099N+vP/fNFnp21K6CAAgoooMAuBQzsdgnnZQoooIACCsypQGBMSocZBtiI5znclExY5d73/QqFL9jNadcsSwEFFJi9gIHd7M0dUQEFFNgW+Jw37KCiDgPKOvHUiW+jPv/vlFJAAQUUUECBJRQwsFvCpjtlBRRQQIFeCxSxIlWHKULNRnGGY/kwYyL3vvf/cfe6XnfeySmggAKXJ2Bgd3lenq2AAgrsncCFwK5d/WJKyRDIbWhHyblPfgubGz+zd2N5JwUUUEABBRRYGAEDu4VplYUqoIACCiiwI4F2ScwirhCqmskgcow1Npox9335f+lW3HEbux0xepICCijQewEDu9632AkqoMDcCjSQitR9m25K7AI7qLcDu0f+NBvnf25uS7cwBRRQQAEFFNg/AQO7/bP1zgoooIACChyEQBvYxTCkaDLjMnAkrbCVp9z35b9CzNHA7iCa4pgKKKDAHAoY2M1hUyxJAQWWRCBBExuKDNNQMEzb36qrQ+L5Rz7I1vlfWhIIp6mAAgoooIACLxYwsPN5UEABBRRQoF8Cud0TIwcGObIZE4fqIdPYbAd2DVC0X+X1UEABBRRYdgEDu2V/Apy/AgocnECGJmwHdlWIDFLoArsUak598usYb/y3g6vNkRVQQAEFFFDgwAQM7A6M3oEVUEABBRTYF4E2sMsJRqFkI05Zmw6oB5l739u+Ydf+LqDYl3G9qQIKKKDAYgkY2C1Wv6xWAQX6JNAFdpmCTA2UzfYyGE2sePrjX00aP9an2ToXBRRQQAEFFNihgIHdDqE8TQEFFFBAgUURCJnUZFbigPUw4VA1pB4G7nn3fyZ2G2X4ht2itNI6FVBAgf0UMLDbT13vrYACCnxRgURDoMihWwazC+yAFCc88dF3QXVOPwUUUEABBRRYQgEDuyVsulNWQAEFFOi3QBvY1YGVougCu6NpjUnRcMeX/TzDOGi/wtvv+Ts7BRRQQIEdCRjY7YjJkxRQQIH9EEjUKVJ2+9bVlHW5vSRm3OLER+7rNqP2UEABBRRQQIHlEzCwW76eO2MFFFBAgZ4LhExuCoaBLrC7IhxhPa3zxrf/PEdWDxvY9bz9Tk8BBRTYqYCB3U6lPE8BBRTYc4HPCeya7W/U5WLMid94MzEN93xEb6iAAgoooIAC8y9gYDf/PbJCBRRQQAEFLkvgQmA3IHeB3VXlEc5Oz3Pr236WK48ch9C+ZeehgAIKKLDsAgZ2y/4EOH8FFDgwgXRh5Jjat+ratTBrYihJoebJ37idnPzAfmDNcWAFFFBAAQUOSiBMCazQkAghsL5esH5+jdx+RmCdgJ8PDqo1jquAAgoooMBuBULK5BjIVBR5hZwzVRl5y5v/DoevfqN72O0W1usUUECBngkY2PWsoU5HAQUWR2A7sEvEFH9bYPfEh9/Uvmq3OJOxUgUUUEABBRTYGwEDu71x9C4KKKCAAgrMkYCB3Rw1w1IUUECBORYwsJvj5liaAgr0W2A7sKuJTUEq2s3rtt+wa0LDk7/+ln5P3tkpoIACCiigwOcXMLDzyVBAAQUUUKB3AgZ2vWupE1JAAQX2RcDAbl9YvakCCihwaYHtwK4iNmUX2EUS5EhNzTO/eTcpNZe+iWcooIACCiigQL8EDOz61U9no4ACCiigAGBg52OggAIKKLATAQO7nSh5jgIKKLAPAg2Z0L1h99sDu5MfuYemqfdhVG+pgAIKKKCAAnMtYGA31+2xOAUUUEABBXYjYGC3GzWvUUABBZZPwMBu+XrujBVQYE4Emgwh1MQ6kspI+24duaTKE5796J00dZyTSi1DAQUUUEABBWYmYGA3M2oHUkABBRRQYFYCBnazknYcBRRQYLEFDOwWu39Wr4ACCyywvSQmxBpSSRfYpaZknM5x6uNvhubwAs/O0hVQQAEFFFBgVwIGdrti8yIFFFBAAQXmWcDAbp67Y20KKKDA/AgY2M1PL6xEAQWWTODFgV1TZop297q6YKs5w6mP3UrBtUsm4nQVUEABBRRQAAM7HwIFFFBAAQV6J2Bg17uWOiEFFFBgXwQM7PaF1ZsqoIAClxZI7f51qSSHTA6he8OupqTe+K+ceegD1CFf+iaeoYACCiiggAK9EkixIaaCEDM5V0ymhzhzqqAJQ5o4psiDXs3XySiggAIKKLAMAgUl6zlwBYGNvEFZjEh5whvu+CmOXn0NBSvLwOAcFVBAAQUuIWBg5yOigAIKHJCAgd0BwTusAgoooIACcyxgYDfHzbE0BRRQQAEFdikQM2yGkmM5scWUIg7JNLzp3n/LytHjRPxCzi5pvUwBBRTolYCBXa/a6WQUUGCRBAzsFqlb1qqAAgoooMBsBAzsZuPsKAoooIACCsxSIKSGcVlwpA5Mi9RtZN++TX/vO36BPCyJlLMsx7EUUEABBeZUwMBuThtjWQoo0H8BA7v+99gZKqCAAgoocLkCBnaXK+b5CiiggAIKzL9AThOqwQprk4pmWNJUEGPB/e/9ZVKIxPmfghUqoIACCsxAwMBuBsgOoYACCnw+AQM7nwsFFFBAAQUU+FwBAzufCQUUUEABBfon0AZ29XDE6rjuArtqkiiKkre+71doQqAg9G/SzkgBBRRQ4LIFDOwum8wLFFBAgb0RMLDbG0fvooACCiigQJ8EDOz61E3nooACCiigwAWBPO3esNsO7AbU00yMGNj5gCiggAIKfJaAgZ0PhAIKKHBAAgZ2BwTvsAoooIACCsyxgIHdHDfH0hRQQAEFFNilQMwwLksOTSvqsiA1EGLi/i/7JVLZ7mHnopi7pPUyBRRQoFcCBna9aqeTUUCBRRIwsFukblmrAgoooIACsxEwsJuNs6MooIACCigwS4EusCuGHK4aqjKTUyAUcN87foE0GBjYzbIZjqWAAgrMsYCB3Rw3x9IUUKDfAunC9GKCKm4xoAQKzqw/wvojd0G+vt8Azk4BBRRQQAEFfpuAgZ0PhQIKKKCAAv0TKIik1DCIq2wUpzhSX8VmeI773/ubvlvXv3Y7IwUUUGDXAgZ2u6bzQgUUUOClCbSBXc5QZGjilPYDPJSc39sARLsAACAASURBVHqcc598Gykde2kDeLUCCiiggAIKLJyAgd3CtcyCFVBAAQUUuKRA+4ZdQ2bIyguB3VY4z33v+/8oCJe83hMUUEABBZZDwMBuOfrsLBVQYA4F2sCuaWAQIMWakNuP6YFJc4bTH32AOhVzWLUlKaCAAgoooMB+ChjY7aeu91ZAAQUUUOBgBHKKJCaM2sAunmOtOUYuA3e++z93X94NZnYH0xhHVUABBeZMwMBuzhpiOQoosDwC24FdZhBCF9iRSmIb3rHFM7/xIHWeLg+GM1VAAQUUUECBTsDAzgdBAQUUUECBHgrkovtZf5hX2Sw2Wa2OUqwc5o1f9m8oUkFsF9zxUEABBRRYegEDu6V/BARQQIGDEkgkUordznUpJnIdKdoP6bHiyV9/Gw3jgyrNcRVQQAEFFFDggAQM7A4I3mEVUEABBRTYR4HAiBTOMkxrbBYVK9M1Vg6/ilve/mMU7Wo7vmK3j/reWgEFFFgcAQO7xemVlSqgQM8E2sAOIjFtL4lJs/2GXRvYPfHf7icF37DrWcudjgIKKKCAApcUMLC7JJEnKKCAAgoosHACgVVSOMMwj9iMidXqEEeOvoHXve1vEyjdx27hOmrBCiigwP4IGNjtj6t3VUABBS4pUOeaGEpik0lFQ8hlt9V0DmOe/PV7ujjPQwEFFFBAAQWWS8DAbrn67WwVUEABBZZEIK+Q4ynKvMZmDKxNRxy78k5uvO9/IzA0sFuSx8BpKqCAApcSMLC7lJD/uwIKKLBPAtNmSlkMiXUilYlucczcBnabPPXhe2myu07vE723VUABBRRQYG4FDOzmtjUWpoACCiigwO4F0hopnuwCu60idoHdFVfdy2vu/WsGdrtX9UoFFFCgdwIGdr1rqRNSQIHFEUg0OVIAdagp65LuFbtiwuO/dSe5ctfpxemllSqggAIKKLA3AgZ2e+PoXRRQQAEFFJgngUBFwREiFQ3nmYYVDl/5dt58+/fBcJ4qtRYFFFBAgYMUMLA7SH3HVkCBJRdI1ClShs8O7FLc4sRH7qNo8pL7OH0FFFBAAQWWT8DAbvl67owVUEABBfovkNvALq0R8pQ6bJHLVY5d8y5uu+V/hUH/5+8MFVBAAQV2JmBgtzMnz1JAAQX2QSBRZyiJ1CFRptgtidmEMZ/+yDsp0uY+jOktFVBAAQUUUGCeBQzs5rk71qaAAgoooMDuBDKJmEpCqmnimDRc42Uv/z3cdPNfgKLdwd4VdnYn61UKKKBAvwQM7PrVT2ejgAKLJNCFc5mCTA3bgV23POaUpz72VTD99CLNxloVUEABBRRQYA8EDOz2ANFbKKCAAgooMIcCMRfbS2KGhmYw5FWvfD83vO6bDezmsFeWpIACChyUgIHdQck7rgIKKJAhhdR9j64mUrZfqgvtn9U899AfZrL56xopoIACCiigwJIJGNgtWcOdrgIKKKDAUgjknCnDdmDX/hZgUsCrr/t6XvO6byDF9k98w24pHgQnqYACClxCwMDOR0QBBRQ4KIGLgV3OTELB6EJg1y6PefbRb2bz3H8+qMocVwEFFFBAAQUOSMDA7oDgHVYBBRRQQIF9FGjqzKDIEBOkki0SN772T3Ldje+nKdqVd4p9HN1bK6CAAgosioCB3aJ0yjoVUKB/Au3n9O6bdDAlMuxmWFNTcu6RP83G+Z/r35ydkQIKKKCAAgp8UQEDOx8QBRRQQAEF+ieQGghFRaQh5ENMYsPNN30rL7vhK7slMg3s+tdzZ6SAAgrsRsDAbjdqXqOAAgrshUADqWgXw2wDu7IL7DIVVS4498lvYWvz3+/FKN5DAQUUUEABBRZIwMBugZplqQoooIACCuxQIIchgU1IFSEcoSnhlpu/nSte+R5SwCUxd+joaQoooEDfBQzs+t5h56eAAvMrkKEJUwJDYkO30XS3l11d89SJb6M+/zPzW7uVKaCAAgoooMC+CHS/tMsQYtXdv85w6qlXMAlnaX/Z54JZ+8LuTRVQQAEFFNhXgTInxiGxWh6hmTxPMyy57U0/xuGrX0PMq91+9h4KKKCAAgoY2PkMKKCAAgcl8OLALkEODU0oKFPi1JPfyeapf3VQlTmuAgoooIACChyQgIHdAcE7rAIKKKCAAvsoMMiRTSYMWCGmTaZFwZve8uMcvua1xDwysNtHe2+tgAIKLJKAgd0idctaFVCgXwIZUmi/PT/Y3ne6/U+MtN+8O/vMD3DumX/Yr/k6GwUUUEABBRS4pICB3SWJPEEBBRRQQIGFEyhTYBwrYoqMYmAzZe6+919SHL+GMqx1W2V4KKCAAgooYGDnM6CAAgoclMDnBHY5QBUSwwzrJ3+UM0//rYOqzHEVUEABBRRQ4IAEDOwOCN5hFVBAAQUU2EeBWAeaUU1dBY4MBmzUgQfe8dNUK4cpGBnY7aO9t1ZAAQUWScDAbpG6Za0KKNAvgW5JzArygCK3m9UEpqFud7Tj3FM/wdmT39Wv+TobBRRQQAEFFLikgIHdJYk8QQEFFFBAgYUTCFWGtUBV1azmIVtpyIPv/TlS0b5bVxrYLVxHLVgBBRTYHwEDu/1x9a4KKKDApQUuBHY5F5Q5kGKgpmJIwfmnf4bnn/nzl76HZyiggAIKKKBArwQM7HrVTiejgAIKKKBAJxCakrRaU0/GDOsB43CUd375f6COELv/eCiggAIKKAAGdj4FCiigwEEJ5EQTmu7bdEW7h10MTJiyypDJc7/EySe+6aAqc1wFFFBAAQUUOCABA7sDgndYBRRQQAEF9lEgpgGTchOahpU0Io1ezn3v/GmqmCkIBnb7aO+tFVBAgUUSMLBbpG5ZqwIK9EsgNaSY6b5PlyPtL+jGbLHGKvnsr/H4pz7Qr/k6GwUUUEABBRS4pICB3SWJPEEBBRRQQIGFE4hphc1whkEsWSuOUq6+ijfe++NMQsMgtIGd79gtXFMtWAEFFNgHAQO7fUD1lgoooMBOBFIX1bX/f/vvco6EkGg4z8bGM6w//JVAQZNDd7vQhXt1d17OmUC5k2E8RwEFFFBAAQUWSMDAboGaZakKKKCAAgrsUCCHMWV9mBAy0yIwuuIu7rrz+7oVdwjbvxPwUEABBRRQwMDOZ0ABBRQ4IIEmQ9F9MG//KskZQoDMJlvjU5z6xJcTQiS3v7l7IbCDnBPk4oCqdlgFFFBAAQUU2E8BA7v91PXeCiiggAIKHIxApqJsVrvAblwG1q56G3e++bsN7A6mHY6qgAIKzK2Agd3ctsbCFFCg7wINmZgToU3p2jfsUvsWXTvritRs8sRvPtjuTL0d1rX/Qy62wzoPBRRQQAEFFOitgIFdb1vrxBRQQAEFlligDewGaaX7wu64LLjiFb+D22791hdW2vENuyV+OJy6Agoo8CIBAzsfBwUUUOCABBKJ0C5tGS68LZfbt+cuhnY1Jz58PymPKULVhXo5DYAh0IZ420GehwIKKKCAAgr0S8DArl/9dDYKKKCAAgq0AplEkdv96wNbReRVr/kfufF1f4x244vuO7weCiiggAIKtP9OyO1GSB4KKKCAAjMXSNTEi/vQdZ/SIbVv2YXub3niI19K1ZyBuE6MBaFe6/a0a5fQyIxdFnPmHXNABRRQQAEF9l/AwG7/jR1BAQUUUECBWQu0v34tCC8Edjfd/Kd4xXVfQxO2/9xDAQUUUECBVsDAzudAAQUUOCCBFwK7C2FdW0bODTkHYog884mvYnPyJIFnicVgO7DLQ2IxpcnnCPnQAVXusAoooIACCiiwXwIGdvsl630VUEABBRQ4OIE6Z4bd+3QwiQNuv/2vcsXL3kUTGgrco/7gOuPICiigwHwJGNjNVz+sRgEFlkigoaJg0K6NcWEZjHp7oYwUujfvTj/6Bzm/eYKapyjbL9ylFQpWCHFMbk6RuWqJtJyqAgoooIACyyFgYLccfXaWCiiggALLJVDnyDBOIUXGoeDuO36QtSvvog41MZR029l7KKCAAgosvYCB3dI/AgIooMBBCVRpwiCOurQuZYixAmoyJaEZcPaxP8rzG5+gzp+mjPGFwC4Wm9T1YwRee1ClO64CCiiggAIK7JOAgd0+wXpbBRRQQAEFDlDgYmCXm8Akltx7zz9g5ehtBnYH2BOHVkABBeZRwMBuHrtiTQoooABw6skfYPzsD3X7160XWwzrVUgNIa5RppM04ZhOCiiggAIKKNAzAQO7njXU6SiggAIKKADEnLqlMFfCmK068473/hrEGpqSuphQMtJJAQUUUEAB97DzGVBAAQXmVeDU0z/C1tPf3wV2G+W4C+xC9ypeuzTmc6R8ZF5Lty4FFFBAAQUU2KWAgd0u4bxMAQUUUECBORZ4cWBXpTXe9q5fJhWJ2ERSURHb7TI8FFBAAQWWXsA37Jb+ERBAAQXmVeDscz/B+cf/8oXArmLYFBTth/kusHuelFfntXTrUkABBRRQQIFdChjY7RLOyxRQQAEFFJhjgQGZzdC+R7cF5fXc+/af2g7sUvszft3tY++hgAIKKKCAgZ3PgAIKKDCnAutn/iOnT/wJyjBkq5gwbDIxrdIUgSJtkhjOaeWWpYACCiiggAK7FTCw262c1ymggAIKKDC/Am1gt5ULijBh9dCdvOX+HyHFQEwY2M1v26xMAQUUmLmAgd3MyR1QAQUU2JnAdP03ePKRr2XIiM24xTDVlPk4dcyEvAnZwG5nkp6lgAIKKKDA4ggY2C1Or6xUAQUUUECBnQqMcmYjB4pYceXVv4ub3/KXaUJBmYGQ2l3udnorz1NAAQUU6LGAgV2Pm+vUFFBgsQXy+Ak+9dB7GaUVNostVpoNinAN4zClzA3kYrEnaPUKKKCAAgoo8NsEDOx8KBRQQAEFFOifwChHNnIiljXXv+J/4pW3/lESJWVOEAzr+tdxZ6SAAgrsTsDAbnduXqWAAgrsv0C1waMfu6cL7CZxzCCtMwjXsNkGdu0X8DwUUEABBRRQoHcCBna9a6kTUkABBRRQgItv2LWB3etu+NNcc9PvJzGgzDUE96/zEVFAAQUU2BYwsPNJUEABBeZVIDU8/NE3sVqPLgR2zzMM17HOOgWR2C6d4aGAAgoooIACvRIwsOtVO52MAgoooIACncDFN+yKQcPrb/xLHH3N7+gCuyEV5AEEoRRQQAEFFDCw8xlQQAEF5lcgN3z6kW+C9f8bQkMTJgzzYXJOVEWgaEzs5rd5VqaAAgoooMDuBFKcElgj5kRmTJNXOPVcpmnWaMM8DwUUUEABBRRYPIGSKSGvcT5W3HHvj3Lo8G2UYdrtTZ+iO9gtXketWAEFFNgfAd+w2x9X76qAAgrsgUDiyUf/LOn8z5OpPiuwm0ZcFnMPhL2FAgoooIAC8yZgYDdvHbEeBRRQQAEFXrpATFsU4Tjn45R73/Z/sLJ2I5EaUkGKAXexe+nG3kEBBRTog4CBXR+66BwUUKCnAonnHv8eNp//cXLO5FwxyCvd31dFokxFT+fttBRQQAEFFFhegTawI69SkF94w+70KWiaQ9S5IQRfs1vep8OZK6CAAgosqkBOE0bxGOdD5sEv/VeE8jgxl5Db1XQKCv/1vqittW4FFFBgTwUM7PaU05spoIACeytw/ql/xJlT39uFdNB0gV1KjYHd3jJ7NwUUUEABBeZG4HMDu8TqhSUxDezmpkkWooACCiigwOUKNBWD8ihbxWEe/LKfpKagbAM7ahpKA7vL9fR8BRRQoKcCBnY9bazTUkCBxRdoyDTP/SxPPfUnge236QZppVses33DrmhcNGPxu+wMFFBAAQUU+GyBi4FdzA2EKW1g175hV9drvmHnw6KAAgoooMCCCrRfwh0WK+SVm7j7gb9PRWaQ25/za1IoXRJzQftq2QoooMBeCxjY7bWo91NAAQX2SKDOifLcf+ORT//3xBQJDBgyJOUp07KirAd7NJK3UUABBRRQQIF5EfjcwC6HNU6fClTVioHdvDTJOhRQQAEFFLhcgVwQiobjV76H17/lrzEFhjRAIIVoYHe5np6vgAIK9FTAwK6njXVaCiiw+AI1UG6e4NFH3wVpSEhtYFdcCOymDJrR4k/SGSiggAIKKKDAZwl8ocCurlepUu0edj4vCiiggAIKLKBAYkAI57nu+m/g1Tf/caYpMoxjaLe9CAkjuwVsqiUroIAC+yBgYLcPqN5SAQUU2AuBLrCbPMunHn6A3IwIKTLIgZQrpuWUYVrZi2G8hwIKKKCAAgrMkcDnBnbEw92SmO0bdgZ2c9QoS1FAAQUUUOAyBJo0hHCSN7z+L3HVDe+nan++j5uQ1kixJtLuZ+ehgAIKKLDsAgZ2y/4EOH8FFJhfgdyujlHxid/6PRwfP8F0FFjPpzhUv4rAeXLwA/38Ns/KFFBAAQUU2J3AxcCuIJMZu4fd7hi9SgEFFFBAgbkSKMMWG2GV22/7Aa562b3dz/qkAcREu399cWHf+rkq2mIUUEABBWYuYGA3c3IHVEABBXYocCGw+9THP8DKxoepR5ENznCofmUX2CU/0O8Q0tMUUEABBRRYHAEDu8XplZUqoIACCiiwU4GYttgYrHLvHT/GoStuAhKksgvsXBBzp4qep4ACCvRfwMCu/z12hgoosKgCXWBX8/ij38rg7IeoBgXjPGYlHSOzAblY1JlZtwIKKKCAAgp8AQEDOx8NBRRQQAEFeijQVIyHq7zz/n9DWDsEDKCOUNYkSmIPp+yUFFBAAQUuX8DA7vLNvEIBBRSYjUCGFGpOPfkPmD77A4RixCRPGOQVmrBBbNfA91BAAQUUUECBXgkY2PWqnU5GAQUUUECBTiCkzGT1Kt7xwIeg2AAOQbdxvYGdj4gCCiigwGcEDOx8GhRQQIF5FUiZOmYmz/1HTj3xjcSwRp2hIFEVEwbNaF4rty4FFFBAAQUU2KWAgd0u4bxMAQUUUECBORYIlBRHXs/d9/xDcrFO4DB0q+okmhwpwhwXb2kKKKCAAjMTMLCbGbUDKaCAApcp0H4DLyaK84/w+KPvY8hR6mZIETfYLLZYaQ5f5g09XQEFFFBAAQXmXcDAbt47ZH0KKKCAAgpcvkAMA45c+25uue07tr+A2y6JmbcXwmy/mFu6Jublo3qFAgoo0EMBA7seNtUpKaBATwRSZivC6mSdhz9xK6v5SnK9CsUZNsqK1bpd995DAQUUUEABBfokYGDXp246FwUUUEABBbYFUghcd8Mf4brXfT11SJQhQbtzXRva+Xadj4kCCiigwAUBAzsfBQUUUGBeBRKMI6w08MhHb2AlHYfmCBSnusBupVqd18qtSwEFFFBAAQV2KWBgt0s4L1NAAQUUUGCOBWpqXv8l38o1N3wNTRvVhSkhB8iDLrfzUEABBRRQoBUwsPM5UEABBeZU4ML37aCCjz/yVaw1HyOOIRRHqIvzhGYwp5VblgIKKKCAAgrsVsDAbrdyXqeAAgoooMD8CqT0LPfc/YsUV11PbH/Iz+1bd+3P9DUxl75lN7+tszIFFFBgpgIGdjPldjAFFFBg5wIvBHZN5lOP/3HY+AVG0xVyKKniBjENd34zz1RAAQUUUECBhRAwsFuINlmkAgoooIAClyWQqbj3vg8Rjr5sO7Aj0OSSEGpiKtpX7i7rfp6sgAIKKNBPAQO7fvbVWSmgQA8E2sCuPWKuOXPyBzj13N9irb4WwpQqVNsf6j0UUEABBRRQoFcCBna9aqeTUUABBRRQoBMoyuPc88BPkIZHidTdn9WpJMaa2EQoXBfTR0UBBRRQwCUxfQYUUECBuRX4TGA3ZXruZ3n0sW/kaLqOHM9RhWRgN7edszAFFFBAAQV2L2Bgt3s7r1RAAQUUUGBeBUaHbuWOt/4wdRhQ5IZAps5tYNf+bB98w25eG2ddCiigwIwFfMNuxuAOp4ACCuxU4IXALk1g/HF+86Gv5li+liKeN7DbKaLnKaCAAgoosGACBnYL1jDLVUABBRRQYAcCx65+H7e85TuoQySmNp+ryZTk9su4ObqH3Q4MPUUBBRRYBgEDu2XosnNUQIGFFehCu1QTp6f4rYd/N4fqQBEmtOvfk10Sc2Eba+EKKKCAAgp8AQEDOx8NBRRQQAEF+ifwyhv+CNff/A1MgbKBWLT72A3o9q7P3ZZ2HgoooIACCmBg50OggAIKzKtAhiZUFAygnvDww7+XcvIMBZHMBuThvFZuXQoooIACCiiwSwEDu13CeZkCCiiggAJzLHDTbd/Ola/8nd3udYPU5nNTiEPqnCjxDbs5bp2lKaCAAjMVMLCbKbeDKaCAApch0AV2U4o2mEvw2ImvIaw/RMwjUn6ewMpl3MxTFVBAAQUUUGARBAzsFqFL1qiAAgoooMDlCbzxru9l5fiDVBFWmvbaCRQDpk1iWJSXdzPPVkABBRTorYCBXW9b68QUUGDhBXLdLXtZx/a/A6dPfD/5uZ8glOucK2DU+KF+4XvsBBRQQAEFFPgcgTawC6wRUibEMXUace7sgM3NSChLcr64y610CiiggAIKKDAvAsOUqOIqVXmGUB2lzBWxSTTlFnW6mge/4j/NS6nWoYACCigwxwIGdnPcHEtTQIElF2h/IZcDdcwEMpvP/DM2nvluYi44VzQGdkv+eDh9BRRQQIF+CnwmsKsJsTKw62ebnZUCCiigQM8EypyoGVEPzkJ1mCGJImXqYouiuJm73/WTPZux01FAAQUU2A8BA7v9UPWeCiigwF4ItBtP50yKbVzXEM//Kk+c+FqK6io2y8ywW0bDQwEFFFBAAQX6JPDZgV37ht0a588N2dgIvmHXp0Y7FwUUUECBXgm8ENiV64RmjRVqcoo0gylHDr+DW+/9/l7N18kooIACCuyPgIHd/rh6VwUUUOClC7QrXgVoMqRYMZic5FOPvJVi6zjNEIr2f/BQQAEFFFBAgV4JfG5g1+QVzp1d6QI7ytC9fe+hgAIKKKCAAvMl8JnAbovQlIy6FXMKpmXFdS//ANfd9sH5KthqFFBAAQXmUuD/Z+9OgG277vrOf9fae59z7n33TZosy7KRbMlCwpZlS7Is2WbOROJA5oYMELpJzBhwYsakMGAyQEJiOgGSMhACwSHBnTSQSlLdXV2dJqmiOnQqoSmwZVnz+PT0pjucc/Zea3XtcyVbNrL9nt4dzvDdKuvJ752z1399/rvqauu391oGdnPZFotSQAEFZi/X9Xnd7JiEKcM289ADf4iy9Qz1sIHkK3ZeJwoooIACCiybwEsFdhfOr7O5Wfr/7kcgLtuUnY8CCiiggAILL9BQmOaGXE2pSqTKiRIqtmPH7a//Ia54zR9a+Dk6AQUUUECB/RcwsNt/Y0dQQAEFXpZA/wJd1b9EF2FKx6CreeqR72B87t9TNUMDu5el6pcUUEABBRSYb4EUt4kcgZSJ1YTMGi8Ednm2r62B3Xx30OoUUEABBVZRoKLQ9YFdLERaqtRCHHIhJt7x5p9neOXnryKLc1ZAAQUUuEQBA7tLBPPjCiigwEEJfDKwmzChX1KjYvOpX+D0sz9ERUPJLol1UL1wHAUUUEABBQ5K4KUDuyGbm/0S2cHA7qAa4TgKKKCAAgpcgsCnB3Z17khVw1as+LL7/gOMjl7C2fyoAgoooMCqChjYrWrnnbcCCsy9QKJQ9aFc3GLKGoMSKef+E48+/hcJqd/DZjD3c7BABRRQQAEFFLg0gT6wC2WdkMuL3rAzsLs0RT+tgAIKKKDAwQr0gV2baqgidej3scuUZshmiHzpF/4nqA62HkdTQAEFFFhMAQO7xeybVSugwCoIJOgqSOwwZNg/Vg9hm//2u2/h2u0rmdbnV0HBOSqggAIKKLBSAv2zOiFmQu7o/+tevyRm/3bd5la/v+0IgnvYrtQF4WQVUEABBRZCoH/QJpX+gduOqgSqkJlWgY0r3sXtb/r+2VYXHgoooIACCnwuAQO7zyXknyuggAKHJZChixnI1KXeraLs8ODDX8/o3G/ThX6DOw8FFFBAAQUUWCYBA7tl6qZzUUABBRRYFYFYoP8ZXkqhIhBCYRLGXPuqd3PTLd9oYLcqF4LzVEABBS5TwMDuMgH9ugIKKLBvArN/4W+Bhv5f/in9v/y3nDn9Qbae+ZuQTuzb0J5YAQUUUEABBQ5HwMDucNwdVQEFFFBAgcsRiKWiVIncRern36bbLM/xhlv/IVe/+ouB5x/CvZxB/K4CCiigwNILGNgtfYudoAIKLKxAgRTGBEbEXCAE+l/Y+q88+PDvY5BeubBTs3AFFFBAAQUUeGkBAzuvDAUUUEABBRZPoF8SMzTQdg31bGnrwDY73PfWX2Zw4tWzB3E9FFBAAQUU+FwCBnafS8g/V0ABBQ5LoEAbJlQMPxnY9UviT87z0Y99OWvdzmFV5rgKKKCAAgoosE8CBnb7BOtpFVBAAQUU2EeBkBPUFW07oqq2IdeUwXHuu+/D5GFDNLDbR31PrYACCiyPgIHd8vTSmSigwLIJFOiYEsNgN7CLhY5InQqPPPhNhK1fX7YZOx8FFFBAAQVWXsDAbuUvAQEUUEABBRZRoEwhDOjSOlV1jpIr1k+8hTvu+ilylYk8v07mIs7NmhVQQAEFDkzAwO7AqB1IAQUUuESB5zetjmQokUIihUBdImef+hkuPPP3L/GEflwBBRRQQAEF5l3AwG7eO2R9CiiggAIK/F6BwJic1ylhnRLPUErhVa/809x423fSxegOdl40CiiggAIXJWBgd1FMfkgBBRQ4BIFPBHYtlIaUW1IVGADd2f/Mkw9/8yEU5ZAKKKCAAgoosJ8CBnb7qeu5FVBAAQUU2B+BGHboug1CPEqpnybnzOtv+Faued3X0YXawG5/2D2rAgoosHQCBnZL11InpIACqyLw3/+/W3lFvooqn2FCTRehZpPIFUw4T1Xc1HpVrgXnqYACCiiwPAIGdsvTS2eigAIKKLA6AimOGaXj9Dfmbf0cF5pt7r3j/2Dj5PXkFInV6lg4UwUUUECBly9g3WhHrgAAIABJREFUYPfy7fymAgoocKgCDz34tdSbv8lajuzkQKoyNTuzwG7a/1oOtTwHV0ABBRRQQIGXIWBg9zLQ/IoCCiiggAKHLNCFHdbLSUobyMPzXKhr3nnXr9EcudLA7pB74/AKKKDAIgkY2C1St6xVAQUUeJHA1ul/xtOPv5djvIrtPKVUmaYUSh7S1Q0xjfVSQAEFFFBAgQUTMLBbsIZZrgIKKKCAAkD/ht1aPkbpAt1gh7R+I/fd8zMQ1yg5EqJMCiiggAIKfG4BA7vPbeQnFFBAgfkU2Lmfj9z/pZwMV7OTtgh1oCmR1DWkZmBgN59dsyoFFFBAAQU+q4CBnReIAgoooIACiyeQY0fVDaioGYcJJ679g7zh9u8FGsgRDOwWr6lWrIACChyCgIHdIaA7pAIKKLAnAqnjgY/8Uda6x+nKNlQVTWnoukyq16jyZE+G8SQKKKCAAgoocHACBnYHZ+1ICiiggAIK7JVA/wZdniaaZsT5dodbbv0uXnXDH2OW1BnY7RWz51FAAQWWXsDAbulb7AQVUGBpBQqcevhvsn3+QxBSvwgHA9boupaujtR5aWfuxBRQQAEFFFhaAQO7pW2tE1NAAQUUWGKBTwZ2FedTzdvu/knWT9wKMUKJEJZ48k5NAQUUUGDPBAzs9ozSEymggAIHK5DpyKf/M48/8e7ZwDknRmGDlCdMmo5B1xxsQY6mgAIKKKCAApctYGB32YSeQAEFFFBAgUMRiAVSyOThlbz9nn8Jw6P9nbqB3aF0w0EVUECBxRQwsFvMvlm1AgooQMcO9fY5HnzgS2fr5Pdv1o3i2uxtu536HIO2vznwUEABBRRQQIFFEjCwW6RuWasCCiiggAK7AjlnhvWAcbfJ6ORN3HnnL0MFpSRC/w++YeelooACCihwEQIGdheB5EcUUECBeRToSkdNzQMf+6Osjx9kkkaz4K7JF9gc7jDs1uexbGtSQAEFFFBAgc8i0Ad2/cM3FZlSIqmM2N6OnDufCGH9+WWwJVRAAQUUUECBeRLIqWLYFNoUeNVrvo3rb/5K2ioQGVKX/mf7PFVrLQoooIAC8ypgYDevnbEuBRRQ4HMIJAoVgVOP/wBbz/4EMdxA6HYYVCMu1KcN7LyCFFBAAQUUWECBTw/sMmtsbQUDuwXspSUroIACCqyOQEWh6yBVcM+dP01z5S2M6Wb7zMdcIJrYrc7V4EwVUECBly9gYPfy7fymAgoocLgCBQqJsPUbfOTBP8havBUmp1hvrud8eJwm+Ybd4TbI0RVQQAEFFLh0gZcK7Po37M6e63zD7tI5/YYCCiiggAIHIhD6eK4bUh+5mnve/q+hmv0OA0bE3EGsD6QOB1FAAQUUWGwBA7vF7p/VK6DAKgv0y2qUKZD4nfu/iGF7lqbNNPU1bJfnaEqzyjrOXQEFFFBAgYUUeKnAbmenmgV2sLtXrYcCCiiggAIKzJdA6i5Qr53g2BVfxq1f8IOUCCX0P7trIru/eiiggAIKKPC5BAzsPpeQf66AAgrMq8AssNtdDP+Rx/8q0zP/grVyBRloQ6bp7xA8FFBAAQUUUGChBF4I7GLpg7l+ga11tnd237AzsFuoVlqsAgoooMAKCaRuG46sc8trf5irXvlldAFizET6+/L+Lt378xW6HJyqAgoo8LIFDOxeNp1fVEABBQ5ZoP93/gD9f9g7e/ZXOfvIe1kvQ8Zhm9Avu9FneR4KKKCAAgoosFACJQZymc6iuj6wI2zMArszZ/u36n3DbqGaabEKKKCAAisjUOXEzuAE9931i9RHT5KpCQVCyJQSCME97FbmYnCiCiigwGUIGNhdBp5fVUABBQ5V4PlAbhw6QvsMT9//F2imTzKt+ifwK2KuDrU8B1dAAQUUUECBSxcwsLt0M7+hgAIKKKDAYQs0/f7yR9/GW+7+n+mqbvZmXewi1AZ2h90bx1dAAQUWScDAbpG6Za0KKKDAiwVmq2FmLrDDUY7w1Ee+hrT9f9M2x4j9zUJyDzsvGAUUUEABBRZN4KUCu51xNXvDLuchIfav2HsooIACCiigwDwJxLLJNdf/ZW649VvZLBPWI8Q07P8GwYdp56lX1qKAAgrMs4CB3Tx3x9oUUECBzyIwWwW/QApjCiMunPoVzj3+LayVE+w0UCXXxPQCUkABBRRQYNEEcqiI7BA4Qs6JWG2zNVnj/Jk1Uqkh9HvbeSiggAIKKKDAQQrEumM6LjRDaMcjhsOKaX6S2F5NXa/xbLzAH3jrh4gbr4I4YtzBoG6J5fkHaV0R8yDb5VgKKKDAwgoY2C1s6yxcAQVWXSDnTAyRHFoyDWXrv/P4g1/NKNWMw4TqhRuDVYdy/goooIACCiyQgIHdAjXLUhVQQAEFVkcgTsntgKrJdNOapqmYpmcZhCsIobC19iq++O6fhOFxoGGSoKkmxDLcNTKwW51rxZkqoIAClyFgYHcZeH5VAQUUOEyBXKbEMiDHTCZS520e+9jXwOR3Sf16+e5hd5jtcWwFFFBAAQVeloCB3cti80sKKKCAAgrsq0B//x3KOqEaU3JFDCO6vEnTDOjSBY5d++d5wxe8Z7b8ZS5QQiSEHUJeI/RhnYHdvvbHkyuggALLImBgtyyddB4KKLCCAh2UmtnCWCFR5YrnnvpRzpz+cdbCVaTUraCJU1ZAAQUUUGCxBQzsFrt/Vq+AAgoosJwCHR0NRwllixISIR+lKy1hMKXtNrnljf+IV1zzpbNgrv/zMtu3bofIGsz2n19OF2elgAIKKLC3AgZ2e+vp2RRQQIGDEyh9ILcb2PVP7MUM083f4GOPfDUnuJqUtg+uFkdSQAEFFFBAgT0RMLDbE0ZPooACCiigwJ4K5Fio8oiSNol1IeTjs8AuVzvEeAVvve8XqJpX7I5ZZRKFSEtgtKd1eDIFFFBAgeUWMLBb7v46OwUUWGaBvLsUZo59bNc/tNcSUstHHvgf2Nh+hBxm7955KKCAAgoooMACCRjYLVCzLFUBBRRQYGUESqz6hW0gj6mrQinHSWGHaei46sSXcdtdPwxdPduyIkYoJdAvo1nF5/ewWxkpJ6qAAgoocDkCBnaXo+d3FVBAgcMUSIlcVeTZe3b9E3yJqjQ89cTfIZ/6aVLwxuAw2+PYCiiggAIKvBwBA7uXo+Z3FFBAAQUU2F+BLtbENKYqgSpkyEeZxvN09Tp3vO47OfZ5f5RS+rUvM2G2HCbk3Id3kVLSJ35vf6v07AoooIACiy5gYLfoHbR+BRRYXYH+DbsYZ4FdyBOINYWK9tyvce6Rb6LNx1fXxpkroIACCiiwoAIGdgvaOMtWQAEFFFhqgbYP4fIWQwZEEjmN6Opz5Ppq3nHnT9JtfD4xdsR+9ZtSf3LLusDsTbsYBkvt4+QUUEABBfZGwMBubxw9iwIKKHDgAv3Te5lACbt72YW8TVXWYXqB33rkXVw5OQNxxDRtEWJmUNYoJVIYk6tNSBsHXrMDKqCAAgoooMBnFzCw8wpRQAEFFFBg/gRyCAzylLYbUtYioXTU00I89nbedN+Pzbap8FBAAQUUUOByBQzsLlfQ7yuggAKHJpChRFKYUhjM3rKrGEIa8+DT30Pz7L+FakBOEEIgxmo3sCstIbaU3Bxa5Q6sgAIKKKCAAi8tYGDnlaGAAgoooMD8CewGdolMwzhuQ1cxrAo33vQ9XHXjVxLx/nr+umZFCiigwOIJGNgtXs+sWAEFFNgVKLtv1mUmEIaEwu6yGyVzbvNXOffgd1PCWepykky//EYix36X7P4zA2J5/p/1VEABBRRQQIG5ETCwm5tWWIgCCiiggAKfEEhUDOjvwWFcJkBFVR/jvns+RD5ynMiaWgoooIACCly2gIHdZRN6AgUUUOCQBPrArtTksENgjRKYrZdPgZSe4omP/FlS+g2G+fMoYZ1puECO/Y53UKUTRHYOqXCHVUABBRRQQIHPJGBg57WhgAIKKKDA/AnMArvYknMilUAYZZrmbdz1lp+AYX9vbWA3f12zIgUUUGDxBAzsFq9nVqyAAgrsCuQWQr/sxhRmb9ABYXeZzP54+qH3sLX1Yda6DSJH2Q5nSFWZbZA96K6lhPNKKqCAAgoooMCcCRjYzVlDLEcBBRRQQIH+9nu25OV56jKklJp2cJ7rXvm9vPbmr4Fqd/UbDwUUUEABBS5XwMDucgX9vgIKKHBYAmU3oCt0hLIb2BX6ZS6r2dKYW6f/Dc+c+lEG0zPUbLAZz5CrAXU6z3p3A9N49rAqd1wFFFBAAQUU+AwCBnZeGgoooIACCsyhQKmYlLMcrY6Sp4HNAbzlLT/HxhWvJ+YCcbZBhYcCCiiggAKXJWBgd1l8flkBBRQ4RIECJUwJ/UKYpX5+A7tM6ZfnCAEmT/PQI99IvfVRmrDOVjhPqgYM0imOptexFc8dYvEOrYACCiiggAIvJWBg53WhgAIKKKDA/AkUMl1JHAkjUjulOf4m7rj3H9HFhrpf5ca8bv6aZkUKKKDAAgoY2C1g0yxZAQUU6AX6h/hS2KFhuLsM5uwGoQ/sCoQJIa3z4MNfR3X+vzCMQ7bDDikOqdPDnEi3cCFuCqmAAgoooIACcyZgYDdnDbEcBRRQQAEFZqvZtJSwxjBDzNtc/Zo/x/W3fRubuWUjrBnYeZUooIACCuyJgIHdnjB6EgUUUGD+BKZ0pK3/yCP3fyNXViOm3ZQy7JimTWK+gYiB3fx1zYoUUEABBVZdoA/sqjAmpyExVmTOMumOcebZwe7+OaFf/tpDAQUUUEABBQ5SoHRTRvU1tN05toYd9731V6g2Xtk/M0vdPzzrG3YH2Q7HUkABBZZWwMBuaVvrxBRQYNUFpsBg8lEeeuA7GEweI8bENGwT4hFyWiOys+pEzl8BBRRQQIG5EzCwm7uWWJACCiiggAIEWqp0lFLtEI+9kTvv/Ht08TgxQpztLy+SAgoooIACly9gYHf5hp5BAQUUmEuBDqhzy9nHf4TTp36JjWHDzvQCdXOSLrVUtHNZt0UpoIACCiiwygIGdqvcfeeugAIKKDCvAlXMpLYiN5nXvfY9vOLGr6LL/dvwmZAjIc5r5dalgAIKKLBIAgZ2i9Qta1VAAQUuQWCaYdB/fvM/8pGHvo1jg4Z2cpYYjtKWLerdP/VQQAEFFFBAgTkSMLCbo2ZYigIKKKCAAs8LVLFl2kE3OM4X3f3PYeMqoCHTEXJtYOeVooACCiiwJwIGdnvC6EkUUECB+RNIGfqbCtodPvLAH2ctnSWU0+SugiYRu435K9qKFFBAAQUUWHEBA7sVvwCcvgIKKKDAXArE0LGdYP2Ku3nrW34SqkzOkRhna9vMZc0WpYACCiiweAIGdovXMytWQAEFLkogz5bR3yakdR55/HsYn/v3rMfz5C4SBzVl6k3FRUH6IQUUUEABBQ5QwMDuALEdSgEFFFBAgYsU6Pew2+EIr339N/Ka678aIuQuExtIBCo3sbtIST+mgAIKKPDZBAzsvD4UUECBJRZIJKpSsXPuP/Lo49/FkXKOkEakKkNKSzxzp6aAAgoooMBiChjYLWbfrFoBBRRQYLkF6pKZDq/j7ns+QGyup4oV9E/JVn1g1+8R3yw3gLNTQAEFFDgQAQO7A2F2EAUUUODgBXLO5BiJdMTU8eDHvoLB9BxVPsJ22qSp2oMvyhEVUEABBRRQ4LMKGNh5gSiggAIKKDB/AnUOhJM3c+fd/5QUxsS8Tgi7dbZhSuMe8fPXNCtSQAEFFlDAwG4Bm2bJCiigwMUIzN6uI5DymBDXOf30T7D95AcYVjtsheMMfMHuYhj9jAIKKKCAAgcqkAPE0q9rPYWyAeEsXRhy6smTpNAS+jW4PBRQQAEFFFBgTwWaEimlptRj0nSdahAYd48xCtdRSmZruMntN/5drrz2y2AI/c51/d8jLTmvUfvjeU/74ckUUECBVRUwsFvVzjtvBRRYeoFEoSqBXDqINeOz/xdnHv0hIk+wFQrD5B52S38ROEEFFFBAgYUTMLBbuJZZsAIKKKDAEghUFHJqiM2UNB1R15E2n6KpTtDlHXYGr+ZL3vr3YHgTXX+PXdeU2UOyHbEM+w3kPRRQQAEFFLhsAQO7yyb0BAoooMB8CpQMoX/Kb/aUfob2As8+9H62dv49bZwwTMP5LNyqFFBAAQUUWGEBA7sVbr5TV0ABBRQ4NIFCC3mNULWUNlNVA0q/9GWsaLtzrF/7P3HHm94N+ShdmRCrISkVmipBqQ3sDq1zDqyAAgosl4CB3XL109kooIACnyLQ33SUfvPr3BFzzfj0v+HBp76bUT2h7jbUUkABBRRQQIE5EzCwm7OGWI4CCiigwEoITMMOVT5KFVtKmhJZI8ZEKmMyFbfd/UFOnLgD+qWpQ0vu77MTxCpDjrPf9lBAAQUUUOByBQzsLlfQ7yuggAJzK5CZlm3qsEGgJeQGJo/y2x//M6zzpIHd3PbNwhRQQAEFVlnAwG6Vu+/cFVBAAQUOS2AaN6nzSaqYKWmTUEakkOhKZmP9Ft7yzn9GnjZQQ4wt9IFdv5pNf/S/GtgdVuscVwEFFFgqAQO7pWqnk1FAAQVeLNAxLVPqMCKSoV8jkwGPPPRdhO1fha6SSwEFFFBAAQXmTMDAbs4aYjkKKKCAAish0IUdBhwj5Ehgc/YG3YQxKWxw06u+hutv+yby7I06yGVKoCGEQEqJqv9N97BbievESSqggAL7LWBgt9/Cnl8BBRQ4LIEyW6GDEnL/ECApTwlxRHvm13nm8W+B1P+phwIKKKCAAgrMk4CB3Tx1w1oUUEABBVZFILPDMB4lT/vwbQxVxXY4Sxy8jnvf8CPEE7cSn3+LLqWWqtp9ALYrEEP0BbtVuVCcpwIKKLDPAgZ2+wzs6RVQQIFDE0iQYh/YQVUKqf8rBIYdPPo7b4e8dWilObACCiiggAIKvLSAgZ1XhgIKKKCAAocgUKYM4zrduIK6JdSBC/E5Rutv5t67fmG2FObs6J97rfrkriORCdS0OTJ0ScxDaJpDKqCAAssnYGC3fD11RgoooMBMoF8AM5QXrczxwgt14SwPPPsvqJ75UQZljSpu0pVrmBbI9TOM0glC15Gia3p4KSmggAIKKHDQAgZ2By3ueAoooIACCkDsMrmOxEHNdCuxNtzifLvOLbf+MNd+3pf5Bp0XiQIKKKDAgQgY2B0Is4MooIACBy/QB3bkjjhbtyPvJnil3yG748L4v3L6Y99CSKdp4hG6nMjViC6eYpTXqNNR2n4ZEA8FFFBAAQUUOFABA7sD5XYwBRRQQAEFZgJ1DkxKR6iHkLdnAV1XXc073v5zpNHVVLgHvJeKAgoooMD+CxjY7b+xIyiggAKHI9C/MceET7wo16+NyQBK/+pdxxMf+2a2d36NjXID4/wkYXCSLj9HUwLDfA3T4JKZh9M4R1VAAQUUWGUBA7tV7r5zV0ABBRQ4NIHUEuujpLxDCWP6n8dXX/OV3PKG95EjuEvdoXXGgRVQQIGVEjCwW6l2O1kFFFglgZwgVFPCLKFrdqee+zft6tk6mZMzH+bjp97NRvc6Yr+fXTNg3J2lCjDIx0m0q8TlXBVQQAEFFJgLAQO7uWiDRSiggAIKrJhAyRPq+gq6fIFMpKvGvPX2n2Ltintme8NX/U20hwIKKKCAAvssYGC3z8CeXgEFFDgsgT6wi9VsYUwoz++AHVpKKoQygHyajz7yB6i2LnCEV5DieSbpPE19hCp3pH75TA8FFFBAAQUUOFABA7sD5XYwBRRQQAEFZgIhVpS2pa6HTEomrF/LfXf/AjQ1XWmon7+llksBBRRQQIH9FDCw209dz62AAgrMiUDp37brHwiMHczenFuDBI899V42T/0rjvN55HCKNrRU8RjwHKSNOaneMhRQQAEFFFgdAQO71em1M1VAAQUUmB+BwJBSThPLVWyWM7z25vdwww1fS676e+h6tqedhwIKKKCAAvstYGC338KeXwEFFDgsgQKlXw0ztoR+g+z+LbvZKh4TYDjby649/+s8/OhfZb2N5Pg0oRrRphFVOAdl/bAqd1wFFFBAAQVWVsDAbmVb78QVUEABBQ5RoOSaup4SUmJaneTet/0sYf3VTMKUZhbYGdkdYnscWgEFFFgZAQO7lWm1E1VAgZUTKNB1UDXbu/vYlSOzAC/HFkpDCC0xVTz6sa8i7jxCjo9T11ezM4k0Vf+ZwcqROWEFFFBAAQUOW8DA7rA74PgKKKCAAqsokENNGcPaxqOMjv4hbrvjH5FjxTRsU5cBdXDLiFW8LpyzAgoocNACBnYHLe54CiigwNwI9Et7wPmnf5XnnvwrrIcR58MWJaxzNKzTpuf3v5ubei1EAQUUUECB5RcwsFv+HjtDBRRQQIH5E0hVw2g6ZVoVbrzjBzlx9R+kpqPun3oNzfwVbEUKKKCAAkspYGC3lG11UgoooMBFCBRIoSXsPMwjH/8G1vLTjNOUUh+l7lrKbNM7DwUUUEABBRQ4SAEDu4PUdiwFFFBAAQV2Bbo4YDBtqdav5M77/inT5ipCntD020n0t8beHnupKKCAAgocgICB3QEgO4QCCigwlwL9HnYBGjpOPfy3mZz9J9T5WlKd6LqWGPsN8DwUUEABBRRQ4CAFDOwOUtuxFFBAAQUU2BWYpAHDZpNXX/8/8qqbv5lphIpCVQL0i89USimggAIKKLD/AgZ2+2/sCAoooMB8CvR73M3uPTrK2f/OY4/+GU6015AGp9nJI2JJ81m3VSmggAIKKLDEAgZ2S9xcp6aAAgooMLcCbYo0x+Btb/hlOHod0wx1BZEOct3/g4cCCiiggAL7LmBgt+/EDqCAAgrMqcDzgV3LJqNpzWOPfAPVud+gHrVs5Q1qt7Cb08ZZlgIKKKDAMgsY2C1zd52bAgoooMC8CkzzDiev/WLe+AUfgHqHzBr99nWFTeowAup5Ld26FFBAAQWWSMDAboma6VQUUECBSxUoJZHClJIH7Jz5MM88/Nc42qyxUzJV6W9KPBRQQAEFFFDgIAUM7A5S27EUUEABBRTYFegDu9tu/wecvOaLqapELi2ENaB9/uW6RioFFFBAAQX2XcDAbt+JHUABBRSYT4H+BbqYE8SKCVMG3bM8/LFvpB5/lFQFYnaR/vnsnFUpoIACCiyzgIHdMnfXuSmggAIKzKvA+trruP2eDzJuhgz6iC5dgOrorNzYpd31MT0UUEABBRTYZwEDu30G9vQKKKDAvAqkAlW/TV2EacwMyDzz2PvZeuZDDAdHSWkyr6VblwIKKKCAAksrYGC3tK11YgoooIACcyzwulf/Ka6+5a8yDjCY3SZ3dCWTy4BBAczr5rh7lqaAAgosj4CB3fL00pkooIAClybQL/FBQ5emxHoACdrxb/HRB+7kKu4AniBWJxmzSaYit8ep4nlGw0S3fZQS3eTu0sD9tAIKKKCAAp9bIMdE6PfJSZlYdeScKOEYZ54rTKdr5NA/beOhgAIKKKCAApciMChH2c7PzLaia2JNNR5QDcYkXs357mHe8aX/D1VVEWMkhHApp/azCiiggAIK7JmAgd2eUXoiBRRQYLEE+g20QymUACUUSo5U+WmefPT76C78n9Ado6pqJpwiNP2SIFdAHtNUU/J0BFX/mKGHAgoooIACCuylgIHdXmp6LgUUUEABBXYF6jwg1Ym2nKNmRJXC7kMx1RpXvvILee1t758FdX1g98JR+ptmMMDzIlJAAQUUODABA7sDo3YgBRRQYM4E+nuPMoUwIIeWQk2VC93Zf8vHH/8W1trX9NvbMeUZYj2l4kq6LhP771ARgm/YzVlHLUcBBRRQYAkEDOyWoIlOQQEFFFBg7gSqVMhVQxc3CalmFGsmbaKtI/fd9eNUJ976e4K5FwI7Q7u5a6cFKaCAAksrYGC3tK11YgoooMBnF5jFbWVKZEAJ09myl1WpYPIkDzz0l2nah4hhjZS3KbTEPtjLgVggxooyW1LTQwEFFFBAAQX2UsDAbi81PZcCCiiggAK7AnXJjFOiHgXSuGJtOGDc7dAcfQN33/2PoR5KpYACCiigwKELGNgdegssQAEFFDgcgY5MTYTSb5OTCFVFKIlQ4NRT/5hzp7+PujpJXY7TdYFQtqiqQClxFuTl3L9p56GAAgoooIACeylgYLeXmp5LAQUUUECBXYE6V4w5R9WsUaYDqmrATjnH57/+u7n21X+6X0TGQwEFFFBAgUMXMLA79BZYgAIKKHA4Ah0tdWlmgR0Zct3/Y7/0ZU278xEefeDPk8ujDOJxQnuCwjax2YHckMqIWNLhFO6oCiiggAIKLLGAgd0SN9epKaCAAgocmkDsKhht06aGqr+n7Wri2lXc+/Z/SKpfSdU/y+qedYfWHwdWQAEFFNgVMLDzSlBAAQVWVGDClGEZ7KZ1JZIjJAoVhVgyZx58H6c3f4UqPMGA18425I7VBRKRnOp+F7sVlXPaCiiggAIK7J+Agd3+2XpmBRRQQIEVFugGVGs7TNr+njeS0pDXfN5X85rP/0tMQk2/IOZnCuz63w/B+98VvnqcugIKKHBgAgZ2B0btQAoooMB8CfS71tW5X96yg1LThY6Omjr06/sDp/4DjzzzAbry7xiFOyhdQ6m2yf2amaUi5P5DHgoooIACCiiwlwIGdnup6bkUUEABBRTYFYh5RBc2oaooaYequoK33f3jcOw2xtSMnof69HCu///9/2KMUiqggAIKKLDvAgZ2+07sAAoooMBiCnQJHnrojzHa/E2q+mp2JpFhfQbiM4zT9Qxc5H8xG2vVCiiggAJzLWBgN9ftsTgFFFBAgQUVKGRG6RglnGGr1Ky98ou46/YfIQcItASaBZ2ZZSuggAIKLJOAgd0yddO5KKCAAnsscO6Zn+eZJ7+T9XADuUzJuaUanCan6wlle49H83QKKKCAAgooYGDnNaCAAgoooMDeC4ScIEUGg3XO5y3ecMf7OXn1F0MYEEoihGrvB/WMCigclOVYAAAgAElEQVSggAIKXKKAgd0lgvlxBRRQYHUEOphe4P4H/izDyeMMqhHb3RZNE6jzBl3ZXB0KZ6qAAgoooMABCRjYHRC0wyiggAIKrJRAFTPT8ZR6cJz6+I3cedePQxwy7YYM6pWicLIKKKCAAnMsYGA3x82xNAUUUOBQBWZ71AVOPfVTXHj2+zkSb2KzPEHFldRpTHHT7UNtj4MroIACCiyngIHdcvbVWSmggAIKHK7AIHZMS8WFtuOOO/4GV1/zrtl+dtNpx8DE7nCb4+gKKKCAAp8QMLDzYlBAAQUUeGmBBFQdZfo4H//Yn6SZ7pCaMeQ1mrxF4YhyCiiggAIKKLDHAgZ2ewzq6RRQQAEFFOhvbfOUdrDBVrmK3/dFPwtxg1IqQoRSCsEHUr1OFFBAAQXmQMDAbg6aYAkKKKDAPApkYJrPMwrrPP7g+9i58IuM4jopbkGpiWk0j2VbkwIKKKCAAgstYGC30O2zeAUUUECBORWIqeVCWeOGW7+e193w9bMqc85EIpmOGF0Xc05bZ1kKKKDASgkY2K1Uu52sAgoocPECUzpCLjShYXzuN3ji8e9mrXuCEhp2qsKgixd/Mj+pgAIKKKCAAhclYGB3UUx+SAEFFFBAgUsSGOTMzuBG7n7734HmBuoAkQ5SDdUlncoPK6CAAgoosG8CBnb7RuuJFVBAgcUWGDNhUIaElAgx8/jHv5Vq838hcBPnqk3WZnvceSiggAIKKKDAXgoY2O2lpudSQAEFFFBgV2BQJlz56j/J9Td/K6k+RqDQlABlAnEokwIKKKCAAnMhYGA3F22wCAUUUGD+BEqGECfslEwT1mjP/QrPPfTdhNKxNciM2rX5K9qKFFBAAQUUWHABA7sFb6DlK6CAAgocisAoZdpqQBcDk+kWw1gYVkMmbaIbwDSM+KI7/wn1xq2UakpiQM5QR4j9s6jhUMp2UAUUUEABBT5FwMDOC0IBBRRQ4CUFUoYqZjKJTEXdPc1jH/s2wuS3mZYBdUjKKaCAAgoooMAeCxjY7TGop1NAAQUUWAmBQQ7s5EzonytN0FAIXUWsj7EVHuXE1V/JG2/6DhhcQxenEAb0OV1FS6RZCSMnqYACCigw/wIGdvPfIytUQAEFDkWgK5m69I8b9ltw908dRi488yGee/YHGE1O0FVbh1KXgyqggAIKKLDMAgZ2y9xd56aAAgoosF8CFTU7aUw1LMTSMEiFrs1U9RVc4GHefNdPc+LE22fDd6EjhppCoWIbSjML8DwUUEABBRQ4bAEDu8PugOMroIACcyqQSFS5ggz9L5MAw3yeRx/4E6xvPs14tm6IhwIKKKCAAgrspYCB3V5qei4FFFBAgVURCNSkaotpgToNGOaKWCUmuTBYv4W73v5BYEi/bV0OiUBFKIUQxpBqqHzLblWuFeepgAIKzLOAgd08d8faFFBAgUMU6BfDjDkyu+MZBM7HbUasc/bpH2H6xN+lxFccYnUOrYACCiigwHIKGNgtZ1+dlQIKKKDA/grknInDlp3xkEFV0eSGajBmp3S84Zb3ceK6PzIrIIWWQCCWmlL6fdszpNivjemhgAIKKKDAoQsY2B16CyxAAQUUmE+BWWDXL4nZr4dZwTS2dHQMxo/yyP1fT5PPzWfhVqWAAgoooMACCxjYLXDzLF0BBRRQ4PAEUiYMpkzGR1gfNaR2SseE+ujruefeD5I48nxAN+3jullgN9vELjxf8gu/Ht4MHFkBBRRQQIH+7e/+eRIPBRRQQAEFPlUgM1sNk7r/KVFaiBUXmHK0jDj1+D9kfPofS6aAAgoooIACeyxgYLfHoJ5OAQUUUGAlBKpUU+KUfrHLulqnbZ9lGja4+aZv41U3fvXuvuz9Fu2zf4JSqtmbdvn5oC6uhJKTVEABBRSYdwEDu3nvkPUpoIAChyTQh3WTkljrX68rO7N1/du6oQoQx4/w6Ef+8CFV5rAKKKCAAgosr4CB3fL21pkpoIACCuyfQNMNZ3vT5cEmud0gx8dpRm/grff8U1K8kqr+5Ni5THf/TxjMfsn9m3gM9684z6yAAgoooMBFChjYXSSUH1NAAQUU+FSBpx/4bnZ2foaQK9rmSkI35EiKVM0WZ9KEtbIumQIKKKCAAgpcokCpWkpuqENFyhNCyKQy4sL5mu3tSIlusnOJpH5cAQUUUGAFBIYdXBgWpiFzMm3Qjqe85tZv4Lobv65/rc5DAQUUUECBhRAwsFuINlmkAgooMH8C3dlf57Gn3s2wzYzTgFgdo8oPEUJkGo5S96/oeSiggAIKKKDAJQnkOIUy+JTALrPG+XOVgd0lSfphBRRQQIFVEmhSYquKxKahHk/J4Wru+5IfozS39AtgEoKb1K3S9eBcFVBAgUUVMLBb1M5ZtwIKKHDYAqXl2Yffx85zv0oINdUgMO1OU9IGZTim7tYOu0LHV0ABBRRQYOEE+sCuf8OuifUn3rB7IbDb2anIwdcEFq6pFqyAAgoosO8CVZ6SqxE5QeIM17/mL3HDrd9EV/q31vvh/fm5701wAAUUUECByxYwsLtsQk+ggAIKrKbAbNPu536Lhx78So4PTjIJz5I4xrRbIzanqLuN1YRx1goooIACClyGwIsDu36PnU9fEtPA7jJw/aoCCiigwPIKpJbRYMR0ksnDhnvu+1na5sZZTjcwsFvevjszBRRQYMkEDOyWrKFORwEFFDgogW1a1ruGRx/6I1Q7H6G0A8qwYpIvMOBqyDsHVYrjKKCAAgoosDQCKYyhDGdv2L0Q2L14SUwDu6VptRNRQAEFFNhDgS5NOVIfJ+XzHLv2q3j9G7+PbvZWeiaUSOWKmHuo7akUUEABBfZLwMBuv2Q9rwIKKLDkAoltqrLOhQu/zDMPfwfDyZWEwRrT8BhNuZZSxksu4PQUUEABBRTYe4GXesPuxUtiJvwvjnuv7hkVUEABBZZBoMnH2C6b3PeFPwfDm6j6fevihEkeMIz+/FyGHjsHBRRQYNkFDOyWvcPOTwEFFNgvgdLShQbSFk88/E005/8LoRyjqyZkniWU4/s1sudVQAEFFFBgaQU+W2C3vR3dw25pO+/EFFBAAQUuRyCESMkVayfu5U1v/WG63FBnoOqYhsjAPewuh9fvKqCAAgockICB3QFBO4wCCiiwdAJTmA46Omrysx9m86kfhHaHOHgFW9P7qePVSzdlJ6SAAgoooMB+C/SBHWVAHSqXxNxvbM+vgAIKKLA8AimQmk3e/JafYHDybVSlIeQEuWLcTBgxXJ65OhMFFFBAgaUVMLBb2tY6MQUUUGB/BTogpi0iR4Dn+J3738UV0y1iHPBseI6Nbm1/C/DsCiiggAIKLKFAjv2ilzUhFwodMRZSGbG1VXNhs/+9Zgln7ZQUUEABBRT47AKz8K0O5K4mM4E4oo5QOEeevpLUbPOKq76c19/2NyDWtGGTqtogJWiq/lW7fj87DwUUUEABBeZbwMBuvvtjdQoooMDcCsxuecoL5W2xefpf8vQj7+FYcxtn8mnW/A+Kc9s7C1NAAQUUmF8BA7v57Y2VKaCAAgocokAokGtCLHRdS5yFcBWlheGo4Vwa8Lbb38f61e+E0C8hvVtrKIXQ72XnoYACCiigwAIIGNgtQJMsUQEFFJhLgecfUux/6Y+YzvLw7/4pqvZJSqiBNJdlW5QCCiiggALzLGBgN8/dsTYFFFBAgcMSCBFyN6QKO+QMoZrS71uXJsepRk9RXfFHuPOO90MZksMEwpCUW5rYv5nuG3aH1TfHVUABBRS4NAEDu0vz8tMKKKCAAi8IzO55OsbE2V+DAltP/xJPP/U9HK+PsG1e57WigAIKKKDAJQsY2F0ymV9QQAEFFFgFgVKRUqGuJ9T9PuoJqrpQwhptO+Xme3+MK4/fPXsLr9++gTghUhFLDaEFV4BZhavEOSqggAILL2Bgt/AtdAIKKKDAIQnM9u/eoWVAoCIwoRlPeeyhbyC2v0bKNx5SYQ6rgAIKKKDA4goY2C1u76xcAQUUUGD/BDINuZ0wHPaLubSEfJIcN2mrKVdtfAU33/ODJCZU+QgpMHsTrw/pQqkJwTfs9q8znlkBBRRQYC8FDOz2UtNzKaCAAqskkDpylehoiKTZFt4xNVw49Uuceuq9NOH4Kmk4VwUUUEABBfZEwMBuTxg9iQIKKKDAkgkE6tnedWujhun4HFV8JdvhLCkOeMeb/gH1VXdBvxQmQ0qBftu6/h61MIY86re181BAAQUUUGDuBQzs5r5FFqiAAgrMqUDKdFV/ExSJ/f7fod+1rlBPHufJh/46afybc1q4ZSmggAIKKDC/AgZ289sbK1NAAQUUODyBEsZU6QSxamnTNiVuMI5TTl7xhbz5jX+bLlbUs1AuU0qZrQJD6AO7KZTBLMDzUEABBRRQYN4FDOzmvUPWp4ACCsyrQIEuQOjob4UoVWESEiMSm0/8PGdOfWBeK7cuBRRQQAEF5lbAwG5uW2NhCiiggAKHKJA4zVq4ifH0NMNhzWbeJg2GfMEt38UrrvrjULe0bU3T9DvYVZDj7it2s9Uw3cPuEFvn0AoooIAClyBgYHcJWH5UAQUUUODiBZ75rbewVQaM4wXqMmWjHKMugUl6km5QU6VjF38yP6mAAgoooMCKCBjYrUijnaYCCiigwCUJDKoRW91ZmnqDkM4TcmDtxBfwxrf8HNOmYXBJZ/PDCiiggAIKzKeAgd189sWqFFBAgYUX2Hn0B3n83L8ll6dY45WU9jmG9VG6nEh1S0huIrDwTXYCCiiggAJ7LmBgt+eknlABBRRQYAkEqrhG220RS0UVR0x4kNtv/SmOXfcHaCto+vUvPRRQQAEFFFhwAQO7BW+g5SuggAJzK7B9P7/74F/gWGwJkx1yvxRJMyKVGsKUkPulSjwUUEABBRRQ4MUCBnZeDwoooIACCryEQGmoS0fJAyZssnHVbdzx5p+frX7ZkamDD4R63SiggAIKLL6Agd3i99AZKKCAAvMpUOCJJ95Pd+5nGU4DmXXaOlE4SkmbVD4BOZ99syoFFFBAgUMVMLA7VH4HV0ABBRSYU4GcYFRDzCPO5id445t+hiuvfQep37HOl+vmtGuWpYACCihwqQIGdpcq5ucVUEABBS5KYAIMp49x/0fv5Wg6TlcSbbVJjNdQ0nNUZeOizuOHFFBAAQUUWCUBA7tV6rZzVUABBRS4aIGUaerEJJ3l2JXv4g1v+vuMmx2ast6/ZIfPg160pB9UQAEFFJhjAQO7OW6OpSmggAKLLDAGRqXjuSc+wNNP/RBH61vI4RQptFTNBmFSL/L0rF0BBRRQQIF9ETCw2xdWT6qAAgoosOACTYlMGDOOY976pn/FxtWvJ9Nvs7BGLAZ2C95ey1dAAQUUeF7AwM5LQQEFFFBgXwT6W6eQJ1TdJh+5/2tYz+do6NjpHqMevQKm/aZ2HgoooIACCijwYgEDO68HBRRQQAEFfq/AiIqzZYeT176LN73hB0jxAhVr0O+R3gd2bmHnZaOAAgoosAQCBnZL0ESnoIACCsyjQMpjIiNCnnL29C9y6um/xlXxNrbaTabVhP4JSQ8FFFBAAQUU+FQBAzuvCAUUUEABBV4isEuZs3XmzW/+5xy98mZin9B1LcRmltcFby+9bBRQQAEFlkDAwG4JmugUFFBAgXkU6N+wi2mLyBHgOX7n/ndxxXSLGAc8G55jo1ubx7KtSQEFFFBAgUMVyKEiskMIDSHV5JAoVWZ7a8C5swNKDIdan4MroIACCiiwHwIhrUE9IZUtqrhBzgNK2qFpBrRtItXwiqu+nNff9jcg1rRhk6raICVoqn71FhO7/eiL51RAAQUUOFgBA7uD9XY0BRRQYGUEZrdM/aOOs2OLzdP/kqcfeQ/Hmts4k0+zRrMyFk5UAQUUUECBixX4ZGAXCGlkYHexcH5OAQUUUGChBQoZ0hFCfYGuaxnUJ5m2/bKXkcFwwLk04G23v4/1q985e50uP//8SiiFEHyYZaGbb/EKKKCAAp8QMLDzYlBAAQUU2B+B5x9yfGGnupjO8vDv/imq9klKqIG0P+N6VgUUUEABBRZYwMBugZtn6QoooIACL1ug0ELeoAodqX+zbgjTaUssx4jNJtWVv58773g/lCE5TCAMSbmlif2DoL5h97Lh/aICCiigwFwJGNjNVTssRgEFFFgigdk9U0e/k13/16DA1tO/xNNPfQ/H6yNsm9ctUbOdigIKKKDAXgl8xsBue8j5s4NPvFGwV+N5HgUUUEABBeZBoPRvylVblMkJBlVDio8QwwaUk6TUcdO9P8qVx++GXNNvv0CcEPv370oNoQVXcJmHNlqDAgoooMBlChjYXSagX1dAAQUU+AwCCXK1Q8uAQEVgQjOe8thD30Bsf42Ub5ROAQUUUEABBT5NoF/iKzKdLe8VcjN7Z2C2h52BndeKAgoooMASC2QaqvoZ8s7VjAYN4/ZJmuEGO13h2hNfweve+v0kJlT5CClAFXZmIV0oNSH4ht0SXxpOTQEFFFgpAQO7lWq3k1VAAQUOUCB15CrR0RBJsy3AY2q4cOqXOPXUe2nC8QMsxqEUUEABBRRYDIHdwG6bEJqXCOxqcuh/onoooIACCiiwXAIhVuSyNQvk+mUxJ9OaPMqkcIT73vijVFe9GfqlMBlSCvTb1vU/EQtjyKN+WzsPBRRQQAEFFl7AwG7hW+gEFFBAgTkVSJmu6m+iIrEwW8IrUagnj/PkQ3+dNP7NOS3cshRQQAEFFDg8gd8T2IVEiZntnSEXzo5IhMMrzpEVUEABBRTYJ4E+cCttoKoyOVd0IdLWkVe98qu4+fV/hS5U1LNQLjNbPpOK/kdiYQplMAvwPBRQQAEFFFh0AQO7Re+g9SuggALzKlCgCxA6+lspSlWYhET/nxo3n/h5zpz6wLxWbl0KKKCAAgocmkCJgVC2PvmGXUizH6R9YHf+zMDA7tA648AKKKCAAvstULo02we9LtcyGT5OG47zjrs+SLN+C8SWtq1pmn4Huwpy3H3FbrYapnvY7XdvPL8CCiigwMEIGNgdjLOjKKCAAgp8msDHP/qHaTbPE6tnaJsrmE4/zhX1EboWtqsBTWk0U0ABBRRQYOUESqyJ7JBzouYoiZYcE9N2jTPPVi6JuXJXhBNWQAEFVkOgiUO2yiPU/V7nZZO6mnDdtV/Hq17/LewMAuvUqwHhLBVQQAEFVlrAwG6l2+/kFVBAgcMT2HzuQzzz2A+wHq5gnM9TSmbU34SFbcZxgzqnwyvOkRVQQAEFFDgkAQO7Q4J3WAUUUECBQxXIZUoTr2IyPUvTDMg03HvvT8P69YzjgNGhVufgCiiggAIKHIyAgd3BODuKAgoooMCnC5RtHnng62k2f2u2pEnHiFxaqqqmixOqVDRTQAEFFFBg5QQM7Fau5U5YAQUUUKDfQiGMqbtXEthhWj3N9a/6Dl7z+X+J/q4wRXy/zqtEAQUUUGAlBAzsVqLNTlIBBRSYP4FcYHL6P3DqiW9grVxDFwrTsEko15Pjx6jSsfkr2ooUUEABBRTYZwEDu30G9vQKKKCAAnMp0K+vUreR4bBi0jTcc9e/Jq0dp3+Oc9DvVeehgAIKKKDACggY2K1Ak52iAgooMI8C4/6dumngqUffTXvh39HEo7RVYNpV1PUmsduYx7KtSQEFFFBAgX0VMLDbV15ProACCigwpwKpKwybAdP4EDdc/0Ncd9PXMY0QaGlyA4Z2c9o5y1JAAQUU2EsBA7u91PRcCiiggAIXLZAYU5URkwv/mUce/lo2ciSFI2yV/8p69SZI7mF30Zh+UAEFFFBgaQQM7JamlU5EAQUUUOASBEKItBnC2jpvv/PDlNFxUuyItMS01u+i4KGAAgoooMDSCxjYLX2LnaACCigwpwKlYxpqajqefuT7SKf/N0IcM60eo0m3Utie08ItSwEFFFBAgf0TMLDbP1vPrIACCigwvwKjCs6mAa+7+a/w6s/7E7NCu7xDXdVQmv5VOw8FFFBAAQWWXsDAbulb7AQVUECBORVIsNUvcRI6hhf+C0/d/+1U9f1Q38JkPCFW0zkt3LIUUEABBRTYPwEDu/2z9cwKKKCAAnMskM4Qjr2Fe+7754y7SB/gkYHYv3bnephz3DlLU0ABBRTYQwEDuz3E9FQKKKCAApcicIEpR9juIicinH74exmf/RChyVzIJzkSOkrp79A+w1FcE+VStP2sAgoooMBiCBjYLUafrFIBBRRQ4NIEYr1ON9mGaoc6nKRL25R4BriSUiIX8uN8yZ3/gtHJe2efyWFttktCXbUE37C7NGw/rYACCiiwsAIGdgvbOgtXQAEFFlygtOTQ0L9HN8oT2Pk4jzz8Z6hzxThnGtrPPkEDuwW/ACxfAQUUUOClBAzsvC4UUEABBZZRoE2FuuqIYUhIA0Lcob+lm046qmHk6JVfwhtu+nYYXUepphQGlAJV6KDULom5jBeFc1JAAQUU+D0CBnZeFAoooIAChyPQMds4PAeIdJBqnnvqAzx7+tvZKG8lhQufqKvfgPyF4xNv3RnYHU7fHFUBBRRQYF8FDOz2ldeTK6CAAgockkA3u+drGdVrlHaNqp6y052lrq9hmre4/a6f5PiJO/ubQ3Jo6R/h7O8CZ/eKuZ79vocCCiiggALLLmBgt+wddn4KKKDAvAr0q12GDDmSK2ZPT8bxKe5/6Ms5Oin0t2ghBGZhXUgGdvPaR+tSQAEFFNhTAQO7PeX0ZAoooIACcyIQ6obp5DlG8SoiiVy2aUsL9XGuPPqF3HL3DwJ1H89B7P9eE2Zv2LXgkphz0kXLUEABBRTYbwEDu/0W9vwKKKCAAp9BoJ2Fdf1rdm1sSTSM6Nh+5hd55sn3UnHN7HufeLvu+dDON+y8oBRQQAEFllnAwG6Zu+vcFFBAgdUVKKxBeJZBex2leYqU+qUwr2QMvOP2nyZfcTOF/sHNCTX1LLAjQx37rRLC7v/3UEABBRRQYMkFDOyWvMFOTwEFFJhfgcnuk5IlkGPHlIq6dNTdJg/c/+cYdk89X/qL3q578b52Lok5v621MgUUUECBly1gYPey6fyiAgoooMAcC7QpMqiGxHJ2VmUKQy5029z42j/PTa97L7nuKP0qKxSgmS2G2S/IQmxncd3u73kooIACCiiw3AIGdsvdX2engAIKzK1ASomqCrRtomoaWnYY5rX+1o3TT3+Y8bN/Z1Z7KYXSL5XSHy9aGnO2Q7mHAgoooIACSyZgYLdkDXU6CiiggAIzga4UBvkYVB+Hci0dDTv1Ud5x7z+gGbyO+Inbuz6l6/9X02d3fXwXwu4SmR4KKKCAAgosu4CB3bJ32PkpoIAC8yowe1py91Ys9ndhLxy5XypzyhMf+VJK6T4R2PXBXYj9p3eXySx59zlLDwUUUEABBZZJwMBumbrpXBRQQAEFXhAIDGdLYjJdpx4O2UwdN73+3Vz3mj9JihvUfSbX75gwu82b9jd9uyuy9PFd2P0jDwUUUEABBZZdwMBu2Tvs/BRQQIEFFZic/n957MmvZdg+TV67kmmBuu2o01FKcwrSiQWdmWUroIACCijwmQVSaKkZUtikYkAq65RqzKQtPPfMUUr0gRWvHwUUUECBxRPol7vsg7dBCaRppDt2Lfe+8ychXUsVWoguebl4XbViBRRQQIG9FjCw22tRz6eAAgoosDcC0zM89cT3Mj7/vwMV1Jk0HrE+OEqbnySUI3szjmdRQAEFFFBgjgQM7OaoGZaigAIKKLBnAiVHMtuM6uPsTDpufeO3c/K63w/VcWYLqfgK3Z5ZeyIFFFBAgcUVMLBb3N5ZuQIKKLDcAqVjeuG/8eBjf5GN6QjKk5TmOlJXU/EcJbiHwXJfAM5OAQUUWE2BHBNVaXzDbjXb76wVUECBpRXo97BbDzXTNGZ0/D7uuOfHIAVoIh3RHeqWtvNOTAEFFFDgUgQM7C5Fy88qoIACChygQIYcefjR76Q++7/S5I6ydoLz24kjVSTRHmAtDqWAAgoooMDBCBjYHYyzoyiggAIKHKxACWPW40k2p5vcevuPccUr3rlbQNUxpmZ0sOU4mgIKKKCAAnMpYGA3l22xKAUUUECBPo4LdHD+MR5/9F0M8zmmeQjVgKpryCGJpIACCiigwNIJ9IFdzYBcLnzKHnbTLvDcMxuz/X88FFBAAQUUWDSBPrALuePoya/gC97yw3Sloq76tTAz4zAwsFu0hlqvAgoooMC+CBjY7QurJ1VAAQUUuFyB/tZtyiajtMGzT/w9Lpz9W9CeYDQ8TtudJ3hLd7nEfl8BBRRQYA4FPtMbdgZ2c9gsS1JAAQUUuGiBUgrTKnP37R9k/eo3kfKEKu5uXNdS0+ATKReN6QcVUEABBZZWwMBuaVvrxBRQQIFFF8iUEgkhk7ae5tEnvplq57ep01Gm9TYxV4s+QetXQAEFFFDg9wh8psCuTZHnnjlKon+kxUMBBRRQQIEFE+gqrrzhj3Hzre8hEagIlJIIoSLnjhjdo3zBOmq5CiiggAL7IGBgtw+onlIBBRRQYA8E+hUv425oV+g4f/rn2Xrq+wmTDabDo1R5ew8G8RQKKKCAAgrMl8CLA7tYajIbUE2ZJgzs5qtVVqOAAgoocAkCIUfueecv065fTUVDLFAKhP7Fuv+fvTuBtuy67zr/3fucc4f3Xo2qQZat2bIk27KswfKQhKYZmrWywtDQkJBuMpoQB0wmEhuaACtkMI4hzkQISSCLIXQHaLqBdNMsumnmLIYsIOnGjgeNNakGVb3x3nvO2bvXua8ky7Et26r36t537/fYJalK756z9+d/lqrO+53937mF6AuZXwSnX6qAAgoosKACBnYLWlinpYACChx4gabbgLxlJ0SqHCjrHT75yS+naJ+iHJ+m7j1LDKt0rVVoj0G+RlEkevFWxu1HIN964AmcgAIKKKDA8gnkboVB2qSIq+S0DuEQTfdNzVhz8dwx9/we6/QAACAASURBVHBdvlvCGSuggAIHQiCnSNWu0etvcW2yQV019IrTFKNtuvXhvTd+iLtuf4hevIXUXM/nQiLlhhi61XW77TE9FFBAAQUUWGYBA7tlrr5zV0ABBeZZoPvuZBFoQpfclZSTTeqNf8LT579zuq9dTn1S3CGFqxT5NLFrERY2CByjzZcIeXWeZ+fYFFBAAQUU+KwCBnbeGAoooIACB1GgbjfocxtlUdPES6R8K5N0hl5+HauDw9zzzh9mtXcLsErbQDHtgJlIKdkO8yAW3DEroIACCuyLgIHdvrB6UgUUUECBGxX41D4GidTFce0OJUPOPPPN7Gz+PYbtA6SwSQpnKThFCH0arpHagqLoE7rXNj0UUEABBRQ4YAIGdgesYA5XAQUUUGBXIDTT8C3kFXqxpm1KcsyMq8wbX//tnLjjd3YtVGjb3daXRdH1wuy2QAh0/+v+76GAAgoooMCyCxjYLfsd4PwVUECBORWYAFXO04e3TEvTtcZMgXrjX/Pkc9/GStomTDc8GJNSCblHihOaBGVvlTgZzenMHJYCCiiggAKfW8DAzrtDAQUUUOAgCpTFGjv5SUirDJpbqMIWo1zRO/0gjz76o5BXaFN+KazLuZ1ubxBCuZvVGdgdxLI7ZgUUUECBPRYwsNtjUE+ngAIKKLA3AuMusOt2Mkjde5cNKZakvE0v9Th79ocYXf0+Asfph9OkZosUxxCH08AuVj2KiSvs9qYSnkUBBRRQ4GYKGNjdTG2vpYACCiiwVwK5HZLKdUIc06sPUcUeW6HlzW/9YQYn3kZvN6u7Hsx1K+u6X4jTlzBzt7uBW9jtVSk8jwIKKKDAARYwsDvAxXPoCiigwCILjFOmP11Bx3QjcmLc3acuJ+rJGc5+4msYT36NlXgHIXUp3WVCcZhR25JiTb/tLzKPc1NAAQUUWFABA7sFLazTUkABBRZcIKcufOtRxhHEzLXtTe6+++u458HvYhyh3+Vz08e7dF0iwvVf61bbhbDbKtNDAQUUUECBZRYwsFvm6jt3BRRQYJ4Fuue4uLu6LlJCaqd7HuQ8IhcDRmf/Emeu/CWqtqGfj0E4Ryj67DS5+zLK5APfPJfXsSmggAIKfHYBAzvvDAUUUECBgygQYkGYJMqyT01mpzzEux7/cXprd5G6LeqmK+za6XYH5EgM5e40pyFefb2/ykGcuWNWQAEFFFBg7wQM7PbO0jMpoIACCuylQANNsU4OJRUr0HW47EK8CkYBBjvP8syZP0i9/TFW2jvJnCMWME6JWA6h7QI+DwUUUEABBQ6WgIHdwaqXo1VAAQUU+JRAmKzTr06w3mTuedO7ufWO30kMR4nTQK57ofLFZ7Rqurqueyczh5ai6HYwH0qpgAIKKKDA0gsY2C39LSCAAgoocDAFRt3j3tW/y+VPfC+rZWQnbrJdXKVsbmElHaIO3Vd4KKCAAgoocLAEDOwOVr0crQIKKLAsAt0KOnImTTufMN17LoRI7jag69bIlZE0ucawWiOVd/KOd/wMk7KijP2uccpu+xQPBRRQQAEFFHhFAQM7bxAFFFBAgQMpMGZCv9nhwif/CJPN/0Q5iGyOdxhUQ0LTkK/vf3cgJ+egFVBAAQWWVsDAbmlL78QVUECBuRZ4MZzLedrb8jMDuzYy6Ad26iu86f4Pcssdv5U67IZ1RRt2F9h5KKCAAgoooICBnfeAAgoooMDiCXQdMst2DJu/xn95+ss5zOuIKdCEDTINodv3zkMBBRRQQIEDJmBgd8AK5nAVUECBJRF4Mah7cbq/foUdzQB66wwOPcJbH/lpUhWnuxoUtBRNt8n4kkA5TQUUUEABBW5AwBV2N4DnRxVQQAEFZijQ7XnADjENOXfue9i6/DdZzUNicQvbPEmZjs5wcF5aAQUUUECBVydgYPfq3PyUAgoooMD+Crw8sOvCupcf3b/rUbBDy2OP/hjD408widNt6uh3+9elyo6Y+1sez66AAgoosCACBnYLUkinoYACCiydQBfYhYaUoRxd5WNPvZXVySlS3qQtAjH1lo7ECSuggAIKHHwBA7uDX0NnoIACCiyDwK9fcZfDFidP/S7ue9P30RQNKXTNMBO7T2XdP7uH3TLcF85RAQUUUODGBAzsbszPTyuggAIKzEogZZo4mb6zWSZYv/TnuXzh56DeIVY9YnKThFmVxusqoIACCrx6AQO7V2/nJxVQQAEF9k+g28PuxSPnxMv3sut+PQ2O885Hf4QwuI+mSGS2KSkJDKBbZUe1f4PzzAoooIACCiyIgIHdghTSaSiggALLJpDTNjmuMGkTg2ICTcsnPvGV9OsxbftfiBxbNhLnq4ACCiiwAAIGdgtQRKeggAIKLKhAF9p1YV13dIHdi/vYhRg5cdc3cs9dX89OC1UFRdokhAHkkkls6LmJ3YLeFU5LAQUUUGAvBQzs9lLTcymggAIK3DSBzISQejQhUXZve7YN25f+EWcuvodVTtC23RbnHgoooIACChwsAQO7g1UvR6uAAgoso8DLV9fFoiTGyGNf+vdpwlFywTSai3UNsYIAowCDT9/2bhnZnLMCCiiggAKfV8DA7vMS+QUKKKCAAvMo0DXDrHJL6J4AQw1tH9IW55//E2xe+geU8VZiu06/Kpk0LaNYU1YjinHFMJ1kFDfmcVqOSQEFFFBgyQVSgJSgKurd1Qus0oYtEkMun+teVHEPoCW/RZy+AgooMBOBSb7GsIy09WkmxTpVO6GX+0x6h7nvLd/LiRNfMpNxeVEFFFBAAQUWScDAbpGq6VwUUECBJRJoaChSSbj+pmabWoqYyRv/no8/8z1UnKVMJTFfpG1PkKpDNMUFqiYxCEcZp24fBQ8FFFBAAQXmS6AL7HKO08Aupe7FFAO7+aqQo1FAAQWWVKDaZrwxZHV1yGRSU4UJxMjg6G/mTY9/JzHcsqQwTlsBBRRQQIG9EzCw2ztLz6SAAgoocBMFWkYUaTBtsdIdo3aLQbEKLZw//yNsXf0AQ15LrNenqxLaco02XCXkhl7otrzr3cTReikFFFBAAQW+MIEcAykFA7svjMuvUkABBRS4WQJxQmqPk9ttVovuxcnAC2Te8cRfpXfkbiKuAL9ZpfA6CiiggAKLK2Bgt7i1dWYKKKDAQgu0bU1xfU+EREPOJcV0xg3t+CLPPvXVxPoqK+2AxJhx3CIVQ3LTULyY8i20kJNTQAEFFDiIAgZ2B7FqjlkBBRRYfIGYE3UxJDY1hyNsNBucuvebuPu+99KG3X3rPBRQQAEFFFDgxgQM7G7Mz08roIACCsxKoGH6VJiAzCaBtek7nZN0kR4n2Xz+r3Du0o8zrFt6oaCOV0jxKHWzTsVpCJuzGrnXVUABBRRQ4HMKvFJgd+V8n9qXTrx7FFBAAQVmIBCoaUOPkFvKekJcO8lj7/o7jIojlAZ2M6iIl1RAAQUUWEQBA7tFrKpzUkABBZZBIO2GdSl2gd0O1fSdzkCbGnIcUDY7fPLpbyZd+6esxlum+yvUoWaczzII90NaXwYl56iAAgoocMAEXh7YdavJYzhEG7bIYYXL53oGdgesng5XAQUUWBSBTE0sINVrTLjAQw99gOOnfxdN0UzbYdoSc1Eq7TwUUEABBWYpYGA3S32vrYACCijw6gXydLs6ckgEAkXbQOiaYkbGcUw/9dna+N+5eOZHifXTFPEQk3YTqkSRC0LrHguvHt9PKqCAAgrsl8CLgV0Zx6TUvhTYEde4fK5ikvfryp5XAQUUUECBzy0Qw4C2PkPVu4fe8Yd4y1s/RJ0yVdH9xtS9SmlTTO8fBRRQQAEFblTAwO5GBf28AgoooMBsBNpEKmBCokdJ7NK7CdCHJiYmTFhJPS4/+2fYWv9rkKrpA+Vw5bWMxr9ClV87m3F7VQUUUEABBV5B4LMFdiluk8MqXUvMceq+KeqhgAIKKKDAzRVo0yor8QV2mPDoE3+feOSeaUQXp3sU1FBUN3dAXk0BBRRQQIEFFDCwW8CiOiUFFFBAAaCtaWJFbp/kzCf/EMXmL1OUr6XNR2mLj1O0x2VSQAEFFFBg/gRCC7lHZguKHjkNCHGLnCPXLh1iuwnzN2ZHpIACCihw4AVyHen1K8btFg0jymIw/b2nW+1dkBmQGYU1Tr32K3j9/e+brqmj2CJNVimnyd2BJ3ACCiiggAIKzFzAwG7mJXAACiiggAL7IpAyKXbNMq+xcfF/4tK5H2XIKuNmm7JqyMk3QPfF3ZMqoIACCtyYgIHdjfn5aQUUUECBVyVQhopxM6LqRSaTmkiP4fAw4/EWiXG3JTgpvo53fckPQ+9uUvf+SIYYdiANDexelbofUkABBRRQ4NMFDOy8IxRQQAEFFlega5NZ1OTxDk+f/Va49qv0uEARjzPJ3b/0UEABBRRQYM4EDOzmrCAORwEFFFgOgW6PuknzAoNeRWoigVVCKBmP1xmu9HghjXjj67+D19zx+yFAt+C7W1QXqa8D+ULkctwpzlIBBRRQYD8FDOz2U9dzK6CAAgrMUCBN3/gkRdoImy/8EpfOfSOH24IUxkxSb4Zj89IKKKCAAgp8DgEDO28NBRRQQIEZCKQ8IBbrkHaoOEygT9OMILSkrinmqbfxzkc/SDtehR7TFXYFY2j7xLgNYWUGo/aSCiiggAIKLJaAgd1i1dPZKKCAAgpcF0jUxBwglYyKhl4quXz2fexc+VtUuUfDUCsFFFBAAQXmT8DAbv5q4ogUUECBJRBoU4+i3JwGdrEdTGdcVC1tGFKPVrj/XT/IiaNPkHK3pq6mCMX1FXbt9JmL6B6rS3CbOEUFFFBAgX0WMLDbZ2BPr4ACCigwG4GWEUUekMM2LSvEbt+FzbN8/JnfQ28CIbzYumU24/OqCiiggAIKfFYBAztvDAUUUECBGQhM6oKqGlF2e9VNMkUfRs01mvY27r37K7j9/vfRpDGx6JNops0wux3DCybTVXYUMxi0l1RAAQUUUGDBBAzsFqygTkcBBRRQYFcg50wI4frfuwfKChJcufizrD//kxRpLJUCCiiggALzJ2BgN381cUQKKKDAEgjUbaYsGqowgLYg9yZsjDdZGf4G3vGOPwblPVAkUm4gXN9eII+J9Hd1XGC3BHeJU1RAAQUU2G8BA7v9Fvb8CiiggAIzEUht18Ol28Oue/dzQrfRQpuhCGOe+viXUuyMZjIuL6qAAgoooMArChjYeYMooIACCsxAoCgLxuNNyrxGDCuMmivEw8e57+6v5/Tpr959tirG5NwjdFsPxG6QNeTKwG4G9fKSCiiggAKLKWBgt5h1dVYKKKCAAtfbtHRPkjl3LTB3Hygn7RbjyTZXP/IbqKpVmjyGuEbTblLEVSb5l6l4iJCyhgoooIACCtx8AQO7m2/uFRVQQAEFKHMixRVaEqm+TC8coXfsHh5+4q+yTcWKK+i8SxRQQAEFFNh3AQO7fSf2AgoooIACsxHY3Vch5whdYDd9AzSRmVC3IybP/SQXrv48/XId6kOEcIw6niXQp6RHmi7R81BAAQUUUOAmCxjY3WRwL6eAAgoo0Al0LyzGWNG2Lf3eEcZs8/ZHfwzW7qQuj3K9CaZYCiiggAIKKLCPAgZ2+4jrqRVQQAEFZinw6wK77o3Q6VuhCWhh8xyfPPMdxNG/YBAO03KKUV6nXxwiNGNS6NpoeiiggAIKKHCTBQzsbjK4l1NAAQUU6AS6oG5Y9BjtJEI/cOe9X8Ntd30zlIma2O0I7qGAAgoooIAC+yxgYLfPwJ5eAQUUUGBWAruB3fRH5lNtMa+3cmkTbFz62zx/9ts5Vq1St5FRXqVfrtCOrhBKe77MqnJeVwEFFFhqAQO7pS6/k1dAAQVmJZCKMdWkRwglqX+SJ57466SVQ9PXHWNKxDhtWeKhgAIKKKCAAvsoYGC3j7ieWgEFFFBglgLdo2V3XH+wvB7aTX8pwDjAYNJw5rlvpN7+J8RckelTpFvI6XmIw1kO3msroIACCiyrgIHdslbeeSuggAIzFcjliKLuQdnjgTf8CQ7f+uVMykTOLf1ufZ3vM860Pl5cAQUUUGA5BAzslqPOzlIBBRRYOoHuwbIL60L41JNlzrsM3S81jClTn52Nf85TZ76Vlbb7ObRhRBFXcQu7pbtlnLACCigwHwIGdvNRB0ehgAIKLJlAm2oaRpy69Xfw4EPfP33vccSIHhUxVS+9B7lkLE5XAQUUUECBmypgYHdTub2YAgoooMDNFMjXE7oQrid1L79490shQSp57vz3Ub/wv9GfTEjFZZp4nKL9LJ+5mYP3WgoooIACyylgYLecdXfWCiigwIwFQsrUvdfw2ON/lsHqQ+SuUUkeQy6IsZzx6Ly8AgoooIACyyFgYLccdXaWCiigwNIKdCvtdlfZvdgi8zpFU9AUmRQieeejnPnkH2Y4+X8pirt5IZ9jhbWlNXPiCiiggAIzFDCwmyG+l1ZAAQWWVyCmHe58/Xdw8s7fRyqH08en6bbeKUHh/nXLe2c4cwUUUECBmylgYHcztb2WAgoooMDcCHQL6NqwAwzpNbB95W9w6eKHqZuPUZVvIqYr5KKhblbJqSSUG1SpJOaCIl+gDqfnZi4ORAEFFFBggQQM7BaomE5FAQUUmB+Btt9SbB5iUKxTt4nUH9KES/TyGsU4cOXom/lNj32AWN5K6jqRxJamLehNw7ru5UdDu/mppiNRQAEFFFhUAQO7Ra2s81JAAQUUeEWBtq3JRUXLhD4lpB3OPPUtjLb/Mf30OmgntPEyuSgI4QRt2xBSokePrsVmS62wAgoooIACey9gYLf3pp5RAQUUUIBx2mC1OE5uMkU5IcVA017f77vpcc9jf5xTJ3/rdMsAimYa0eVcUkxX2TVgW0zvIgUUUEABBfZdwMBu34m9gAIKKKDAfAo005VzifFuh5e2z3j9X/Lc+fcynAQia4zSeWI5IcbDTJqSkGuKIlDkVVLenM9pOSoFFFBAgYMtYGB3sOvn6BVQQIE5FUj1mP7qCqPthhh3GJRrjMbdY1DJyWO/ifsf+ZO7YV13FGOgYrqRXei6YnafcR+7OS2tw1JAAQUUWCABA7sFKqZTUUABBRT4YgQStHHa2SWFhkmCQS65duFDXL3wNxlUA+p6TI41bagJIZLihJxrYlyhqH1g/WK0/VoFFFBAgS9QwMDuC4TyyxRQQAEFvhiBfhoyiuvUcUxMPYpxj8Ghgs32FO94/M9Rrb6B3EIouj3rEjl3nUaur8CzJeYXQ+3XKqCAAgoo8KoFDOxeNZ0fVEABBRQ4yAJtA0WxO4MUoOl2ZcgTynqbpz76zYT8z4gcI7BK024SeiNiKBjVE6qqpKhXD/L0HbsCCiigwLwKGNjNa2UclwIKKHCgBfrNIbbDVRjUUK9SMqImcM/rv4Pb7vxqiImUG2Iod1fWdUdIpJSIsfu5e9gd6BvAwSuggAIKHAgBA7sDUSYHqYACCiiw1wKphe65s001oahI1N1OdpAqNq78Qy6efR85XqAfT5Mm3T4O14gMGI37VMNAbNq9HpLnU0ABBRRQAAzsvAsUUEABBfZBoOQQDRsQMrmtSOUVYvUu3vllP0nbtb8MmxRd/0tWoXvU6Vba0QV2u11JooHdPlTFUyqggAIKKPDpAgZ23hEKKKCAAsspkLuVdYm2DcQYCHmdyGFatgmx4NqTP8Tlrb9JWWxR1beT2gvEWNA0x4j9GtrJcro5awUUUECB/RUwsNtfX8+ugAIKLKlAKAfk8QZV7pOrwHY+zFsf/VMcPvpOUlFPm14GMjQ9po1IirrrjzldbdcwoQy9JZVz2goooIACCtw8AQO7m2ftlRRQQAEF5kkg79CE4fTBtGJEyCU0BakMbAU4dO2jfPzMH4b2P7CaH6NunqHsdbuyn6IN65B9YJ2ncjoWBRRQYGEEDOwWppRORAEFFJgngR1qDuWCsqmZFInTd349d977HlLVp05bFHF1uoYu7iZ3wARSb/rPTTCwm6daOhYFFFBAgcUVMLBb3No6MwUUUECBGxBIGa5e+VtcOft99PNzFPEBtvNTVNxCkQfkXN/A2f2oAgoooIACn0MgTAh0v88EckxkxrtfmNfY2aq5urkinQIKKKCAAp8pECd0bf/JJTFUhBDIOU9bLYcI23nEkXScYpIYD47z+G/+K4zCUSJjBrl/PaQTVgEFFFBAAQVmKWBgN0t9r62AAgooMLcCLVsUI3j2wjcwvvrvGISjuyFdaMmpewDuXj31UEABBRRQYI8FDOz2GNTTKaCAAsshkHLXsj9SxN60jWUX1qVck2l3w7uY6eU+bVPy4Jvfx5Hbv4yNPGAYepTdo023vM5DAQUUUEABBWYqYGA3U34vroACCigwtwLdA2/qMdr4Nzx57htZmazR7x5ke+vs1JGy28/BQwEFFFBAgb0WMLDba1HPp4ACCiyFQEqJoigJFLthXUq7LxvSLbtLDIsB1+oLnL719/LgW34A4piahiofotu6zsBuKW4TJ6mAAgooMOcCBnZzXiCHp4ACCigwI4HuobX7AZy7+IOsn/s5jsRE5Djb8TxFe3hGA/OyCiiggAILLWBgt9DldXIKKKDAvgnkYrqSrjteDOu6Vpi7rTEbqiYwXlnlzQ9/mLXDb6VJDb2ihjw0sNu3onhiBRRQQAEFvjgBA7svzsuvVkABBRRYFoEMdYIYoWhe4BNPfwXV1hVCqolVJLX9ZZFwngoooIACN1PAwO5manstBRRQYGEEAuV0Zd1L+9aFQIgFTFfbtXQL7e64/xt5zT3fxFZuWA0lsVt8N90vNbwU9i0MiBNRQAEFFFDgAAoY2B3AojlkBRRQQIGbI5Cop/vVFbFhe+Pv8fSTH2TIBj0CbS5vziC8igIKKKDAcgkY2C1XvZ2tAgoosFcCuZjuWdetqNtdWVeSU0vbdG1DCtZueYQ3v+nPkFdP0nX6L0nE1G1clyHurszzUEABBRRQQIHZChjYzdbfqyuggAIKzKlAIhHy7pummauE5ijPnH0fzbVfYjV9ggnH5nTkDksBBRRQ4EALGNgd6PI5eAUUUGCWAm3aDey6vezIkaZuKYohvWrIHW/8E5w4+WXkkMkhEOnaYVbkNhOKAGZ2syyd11ZAAQUUUGAqYGDnjaCAAgoooMBnEejeOg25ezN1DFTQRhhd4iNP38otzRsZ5esb3KmngAIKKKDAXgoY2O2lpudSQAEFlkagW1XXtk23gx0xRnIqSG3BcHCEQ4eOcd9jPw9hhzQeEnuQ2jGh7JphDmhaKIuloXKiCiiggAIKzK2Agd3clsaBKaCAAgrMVqDby2FCZkBKUMY0De22XviH/NqF386p8DiTep3YC9SjPoN+M93fLtS3QLFBm31Fdbb18+oKKKDAARW4Hth1v/dQdG+OTHb3I8pr7GzVXN1cOaATc9gKKKCAAvspMCFQttsMBhWjncMUXKXf32Qj3sUT7/xF+v1qPy/vuRVQQAEFFFBgDwQM7PYA0VMooIACCiygQPe90e6bpPSmk4vdTg9tJI8+ynPX/hLj8/8zw8FrGI1qetWAHNah6ZO4SC+8lpbRAqI4JQUUUECBfRcwsNt3Yi+ggAIKLKJAoJy2uUwMpk8v3T837HDv/X+cU3f8rumudR4KKKCAAgooMN8CBnbzXR9Hp4ACCigwK4EWclGTKbqmMpAnlLkHOVNP/j1nPv6tFGGbySSxNjzEeLxJ4gVi6BNC1X14ViP3ugoooIACB1nAwO4gV8+xK6CAAjMT6LUFo7hD4FZCukAo1hgefZy3PPrB3RXbBnYzq40XVkABBRRQ4AsVMLD7QqX8OgUUUECB5RLoWpHF7g3VQKKkyWMq+hTTze1qRud+lKcu/hgrxWHKCGnSJ/MCZXUbYz5B0R5fLi9nq4ACCiiwNwIGdnvj6FkUUECBJRMY1A3jasA4bNBLx8hlwSOP/SyDI3d129p1i+48FFBAAQUUUGDOBQzs5rxADk8BBRRQYEYCL7XE7FrHRDI1OQdi6FrNAKNP8tQz76ee/Bu6t1l7+Rg5HyL0RozbixR5bUYD97IKKKCAAgdawMDuQJfPwSuggAKzEhgm2Ckyk3iV2B7innv+CLfd+3XdUwxVG8AGILMqjddVQAEFFFDgCxYwsPuCqfxCBRRQQIFlE+hCukA1fSF197XURMiBEBKkyM7Vf84nL3wtK+M1evSIHKHmMk05oWr7y8blfBVQQAEF9kLAwG4vFD2HAgoosHQCvQDjXDPODUeOPMwjb/3L1P1MYEiZMsSwdCZOWAEFFFBAgYMmYGB30CrmeBVQQAEFbpLAbt+YnDMhBOi2feiOLqyjpaGibODchf+R0dX/i16zRYwFkyaQejuUTXWTxullFFBAAQUWSsDAbqHK6WQUUECBmyUwCQ39PCCHAW9+ywdYPfkITSgoupcQc0X3SOOhgAIKKKCAAvMtYGA33/VxdAoooIACMxKYxnVdW0wyIddABSlA96AbE1shstqNbeMZnjr3+yhHz1FwGw3XaGOfon0x4ZvRBLysAgoooMDBFDCwO5h1c9QKKKDAjAVGxZBi9Gs8cPv7OPnge2jKikCmINO2gaIwsZtxiby8AgoooIACn1fAwO7zEvkFCiiggAIKfDaBxKjdZpDXWL/2C1w690F67fPk4iSjeI1hOyDn3Waan/XIbiLhfaWAAgoo8FkEDOy8LRRQQAEFPotA9zLhdCO6sqGdrJDymNi7As0JYqwYhQusDB/lbW/7SQiHoBqT2G3TH3ebh3gooIACCiigwJwLGNjNeYEcngIKKKDAvAokUtcyM40oWnj+3LezffUfEUKPpl2jF3deeeAGdvNaWMelgAIKzFbAwG62/l5dAQUUmFOBQE2ToAgrkCvacIkQR8R0kiIEtsoJb733Axy97UugLHafVQgUOZDD7t7cHgoooIACCigw3wIGdvNdH0engAIKKDCvAglSTDQt9LrXVXd+hSfP/gHC83+0xQAAIABJREFUTkNMq4Ri46WRh/Cp11lfWnVnYDevlXVcCiigwGwFDOxm6+/VFVBAgTkV6J4pmrRJj2Ok1EKxPl1Z19YQQp/Bbf81D7/x+3f33i5r0jSga4i5hLAJrM3pzByWAgoooIACCrwoYGDnvaCAAgoooMCrEWi7jjQNNSXUUBWwfvEnuHLxZ+ilRJNaQghMw7rQffHuYWD3arD9jAIKKLBEAgZ2S1Rsp6qAAgp84QKprRiubDPaSZQEYnmIpukeRMb0uJt73/a9HD70BtKknG6/PQkjet2zSoI4fX+w/MIv5lcqoIACCiigwEwEDOxmwu5FFVBAAQUOvEDKEBsaAk1b0i8mhKbm7NPvZ7T1C1T51HSKL62uux7aGdgd+Mo7AQUUUGB/BQzs9tfXsyuggAIHVWDaoWOTXm+FemcM4Qh119UjVjxw+3s4/oavIXMNmiPTre6Y/n7Sg9QQu7DOPewOauUdtwIKKKDAEgkY2C1RsZ2qAgoooMAeCnStZsI6cJiabdpcMMh9mqv/gU+c+0Ostt3O7t3xstV13VK8Fw9bYu5hMTyVAgoosEACBnYLVEynooACCuyhQJzQ7GQOrRxnNBlTp5a233D46Lt45C1/llQdZrqcjkjbdcwsIKTuBcKuywe8rEv/Hg7KUymggAIKKKDAXgoY2O2lpudSQAEFFFgegQw5jQixJFPQhu7N1YqYWi6e/2kml396apFzJufrQd3LWmNiYLc894ozVUABBb4YAQO7L0bLr1VAAQWWR6Ctqao1djbXWTl0hK28QVveweOPvJ+11bdThzFV6ENoSDkR6U23swvdMwldu/5u2Z2HAgoooIACCsyzgIHdPFfHsSmggAIKzK1At4Bu+sibGoglk+5JOCR63Yq6ZsLZj/wmcm5eCuy64C7E3VV3XZvMnLoPeCiggAIKKPDrBAzsvCUUUEABBT6LQJEOE9igZZ1cDNlhzGtu/+954A3vp8lQRmiaCWXZPWcUkLu9tLuwrp6GdtON7TwUUEABBRRQYK4FDOzmujwOTgEFFFDgoAqkjY/ya7/2NRwZPE9bBDZHicPlaWJap82BtBv3eSiggAIKKPBpAt1LHSlPCCF8ah/UXNC2mfF4zJWNY4opoIACCiyhwGSwQ7F5iJWiZty9NHjsDbz9sZ8kxKOkMCGG3hKqOGUFFFBAAQUWS8DAbrHq6WwUUEABBeZFoN3i8tkfYf3qj1Gko4R4nLp9lkE4DWGTNpfzMlLHoYACCigwRwKvFNhNJhMurx+do9E6FAUUUECBmyUwzonVbvXcZJXt8gUefeuPs3b8cejaYHaHDTxuVim8jgIKKKCAAvsmYGC3b7SeWAEFFFBgqQW6DSMm5/n4k1/HYPwCud0h9IbU7SX6YY0277bH9FBAAQUUUODlAi8P7F789UBFSjCZ1Fy6dlgwBRRQQIFlFGgTRRyynda59bVfyf1vev80pGsbKKoG8IXAZbwtnLMCCiigwGIJGNgtVj2djQIKKKDAPAkkGK3/U84/8x767RpNb5sUJ8SdFSi6RM9DAQUUUECBTxf49YFdtwdq1+Ys50BdNzz/wppkCiiggAJLKDAINTvtkHZ4ii994qdhcIxJE+lNO+3vQBguoYpTVkABBRRQYLEEDOwWq57ORgEFFFBgTgSanMhEqgxXnnkfW+v/gEl8lrK8hWLnODnWczJSh6GAAgooME8CXWCX+dTvEQZ281Qdx6KAAgrMTqAKNRsp85Y3/wjHX/Nl1GGHkIaUsRvTGLjeGnN2Q/TKCiiggAIKKHCDAgZ2NwjoxxVQQAEFFPhsAt03WNuQiQni+DxPPvO1pMlH6J6n++E22nZbOAUUUEABBT5D4MXArvt7d6TUvrTCrmkSF66sqKaAAgoosIQC47bm+KnfxkNv/QFyyGQmxBBpUyLEgmhLzCW8K5yyAgoooMCiCRjYLVpFnY8CCiigwHwIdB0vwxZtXqXrUrN19X/lwnMfokrXyDEQki0x56NQjkIBBRSYQ4HQ8mJgl7s9T3P3O0lhS8w5LJVDUkABBW6WQDO4nyce/dMUg9uJoSIEoK2hrJjQ0DOwu1ml8DoKKKCAAgrsm4CB3b7RemIFFFBAgaUW6AK5kJmERKJk0FzjhSd/kK3tX2AShlR5d+WEhwIKKKCAAp8hEFpinG5KNF1h1wV2OUeapnUPO28XBRRQYEkFXnvfH+H2u34vqWt9mRKxe55ogV7XELOlP31N0EMBBRRQQAEFDrKAgd1Brp5jV0ABBRSYW4EJO/TykG4bohy2aasV6ubjPPf0/8DhzeeYtCcpej3G+RP04uup60ydn+RQ//WMRusURffKrIcCCiigwLIJ/Po97Lr5BypyDq6wW7abwfkqoMBSCfQYsJEuUvYj7SRzKJ5kPH6WMHg9xcqdPP7On1oqDyergAIKKKDAMgoY2C1j1Z2zAgoooMC+C0zb0jQl003rQksTCgpG7Fz8RS6c/W56rFCnhqLaJOVDkIcUYZ22zZTxNCmv7/sYvYACCiigwPwJGNjNX00ckQIKKHAzBEKK5GJComIYV5jsnKPXP81GaHn74x+if+SJmzEMr6GAAgoooIACMxQwsJshvpdWQAEFFFhcgQYouxY1bEKxxohEL0diDWef+VbGmz9PEQ8R860ELk/3Kkr0aMNZQr6HkLcXF8eZKaCAAgp8TgEDO28OBRRQYIkFcgVtmLa7LIsxO8WE2+74g9x93zdBsKX+Et8ZTl0BBRRQYEkEDOyWpNBOUwEFFFDg5gpMA7sMudkmVCtMgNxCP0Cz9auceeb3E1JJkQeEnAhcJceaxApNHk9/3UMBBRRQYPkEDOyWr+bOWAEFFOgEUmzIkwG9kMhNhl6md+w+3vrIz1KXFRW2zPdOUUABBRRQYNEFDOwWvcLOTwEFFFBgJgKJrhtmmm4IT4w0RNpcUwWIqWLrwk/z7JUfYSVnYl0S2KKsjrPTPEeoThGb6fI8DwUUUECBJRMwsFuygjtdBRRQ4LpAG7qOHIEyVeRyxGaGxx7+y6yeeJRJqOlRaaWAAgoooIACCy5gYLfgBXZ6CiiggAKzEegCu9y2FEWeDiCTyNMIr5z+vBxnnjr/brav/S+s5iP0OUJOFZN4nlDeQWg2ZjNwr6qAAgooMFMBA7uZ8ntxBRRQYGYC3Qq7ImVCvcqkd5Hb73w3d97znTTdwrq4Q8lwZmPzwgoooIACCihwcwQM7G6Os1dRQAEFFFgygU8Fdt0TdoI2Q6xIAUaMWWn7jHf+LU+f/zZ6W+ushmNM0scI8Q2M4nmqtr9kYk5XAQUUUKATMLDzPlBAAQWWUyDERK4htRXDWx7kkcc/QBNPdM06iHkHgoHdct4ZzloBBRRQYJkEDOyWqdrOVQEFFFDgpgkkaqCYbhg/PaYJHtTlFplVGkasEFh//m9w8dyfZ5gbquIko3yJMZv08/GbNlYvpIACCigwPwIGdvNTC0eigAIK3EyB1ELZhXahx0Nv+X5WTv1X09V10/4cXbf84maOxmspoIACCiigwCwEDOxmoe41FVBAAQWWXiB3gV6qCHnER5/7SqqN/8hqfYRURuowIrTuUbH0N4kACiiwlAIGdktZdietgAJLIFDEEU3bJzUrVMMN6jQm1Icp+2PGowlDCiblGide8xW84U3fRZMjMW4R0+rum3+x69zhoYACCiiggAKLLGBgt8jVdW4KKKCAAnMr0AV2mYqYYLTxL3jqma/jZHyAnfFHSFVLSIfmduwOTAEFFFBg/wQM7PbP1jMroIACsxRIeUJRdG0tW5pJJKeSojeiCImY12jCJmX/fh5//HthcDsp9MgJirgD7dAVdrMsntdWQAEFFFDgJgkY2N0kaC+jgAIKKKDApws0tGRC3g3tLp7/C6xf+WsMc4a0QRu6N2k9FFBAAQWWTcDAbtkq7nwVUGBpBHJBYkxkREyvIedMis8T8zGKMrER4M33fTcnX/fbIULT7Wuau79sUORD4AK7pblVnKgCCiigwPIKGNgtb+2duQIKKKDALAW6XC5BW+y+LBvrLT7+5FfRa/4/huOTjOLWLEfntRVQQAEFZiRgYDcjeC+rgAIK7LdArmjzBjFF+sVRcrxG2zaQT1Hnswxe+zt47KHvpZ0UhF4khS632yEynHbENLDb7wJ5fgUUUEABBWYvYGA3+xo4AgUUUECBpRRIpDaSijRti1OmivHG/8OzZ76V4aQkhclSqjhpBRRQYNkFDOyW/Q5w/goosKgCTSooizElQ9p6g6JqyKFk1BYMB3fyxsc/yMrKXaTcPQt0GV0m0lB0SV1dgltcL+qt4bwUUEABBRR4ScDAzptBAQUUUECBGQikvEMM3R4WiUQk01KkgkvnfoIrlz7MkMEMRuUlFVBAAQVmLWBgN+sKeH0FFFBgfwRiqGjSDv2ix3h0lV7/GNvhCnXu88j9f4rjr/3dtGwT4gp1yhSxW30XKEOENrqH3f6UxbMqoIACCigwVwIGdnNVDgejgAIKKLAsAnUeUU1DuQZCOd2jouxa3Uyu8Mmz30W1/m+XhcJ5KqCAAgq8TMDAzttBAQUUWEyBWARSM57uYR3o0RSZHTY5efLLecubvgfyEEpo85hMnxib6Wt9uSkJRbAl5mLeFs5KAQUUUECBTxMwsPOGUEABBRRQYAYC04Cu7S68A0VFnUtC6EK7hp2Nf86lJ791BqPykgoooIACsxYwsJt1Bby+AgoosD8CdXuV1cEa4+0B/fIkV9r/TG/1Ht72lr/AcO2h3RV0OUMM0wG0bU3RBXXE3V8P3Rd4KKCAAgoooMAiCxjYLXJ1nZsCCiigwIEVuHj+Z9i8+CMMmy2a4ih1eZFee4rcbpDKitC1xfFQQAEFFFg4gVhASi05ZwLdyxzdf+8L2rYhJbhwZWXh5uyEFFBAgWUQKIsBo/EGq72SerLBZnWc2+7/Ft5w+1cT0wiiLfGX4T5wjgoooIACCrySgIGd94cCCiiggALzKDD5BE8/836K7acgn4F8N8QdmnSeongdpJ15HLVjUkABBRS4QYFXDuxaLlw5dINX8OMKKKCAArMQaNodepyiKNYZpTHDW97FWx7+c4SiRxG7lzOqWQzLayqggAIKKKDAHAkY2M1RMRyKAgoooIACLwl0rTGv/RJnz30bq5MamsikOERTfYReczeZbbEUUEABBRZQIMRMzml3Zrm4vsKuW3W3u/Lu/OW1BZy1U1JAAQUWX6BpJ/SpKItjXCuv8cRb/gorxx6cdrxs8oQy9BYfwRkqoIACCiigwCsKGNh5gyiggAIKKDCHAt33arsdKy6e/yCTyz9Ovz7FVjkmlZGi3iZgy5w5LJtDUkABBW5Y4NMCO7rfC3ZXXEzbZJI4d/HwDV/DEyiggAIK3HyB7r/h/QCbkx3uuO+7uOuer9n9A39MjIj+6f7ml8QrKqCAAgooMHcCBnZzVxIHpIACCiigADTtdGEFVXuNc5/4OvLoY4zDZUI4SZG2ILuHkfeJAgoosIgCnxHYhUhO3Xd0me5rd/aiK+wWse7OSQEFlkAgZHLXFvPIgzz2yM+RegUxd6vqxoxi38BuCW4Bp6iAAgoooMDnEzCw+3xC/nsFFFBAAQVmINA1Q2to6B7h26u/zLNnvwWaaxASMQwIbbfPhYcCCiigwMIJhPYVp3TmgivsFq7mTkgBBZZCIITIiILHH/vRaSvMTI+Yd8h5lTrW9NzDbinuAyepgAIKKKDAKwkY2Hl/KKCAAgooMJcCDVAyarYYhFUunv0JdjZ+itgEWhIxz+WgHZQCCiigwI0KGNjdqKCfV0ABBeZW4PSd38Dd930TKTREamAIGXKoX2qBPLeDd2AKKKCAAgoosO8CBnb7TuwFFFBAAQUUeDUCI0gDUoSUoRxd4sIz7yZPfpmt9ji9z/MN3VdzRT+jgAIKKDAHAq/w3/dudcZz522JOQdVcggKKKDAFy1QhoLHf+P/wbg4TBUgMmbS9CnLbhu7DHG3/bGHAgoooIACCiyvgIHd8tbemSuggAIKzLNAnpCpaEO3om6Lfl6l3fy3PPnMtzBImzRNoleeYMIFynwXbRrRxH/NsHiI1GySWZ3n2Tk2BRRQQIFXKXDmef/7/irp/JgCCiiwrwJFaqmrhrr7U3wRKLZKhlWgTkfZ5iO88e3/ikNrR+mVw2knjZQgXu9y//J/3tdBenIFFFBAAQUUmGsBA7u5Lo+DU0ABBRRYWoEWun3sUtH9vdvTAphssXX573Lm0vcyaE5RVFs07TYpthQcg1RDXKfId5Dy5tLSOXEFFFBgkQUM7Ba5us5NAQUOskDRRuoyUudNerlPP5W0bWZcjLjjzq/i1vveQ68cAAU5h+mPFwO7gzxvx66AAgoooIACeydgYLd3lp5JAQUUUECBvRNogQCTkCBEYp5Qtj2or/HkufdSbPwbYuyTwxa5vUgZX0OiT9uOiMUJSFt7NxbPpIACCigwNwIGdnNTCgeigAIKfLpAHpBzQ5t2ONS7hdH2C4ThgHF5K1/2jh+DwQm6Rpjd0a2oCyFMf+y+ptcd15fb6aqAAgoooIACSytgYLe0pXfiCiiggAJzLdCtlqNikifEYrq+jrIL8YDt7X/G5Wf/GG2zQS8Oye2YkEeEYsCohVCWFG2e6+k5OAUUUECBVydgYPfq3PyUAgoosN8CbRpSllvkEawODtOwzZU68eijH+LYqXdNA7mc8/THy8O67ueERKDa7yF6fgUUUEABBRSYcwEDuzkvkMNTQAEFFFhWgW1ghZY8fec2TP+XKaY/adk4+2HOvvAT9Jo1BnGNkDdIDBnH8wROU6TxssI5bwUUUGChBQzsFrq8Tk4BBQ6wQB0q+mxR1ANCHDOuIivHfhsPv/X7GIcJVdp9CS+E3cCuW1n3YoAXp70xXWF3gMvv0BVQQAEFFNgTAQO7PWH0JAoooIACCuy1QEOmITCgZTKN7IpcTdtk5q6FzuQSnzzznWxv/B2OxjfS61bjpRdoYkMubqFsbIm51xXxfAoooMA8CBjYzUMVHIMCCijwmQJt2VKME8Oyz1azRVh5PY898iGqtbtoQ0tJ+bIPfSqsC6G4HuCpqoACCiiggALLLmBgt+x3gPNXQAEFFJhPgQw51LutcXLXHrM7dgO7bs+LmGHz2v/N85e/n2J0jmE6woQLtJygKbfoNb6hO5+FdVQKKKDAjQkY2N2Yn59WQAEF9kugDTVl26cqGsbhBPc88A2cPv3fkcpE/LTVc58lrOu62XeL7jwUUEABBRRQYKkFDOyWuvxOXgEFFFBgXgVSfllTnOvb0WW2aUOizGu0AQpqrp7/ca5c/jBVEwj5JKkcM+Iyw3R8XqfmuBRQQAEFbkDAwO4G8PyoAgoosI8CTY6UqYHYcOj4b+RNj34PKR4hpt0X6brO9tPOl10rTNquf8ZuG8x8/YW87qceCiiggAIKKLDUAgZ2S11+J6+AAgoocGAF8hakVQjrfOyZryVu/CrDpiTG4+zEFyiTT/wHtrYOXAEFFHgFAQM7bw8FFFBgRgJ5kxh7NE2PHIYUZabJl4Cu3eVhVptbuMonqYcrfNnj/yfVykmaDGW3cq57Ac8GGDMqnJdVQAEFFFDg4AgY2B2cWjlSBRRQQAEFXiYwBvrTh//xxr/kk8+8m5PFXeyMnoVqHdqjaimggAIKLKCAgd0CFtUpKaDAwRBoa3JRdH3rCZTTfecSEwKRnPpUZEbFRe65509z6+2/DapjNG1DL5YQpuvrDsY8HaUCCiiggAIKzEzAwG5m9F5YAQUUUECBGxDIDZmC3H2LIMHF8x/m2gs/xUo7BM7TcssNnNyPKqCAAgrMq4CB3bxWxnEpoMDCC+Rq2s4yUpNoIJUUcUgI3aq7mu1widte81t44MEPQzWh6X49j+mFPnG3IebCEzlBBRRQQAEFFLgxAQO7G/Pz0woooIACCsxGIO3uddGW3V52ECfrfOypr6RX/yrD+iTjUM9mXF5VAQUUUGBfBQzs9pXXkyuggAKfWyAOyM2EMrbkdkLOgV51hJxbJu0W24MTfOnDH6J3+KFuER5NhG4NHtREutDOQwEFFFBAAQUUeGUBAzvvEAUUUEABBQ6iQIacoZ0++deUuWKy8c949ux7GY5LWgzsDmJZHbMCCijw+QQM7D6fkP9eAQUU2B+BHCtyM6aKgZAzOWdihFGqCSFy+t5v4d673k0O2+S4QksX2HXr6hqgNLDbn7J4VgUUUEABBRZKwMBuocrpZBRQQAEFlkUgT/fLKKdNedL1v8a25Mr5H+bSpb/IkMGyUDhPBRRQYKkEDOyWqtxOVgEF5kigpSA1Gwx6A4rUBXITatap8xqHj7yRR972YYhrNO2YWPSnf0LvFtiV0xfsbIk5R6V0KAoooIACCsytgIHd3JbGgSmggAIKKPC5BXbSiGHsQQrkkGhDQdm9xltf5Kkzf5Ji81/Lp4ACCiiwgAIGdgtYVKekgAIHQiDlAW06z6BaJbZr1GHMJOzQHz7G/fd8FUdP/zc0eYcyDklhd1VdbqDo+td3gV2wKeaBKLSDVEABBRRQYIYCBnYzxPfSCiiggAIKvFqBCdDL3bN/Pd3Ers3V9ZY7NZNrv8SFp7/l1Z7azymggAIKzLGAgd0cF8ehKaDAQgtEjjFJT9ErC3J9lBRrRmXi1C2/hzc99F00KVMWZfc+3TSgiznu9rAPLaTrG08vtJCTU0ABBRRQQIEbFTCwu1FBP6+AAgoooMAcClw+89e5eukHWeMKk+Ik47DNIJ+myFeZpHW6bzh4KKCAAgocPIHnzh8ihOl3g3e/CeyhgAIKKHBTBAIj6twntZleb0wvHKatbuVtX/LX2Y4DVm7KKLyIAgoooIACCiyygIHdIlfXuSmggAIKLK/A6GmeeeY7KcbP0IanSZPXU1Q1OZ+fhnU5d/toeCiggAIKHDSB5y6sfCqwO2iDd7wKKKDAARbI3aq5UJJpCXmFSdriS97+U+SVO2l7x+kd4Lk5dAUUUEABBRSYDwEDu/mog6NQQAEFFFBgbwVyw+Tav+PJM+/laI7sjDYoeidpi1+hqu8jhZ29vZ5nU0ABBRS4KQK2xLwpzF5EAQUU+AyBOiVWez3aMew0O9x+9x/g7ge+DYqGmoLdBvUeCiiggAIKKKDAqxcwsHv1dn5SAQUUUECB+RWY7m8Hly/9RTbOfYCV4gSb7SWqwS2w3ULRfYGHAgoooMBBEzhzcQVyIOf80kq7EOJ0Gq6ePmjVdLwKKHCQBJqwQy8NoQ3E1dfw+BM/R9M7DLH7o3VLCMVBmo5jVUABBRRQQIE5FDCwm8OiOCQFFFBAAQVuVKDreNntcx8nO5x7+mtpdv4DdXEZ2tcyyH1a6hu9hJ9XQAEFFJiBwNlLq6SUpuFcoJiGdgZ2MyiEl1RAgaUTaOOI2PZJIfDIw9/HyonfwiR2/z1u6VPhAruluyWcsAIKKKCAAnsuYGC356SeUAEFFFBAgfkQSN0+GymQtv4zH3/u6+nlTdrxhGF1mrbdno9BOgoFFFBAgS9K4NzlFVKClNrp57r9lF4K7FKAsPvrHgoooIACeyvQUlDnHW5/3e/g3gf+FClCy4RIpMg9A7u95fZsCiiggAIKLKWAgd1Slt1JK6CAAgosvEDX8TKk6TcRijTg2uW/xqWzP8RK6NHkycJP3wkqoIACiypw/sruCru2TdMpvhjYdSvucoqEuPvrHgoooIACeysQGJJ6p3ji7T9ArO6dBnZFqEkpEGO5txfzbAoooIACCiiwlAIGdktZdietgAIKKLDwAs0Eih51qGmpGIw3uPT0exhv/Sua4ggxuwJj4e8BJ6iAAgspcOGFNdq2pW2bLq4zsFvIKjspBRSYR4GQWu598Ls4/rrfTRNLyjzdvm76ktz1f5rHYTsmBRRQQAEFFDhAAgZ2B6hYDlUBBRRQQIEvXGCLnFbpuqMlRlR5QNr6T3z02W+gnz9Bv76XUPQZ8Z/ohUdo2m3adIW1wa1sb29QltNvP3gooIACCsyZwMUXVqjrhm5pR4wVOQe6pmzd0e2jlGMxZyN2OAoooMDBEMjNUaryeWIq2W4L0uo1Uvfi2/YxVovLbN76VbzzLX8ImhPQdbOorq9sDlDnlsr//h6MQjtKBRRQQAEF5ljAwG6Oi+PQFFBAAQUUeNUCuSXlYtqqBxrK7v3fcc3mlb/Ns1f+DMfSUSbpGkVR0YQdQvM6yt4Z2skqRTxEmzZe9aX9oAIKKKDA/gkY2O2frWdWQIHlFmjzNrE5RtXr2g6PoDdgwiUYneLo4CR3vv39HF55CNr+7oK6MKZ7f6Iq+7jGbrnvHWevgAIKKKDAXgkY2O2VpOdRQAEFFFBgngS6xRYR6jAm0KfILaEtIE146tz74OrPE8MqIZ0gcJUYC3Lo04anIT1IyAZ281ROx6KAAgq8KGBg572ggAIK7I9AKF9gMr6Ffjkg5Amp2YRqhZ2ww/33/Elec9d/Cznurq4ruohuTJ0aqjgE3MNuf6riWRVQQAEFFFguAQO75aq3s1VAAQUUWBaB64HdhE1iWNvdXyNBzLAz/hWef/KroRkSmVCkwxCeIofhtIVmk7sVeSvLIuU8FVBAgQMlYGB3oMrlYBVQ4AAJ5LBFE6FoTtOnJjRb7OSG1Tu+hIff9EOEdmWa1YWqC+u63K4lvLS2rjpAM3WoCiiggAIKKDCvAgZ281oZx6WAAgoooMANCKQunAvQhnr6xm8g0OYRZSgIuWLr/M/y7JUfZjWtENMmtCVlPzKquzeJ14jN7n5IHgoooIAC8yVgYDdf9XA0CiiwOAJNOyFWkdwOqGjohz7bseHhx36G8uiD9KZ9L7u/tORUkbs/b5fdzxPkErotRT0UUEABBRRQQIEbEDCwuwE8P6qAAgoooMC8CnTfQCC0hFCQmZBzhtAnU9Pmit4Inr74brav/SKreUgvH4VUMikuQbyN0F6ZZI6zAAAgAElEQVSb16k5LgUUUGCpBQzslrr8Tl4BBfZRIERo6wriDmVeYxw2eP197+U1d3wdo6JhMG17OZ72nU9tNX05rmtj0bY1RawM7PaxNp5aAQUUUECBZREwsFuWSjtPBRRQQIGlEpg26kkNMXRv+za7c88lKSTGacIwDxhv/0eeef6bqTYyw5CZNBeJ1W2MuUyVbeuzVDeMk1VAgQMjYGB3YErlQBVQ4IAJlFWPZlRTFFu06QS9ow/w6Nt+tFtG173yRpEyIWZSy8sCujR9MS6nglgcsAk7XAUUUEABBRSYOwEDu7kriQNSQAEFFFDgxgUaaiLVdM+66WYb3Y8IdRgT6DNhPN2lbuvSL/D8uR9k0PYpixXGeZNxWKeX1m58EJ5BAQUUUGDPBQzs9pzUEyqggAJTgbaJ9MsRRWgYxRUefuinWDn58PVd6sY0qU+M0z9ST4+Ux4SQCfRIbTSw8z5SQAEFFFBAgRsWMLC7YUJPoIACCiigwEEUGJPbPl3rnzPnvpvxpV9kkHZo85AwWCNPtg/ipByzAgoosPACBnYLX2InqIAC+yTQY8BO+wxldYKUVqnTFXollG1JaneoqpNMmhdoemscv+2ruO+BP0q3G3RMW/TzKriCbp8q42kVUEABBRRQ4EUBAzvvBQUUUEABBZZRIHV72gUIY5qNj/Hs2T9Kb3KF1OyQ4hEiO8uo4pwVUECBuRcwsJv7EjlABRSYU4EePcbpKiGukEMP4hZFCBSTQ9O2lolrhH4feq/nbY//MKl/bLq6rpy2qUhQdXvYeSiggAIKKKCAAvsnYGC3f7aeWQEFFFBAgfkVaHdbZKbQvTUMO1f+LmcufDfD9hQ0W6Si66HpoYACCigwbwIGdvNWEcejgAIHRSDmYtrSsm7DtJUlxSaprSjTLYTpi2wX2I5rPPbwX2DtlrdB7PaB7kK6Lrbbje48FFBAAQUUUECB/RQwsNtPXc+tgAIKKKDAvArkhpxKmghFqIlNyZkz306z/o8Z5IKJed28Vs5xKaDAkgsY2C35DeD0FVDg1Qu0gbIsaVIi05ByA6mkqoakPKJuxtx+zzdw1z3vhaqe/rvp220FNKGhNLB79fZ+UgEFFFBAAQW+IAEDuy+IyS9SQAEFFFBg0QRq2roiVZlApqSFrYt84tmvpDe5DNlNOhat4v8/e3cCbVl23/X9u/c+59773qupu7paPaoHtUZraKm7JbVETAQmDgQCxDYY2Vi2scEGITwJDMbYBmSEjQcMxhA7sRNjxwGSZXDwWsSQrEBIAiQspsS2rFaPVV3VNXRVvenee87ZO+vcVy3J1tBV1fXq3eF7ekkqdd97zv5//mf1uuv8zt7behRQYDkEDOyWo49WoYACByAwm1mXZzPnIkPaHIlVgWrMeHKB9fX38dgjP0g3XCPEIbGfVddFCDAOE0ZheACD9pIKKKCAAgoosEoCBnar1G1rVUABBRRQ4NcJ9Mv8RNo+rOsX+ck12xd+nudOfSfrzrDzXlFAAQXmUsDAbi7b4qAUUGABBGKo6ZptYpUJZQNKTak3mXbbdPkW3vrw93Hr7e+a7fM8niZGgwilAWr67Z/75TQ9FFBAAQUUUECB/RQwsNtPXc+tgAIKKKDAnAq0JVMFoERK2KLjECVPqMuQ5577M5SLvzCnI3dYCiigwGoLGNitdv+tXgEFrl+gD+yaboc6FbrpiJQSbTrDtDvO/a/6Eu5/+NuATWgO06UJJQ7p2GXI2t4WdgZ214/vNxVQQAEFFFDgqgQM7K6KyQ8poIACCiiwXAINU+puAP1MuiozoSXmAXXcgulzPPvLX7ZcBVuNAgoosCQCBnZL0kjLUECBmy6QZ3vXdYzqEe1uIA0L0/gMg/Q4jz7yfUwP3U+dZytgzv5rGnbJDBmUhpiHs73sPBRQQAEFFFBAgf0UMLDbT13PrYACCiigwIIKtJv/lo997Bs5NnqaJgV2J0c5XB0jdk9TOEZXZo8yPBRQQAEFbrLApwd2IfRPjxM57C1tnEtLDNVNHpGXU0ABBRZEoEwh3sq4Pcnh+hZKe5GmPsLdr/lm7n717yf583ZBGukwFVBAAQUUWF4BA7vl7a2VKaCAAgoocP0C7UUuPP9jXLj4w6R8jBjvpOueoQ5HSGFCV3wgfP24flMBBRS4foHPFdiFEOny1MDu+mn9pgIKLLtASXRsMiz3kNNJSjjEoaOP8wXv+LN08Shpb26dhwIKKKCAAgoocGACBnYHRu+FFVBAAQUUmGeBDO1pnnjiDzHcvUzJm1CvM23PsV6t0fb7eHgooIACCtx0gc8X2PUz7IKbLN30nnhBBRRYDIH+35Epj0ghQhyyXU15/O0/zeDoqyG0/Trxi1GIo1RAAQUUUECBpRUwsFva1lqYAgoooIAC1y/Qlb1tOqaX/ymnnvomRsButUMoiarNFJdcu35cv6mAAgq8AgEDu1eA51cVUGClBbq4zaA5yiAlLjY7PPD6b+bVD76ftoFq0L+NFlfax+IVUEABBRRQ4OAFDOwOvgeOQAEFFFBAgbkTaHJHiImqgxef/W62N3+OSThHFe4kNYUSXDJo7prmgBRQYCUEzl3cYDptIEc+fQ+7fklMZ9itxC1gkQoocJ0CJYypGdG2gdGJN/HwO36cSWioGRJzgejv2+uk9WsKKKCAAgoocIMEDOxuEKSnUUABBRRQYJkEOgqFjlQqwu45njn5AabTXyG1MEy30XU7y1SutSiggAILI3D+0qFZYFe6MAvsSomUmDGwW5gWOlAFFDgggZInhHCUndjy+GN/nbWjbyZTEZlAHjrB7oD64mUVUEABBRRQ4FMCBnbeDQoooIACCijwmQIFCLtMyxoDYHz5H3Hmub9MbM9SYkXI/T4fHgoooIACN1ugD+yapqN0/ZWjgd3NboDXU0CBhRWIbWA3HeLu1/weHnrNH6GUROhXjej/hVqSgd3CdtaBK6CAAgoosDwCBnbL00srUUABBRRQ4MYJlD6Qq5jQUELNKGc2n/rzXNr8L5lwfBbieSiggAIK3HyBC5ePXJlhZ2B38/W9ogIKLLJA3UY49hBvffR7CfU9VP0Lav0xLTB0OcxF7q1jV0ABBRRQYFkEDOyWpZPWoYACCiigwA0UmAJ16Qj928Z5G+IG5DM88dS3wvifMMr30+YLhDQkRuhyS+hqQqggb0E00ruB7fBUCiigwCcFLm6P2NnOhDKa/b1SppRUyBlSGFFwBrS3iwIKrKZATms008sMqz58S4QuE2MkxsS0bLKTT/C+d/4A8fDbKWGH0v9eLf2SmFDylJD8/bqad45VK6CAAgooMD8CBnbz0wtHooACCiigwNwI9I97U4YQ+j/1+9lVBDqmL/7vPPvCn2E43abEy8R8B224RGCHirsgDyjpP5C7O+emFgeigAIKLJOAgd0yddNaFFDgRgrkEMhlQt0HcU1FiZuzlxtiuoXd9te49/5v5oEH/wCk43RhTIgVOVfM8r3+cJLdjWyH51JAAQUUUECB6xAwsLsONL+igAIKKKDAsgtkGmKpgQ5CYprHDBhBhjNnfpitcx9hPbyFSf44kSNUaYemPUpdD2jLGUI+vOxE1qeAAgociICB3YGwe1EFFFgAgVxaYhqT8hFKGyB15ADTJnH02Gt488N/iTS8e7ZXXRcaCoHSJerU72NnYLcALXaICiiggAIKLL2Agd3St9gCFVBAAQUUuHaBwpRQBrMl1mZT7Yj029qlBN34Amef+aOMJ89BfoZBGs6WE2q7nb2lMMOthLJz7Rf1GwoooIACLytgYPeyRH5AAQVWWKBf9aFfpj2lii6v0VZbjDt415s/ysYdXzSbRdf24Vzc+31LyVSh/18DuxW+bSxdAQUUUECBuREwsJubVjgQBRRQQAEF5kggF4iFrkRCmABDSleIaZPQHYHL/wcff+GDxMmEYdikKkehmrCzW5NGRwnt5hwV41AUUECB5REwsFueXlqJAgrcWIFEpGsDKe7u7VuXa3bDLre/6ot585s/Qu7fPKNfR6IlsbdfXb9/Xf8f8tQ9mG9sOzybAgoooIACClyHgIHddaD5FQUUUEABBZZeIENXOkrKBBpCHhBDBWG2WCZ1C2fP/SAvnPsIG92drIUhbe4I1ZBxvkQ9W07TQwEFFFDgRgsY2N1oUc+ngAJLIxCnML6N4egSk6alq6AbvIbH3vq9rB19iC5MZ3syQ/87tZrt0pyubFw3W13iSoi3NB4WooACCiiggAILJ2Bgt3Atc8AKKKCAAgrcBIEMDR0h9oFdJLUZ4l4IN4nb1GzA+BLPPP9B8uVfZlDG5LZmsNGxNdllGEY3YZBeQgEFFFg9AQO71eu5FSugwNUJ9PvSheYww0HLuN2iXr+Xu+7+APfc/6U0saGehXP92pd7v2kL472QrsTZS2lX5tpd3cX8lAIKKKCAAgoosA8CBnb7gOopFVBAAQUUWHiB3JBjoiVS9Y8v+peR+w3tUqCNhV2mHC4jyuV/wyee+3KqyYS14e1sT5+mGt0F02bhCSxAAQUUmEcBA7t57IpjUkCBeRBoYwXlIlW+hS5d5Mjh38pb3vERcrXBLoWN3Ad2V47+j2GTwojS1LMMb7Y0pocCCiiggAIKKHCAAgZ2B4jvpRVQQAEFFFhYgdLShB3qfIRLp3+My+f/Nk27RTUs5HaX1L/DHPYee5TSv7Hc/yHN/l6Mka5rF7Z0B66AAgocpICB3UHqe20FFDhIgVL62XEQwl7wNvutGTL938+5I9dTBs06bduQ127lnY/9TeL6a4j9nnZ5zUTuIJvntRVQQAEFFFDgqgQM7K6KyQ8poIACCiigwKcL5JxnwVubz1K1hzj57B+n7PxvtM1hSj2mKlceolz5Uh/alRxnD1j6hyufDPFkVUABBRS4JgEDu2vi8sMKKLBEAn0w91JY15fV//9ZiBfy3kth/fKWeUJJkXvv+aPc/YbfyyQfpo6B2Gd9nzbBbolYLEUBBRRQQAEFlkjAwG6JmmkpCiiggAIK3CyB2S4fXQOpXyqzptv5d5x89v3Uu4do6h1C7h+ofGphoVlg9xveir5ZY/U6CiigwDIJGNgtUzetRQEFrkfgpZe/+hfI+qN/iSzERJgMYe08sXqYR9/zt8ipYlICIxKhdBD7H64eCiiggAIKKKDA/AoY2M1vbxyZAgoooIAC8yswW5GoI4dEV6AusHv2x3nh3PdS5aOzZYk+6xG6WXAXZjvjeSiggAIKXKuAgd21ivl5BRRYRoFPX3q9/3OIkdQmtvM2jz76V1k//l6mAQodKSeqkOHTXiZbRhNrUkABBRRQQIHFFzCwW/weWoECCiiggAI3XyBDjnn21vIw9MsMNZBbnj/1TUzO/wIp3H5lTJ8K7vb2GekDuzzbz85DAQUUUODaBQzsrt3MbyigwHII9L8l+5fC+pe/Uqr69dchh0+u4pCZcOLEf8FrH/4wk1DIpaYO/WtiL+2d7Atjy3EnWIUCCiiggALLK2Bgt7y9tTIFFFBAAQX2TyBDE7coHKIuHSG0ZIaErY/xxCd+PyP6hyd7y2CG/o3mftuQK4Fd/+eS3URk/5rjmRVQYJkFDOyWubvWpoACn0+g/ynZtg2BtLcMJhX9sph9iDfb227j1bzn3T9KqW6l6fdNpqUqA0JoKPQrPAwEVkABBRRQQAEF5lrAwG6u2+PgFFBAAQUUmF+BwnRvacscaeIO/Q4hVRN58fx/w/j8j5Fz82lLY/YPUvZm2BnYzW9PHZkCCsy/gIHd/PfIESqgwD4J9LPmckcM1ex3Zf8CWNe1pDSgrgfc+dpv5667fxvT0M5+o9bMloSAAF1oSNT7NDBPq4ACCiiggAIK3BgBA7sb4+hZFFBAAQUUWCmBKTDos7cCXWK2R8gQiO0mhMOc+dh7Zw9Uum66twQmV5bGvBLYuSTmSt0uFquAAjdQwMDuBmJ6KgUUWCiBXNpZUBdjPZtRl9u9AG843GB9/RBvfPTv06Zddtoh61WkGsNs2+QAbdr7o4cCCiiggAIKKDDPAgZ289wdx6aAAgoooMCCCmzvPsfZp7+c9a3nycNb2IpQwi7ruUDeIZfDC1qZw1ZAAQUOVsDA7mD9vboCChycQMh9WLdFSLdyqdlhlDrW05TNfDuPP/4L1OvrBzc4r6yAAgoooIACCtwAAQO7G4DoKRRQQAEFFFDgNwqM2Tr9s5x/4TtI3T10g0zTnWMQbiWx9za0hwIKKKDAtQsY2F27md9QQIHlEIglEUKhKWNKvo2YztNReO1D38rtr/4yQnKPuuXotFUooIACCiiwugIGdqvbeytXQAEFFFBg/wQK0Fzm5Klvo7v4f5M4RYl3MaWjDmuQt/fv2p5ZAQUUWGIBA7slbq6lKaDA5xWoy5AJm6RwmNg15HKIwW2v5u2P/AQ5tkQXvfQOUkABBRRQQIEFFzCwW/AGOnwFFFBAAQXmUiBDjn0u9xSnnvlK1ianmUZo4mFyF6hp5nLYDkoBBRSYdwEDu3nvkONTQIH9EkhdYZoCxG02uuOM8xpve/f3UR97y+yS7lG3X/KeVwEFFFBAAQVuloCB3c2S9joKKKCAAgqskEBup7TVgLrA9MLPcP7k95E5zzQOCeUwlUtirtDdYKkKKHAjBQzsbqSm51JAgUUSiKFl0kVitUXVbnDvq/8gd73+Q0xjS6CiXqRiHKsCCiiggAIKKPBZBAzsvC0UUEABBRRQ4IYLlLJJFw7362JStTUvPPthLm/+HVLIVOE4dO5hd8PRPaECCqyEgIHdSrTZIhVQ4LM9wIqZrmtpuwFHj9/H297yo0wHtxITBDqSkZ33jQIKKKCAAgosuICB3YI30OEroIACCigwnwL9A5WOkOpZNpemz/D00x9k2J6i5Ivksjafw3ZUCiigwJwLGNjNeYMcngIK7JtAFzKjMKDJR3nDw9/OkRP/EXm2FGa/1HoC4r5d2xMroIACCiiggAI3Q8DA7mYoew0FFFBAAQVWTaB/egJ0paNJiSpDOP8LPHfyDzLgbtrgA5VVuyWsVwEFboyAgd2NcfQsCiiweAKFDUrzNPfe+wHuet13MBlGElOGZbZRMgz8fbl4XXXECiiggAIKKPDpAgZ23g8KKKCAAgoocMMFWibEXBOJFHYIeX12jZOnv4XtC3+fjXCY3e40o/pOGjapyiHa7iKDeJzSTSgh3PAxeUIFFFBgGQS2u8Lm+SPkLkLahVxBrMlMCc4uWYYWW4MCKysQugrChDQcsrPVMVwf0ZVNSltI4TDTvMXaoXt57C1/Ew69ijZeJIZjtC0MqpVls3AFFFBAAQUUWCIBA7slaqalKKCAAgooMC8CLZlUAnSZEBNd7Pb+//av8MRz3049/Q9UaUDT1QQOk+PTrKW7mEy3SHFIzu5xNy+9dBwKKDBfAgZ289UPR6OAAjdOIOYRXb5MGEBp1yE05DKhTsfI4TI7ecrbXv8Rjt/+u2CUyTSUsjZbDLMAvu9143rhmRRQQAEFFFDgYAQM7A7G3asqoIACCiiw1AL9ipgx93ndDqlap6MhUUMLL174OS49/xcZ1MeZTH6VYXodbTlLjC0hjGjymFRGS+1jcQoooMD1ChjYXa+c31NAgXkXCKzR5stExgyq25hMtohVoQpHaPJZBq/6TTzypr8OVU0Xt+k/3+WGOgzpckdKfXTnoYACCiiggAIKLK6Agd3i9s6RK6CAAgooMNcC/SS5kBoK/Xy7NWKBGBoohQuf+B5e3PyHxHSeUT/DrjvEpDvDYHgHk+5ZBhyf69ocnAIKKHBQAgZ2ByXvdRVQYN8FSk1IE0rXUsU1ctMQh5nd6S4b9Rt48JFv59iRx2ZvhbV5b7+6EF960auBUO/7EL2AAgoooIACCiiwnwIGdvup67kVUEABBRRYVYECJUwpDGiYUDOcSYzbi4yqY8TLv8bHn/8GQnuautukDkcJ+RZ2y2XC8AJpenRV5axbAQUU+LwCBnbeIAoosKwCbSlUqSE066TQUWbLqu+w2+3wxnu+nTve9NXknCFGQoF+RQfClFgSYbYe5l6I56GAAgoooIACCiyqgIHdonbOcSuggAIKKDDXAhNg2K+ASVsmDEP/YKUmh363kSnDXLN94Rd48uSfYT1cZj3cDXnITnmeNBwQpz5wmev2OjgFFDgwAQO7A6P3wgoosM8CXejXU5+S8jFSNSUH2O06Dt/yRh5581+Btdv2RtCHdbGP5zK59L82OyJr0Gd2HgoooIACCiigwAILGNgtcPMcugIKKKCAAnMrUKbkfnZd6KjIpK7ee4gSYSvvsB5rYlPzzDPfShn/z9TtiK6bkOvJ7HvV7JVpDwUUUECB3yhgYOc9oYACyyoQQqRtOhIVsY7slouEwX286fV/nNtOfPHensip3pta12+WPPtDRS5TYhgsK4t1KaCAAgoooMAKCRjYrVCzLVUBBRRQQIGbJtAwC99aIhU1seufqewtYdQmGFPYKBAmn+DUs3+YZud/YRDewZQpOTVUrXuQ3LReeSEFFFgoAQO7hWqXg1VAgWsQCDGRmwEpbkMccrk8x9HjX8Rjb/8xaKs+myPnS8Q0gLL2yTOXfin2OCFeWYL9Gi7pRxVQQAEFFFBAgbkSMLCbq3Y4GAUUUEABBVZEoIMmjanyiMvnfoaL5/4mk/FJRsMThHIK8mECfWiXKGVvul1MHaU0tN0OKbjH3YrcKZapgAK/QWC3LWyeP8K09OvB7dKVijrUhDKdTWPul5DzUEABBRZRYDq4TB4f5ViMdOOLtIce4s3v/mvUa6+mzjuEuL6IZTlmBRRQQAEFFFDgqgUM7K6ayg8qoIACCiigwA0T6GfcRZiWCww4xHPPfjNs/TPKtCOnfr+7MTEOKTlQSiSE0E/Og9CR8xSKyx7dsF54IgUUWCgBA7uFapeDVUCBaxBo2GGYjpCamqZc5jWv/xZOPPAlZEaz/epmPx49FFBAAQUUUECBJRYwsFvi5lqaAgoooIACcytQgG4K1YA8WxrzVzn5zB8ibl9kGjZI8SIh1FD2Ztj1oV0f2PXB3Sy06wM/DwUUUGAFBQzsVrDplqzAigiE3FGFIU3/v0ffzqOPfz90G/QTikswrluR28AyFVBAAQUUWGkBA7uVbr/FK6CAAgoocEACfWAXtsjlEG2AQYHdcz/N2TMfJbQbhHSZ2UYlcGWWXf+FtBfYzQ4TuwPqnJdVQIEDFjCwO+AGeHkFFNg3gZoC7YBNMg8//sMcOfYYsf8J2O+NPDCw2zd4T6yAAgoooIACcyNgYDc3rXAgCiiggAIKrJBAybShoyUwoCLOlrnseOHUdzF+8e9BGc4w+oAuhDgL7frjpeUxDexW6F6xVAUU+HUCBnbeEAoosKwCiYqm2+TEvX+A13zBn2TKhBFD6CI5ZaJLYi5r661LAQUUUEABBa4IGNh5KyiggAIKKKDAAQi0NJT+PWrqrhDSgEwmjk/y1FNfRRxfoJR+rcz2ylKY/VpIe8tj9ktlltIcwJi9pAIKKHDwAgZ2B98DR6CAAvsjkNt1OLTOe979E0yqE6QwpprtW1zT0lKFvdUXPBRQQAEFFFBAgWUVMLBb1s5alwIKKKCAAnMs0PbhHP3SRhlyRRumEAZUGc5f+FmaM3+Lth3T5V1CbIgxfaqaK8HdHJfn0BRQQIF9EzCw2zdaT6yAAgcsUOJt3PeGD3DXXV9GZkqkX2FhtlDm7KWt2G9o7KGAAgoooIACCiyxgIHdEjfX0hRQQAEFFJhXgR1gvd+QZFr3E+eYpo6636MubxHCIV584ncwmWwzbS5CmBJj2ZtxNzvSbLadhwIKKLCKAgZ2q9h1a1ZgNQTWbn0Nb3v7z7AbYC30L3VFcr+owtD961bjDrBKBRRQQAEFFDCw8x5QQAEFFFBAgbkT2G7Oc+7Jr2G4+W/p6prtcJgqjVkvLUyGNGlvTzsPBRRQYNUEDOxWrePWq8DyCFT5MtN0K9N4iToMYDxmPa3Tcogdtnnkvb/EcDikrvplMPvDGXXL030rUUABBRRQQIGrETCwuxolP6OAAgoooIACN1Uglyk7L/w8F85/mNQcIccN2nyWOq4RmwFdcg+7m9oQL6aAAnMjYGA3N61wIAoocI0CdYnsdLtUa4eY7ow5PCzkLrJNzUMPfAW3P/C11FW/T91eUFfK3gtaIfii1jVS+3EFFFBAAQUUWFABA7sFbZzDVkABBRRQYKkF+tUv212eP/Nh8ov/ktBuQjzEhMtU5SiE3aUu3+IUUECBzyVgYOe9oYACiyoQygZtOU8KxxiEPpCbMo07hPV38e5H/xIMjn1aafGTy6Eb2C1qxx23AgoooIACClyrgIHdtYr5eQUUUEABBRTYf4ECbf8gZ/dZnn/qqxjtnqMNLdO6nj28qfL+D8ErKKCAAvMoYGA3j11xTAoocDUCuYyALQZlSIq7EA7zYt7mrQ//ALed+M3Q71s3O1wK82o8/YwCCiiggAIKLJ+Agd3y9dSKFFBAAQUUWAKBMWMGDHNkfO7vcuHURyFeYhIbIodInQ9ylqDJlqCAAtchYGB3HWh+RQEF5kJgSmBUOlKZkMuEnZA4fseX8+a3/mkmBIYhOatuLjrlIBRQQAEFFFDgoAQM7A5K3usqoIACCiigwOcR2KZlg44pw2bA2VN/isuX/w6pVMSYCF2tngIKKLCSAgZ2K9l2i1ZgKQSmFEahI3SXyNzKTjXiCx//WdLobnKcEBl+RmDXr6zQ/6c/YvSFraW4ESxCAQUUUEABBT6ngIGdN4cCCiiggAIKzJ9AvyRm3iWmNfpnNLF5kqc+8ScYTi/Sluf797Pnb8yOSAEFFLgJAgZ2NwHZSyigwL4IlDAgtNsMBi077Qnufej93Hf/10Kfx8UWQvUZ1815b5lMw7p9aYknVUABBRRQQIE5EzCwm7OGOBwFFFBAAQUUALq9Bze5wDRGEg3dC7/IqWe/lUoZDwYAACAASURBVFF1jI5GJgUUUGAlBQzsVrLtFq3AUgjksk7FhMwl1o+9nbe+5a/D2mFoI4QCKcxe1ArhU+X2gZ1h3VK03yIUUEABBRRQ4CoEDOyuAsmPKKCAAgoooMDNFWj7y7WZKvUPcLagOwR5l2ef/zDjS/+YtXwrOV0ihMKk22a9voPppH/WM6VOY7rymW9o39wKvJoCCiiwPwJTOs4/v0aO62S2Ia4TOqiqKaWDHFwybn/kPasCCrycwIAR282T1IMTwBGm3Xmq2FHnATG0BF5F027TDAtvestf5Mjtv5VJhrUIsX9ZK73cFfznCiiggAIKKKDAcgsY2C13f61OAQUUUECBhRRomFKXwd7Y+1l27DIIa7D7K/zKk1/HoXyGfoWkwm3EtMW4OcNG/QAlV3ThJCEfXsi6HbQCCijwcgJ9YHfh9AZdGH1GYJfbQok+8X45Q/+5Agrsj0CVE13chrBOmyOkLepYUTVH6LqOEBJNfYqjR7+ENz367bT5MF1oGIYaSgZfONifxnhWBRRQQAEFFFgYAQO7hWmVA1VAAQUUUGB1BDItsVSUPCXEAU0u1CnMlsp84YX/iq1zH2IUH2cyeYq6uoWWJ0jlbmJco+E8Ka+vDpaVKqDASgk0IXP++fXPCOxSGlO6YGC3UneDxSowXwIhR6oq0nSBnJtZYEcZUeXj9Etb1vVlLhX4LV/4d6C+DyKU0ECuCXECDOerIEejgAIKKKCAAgrcZAEDu5sM7uUUUEABBRRQ4OoEuq4QU0shkUuk384kskmg5swTH2Q8/rcUXqDuNqjqlp3xlFgdJ8QxoXNJuKtT9lMKKLBoAv1WT/2SmC3DT86woy1U1cTAbtGa6XgVWDKBWBIhBJquJVWRLk/pmkBdjwixYzLd5MHXfYh7Hvz6WVjXr6JAnv3AYxK2GbKxZCKWo4ACCiiggAIKXJuAgd21eflpBRRQQAEFFLgZAqV/htP/FZiGywz6N67LkGm3zaDaIF7+N/y/z34FayEw5BJlepQQGtpwiLbsMnATlJvRJa+hgAIHIPBSYNeFNbqyOdvDzsDuABrhJRVQ4DME+sBuNrMuttSpXxYzzf5MNWbaXGI0+k089t4fYTwZMRhVxBygDVD3gd2EoTPsvKsUUEABBRRQYMUFDOxW/AawfAUUUEABBeZSoGRKifQPpjP9G9f9W9gb/YqYdCEzyIXzp3+K0+e/m6PpCGF8mFDt0lXbTKdHGYTpXJbloBRQQIFXKmBg90oF/b4CCuyXQKCCPCGkjtKNCAyIo10m7SbT5ghvefgvcNurfiuECV1Zo1/tvJ9lN3tFK/T/x0MBBRRQQAEFFFhtAQO71e6/1SuggAIKKDCfAmU2YYRJ2GUtrBH75ZK6BuqafoeTmkzsIk8//YfIW/+eUb+iUu5oqmcp+V6qYmA3n411VAoo8EoFPltgFzqoqimlgxxcEviVGvt9BRS4PoEYatq8S50K092KqqrJ9Tkm7S3cc/x388A7PkSK/a+2PqiLs8l10JL6wC7Xe8tkeiiggAIKKKCAAissYGC3ws23dAUUUEABBeZWoCnkup09wqlKJPZT6/p9ThKzWXeTDBt9irf1yzzx5Fcx6E5Sp/vYbjap1neIk8NzW5oDU0ABBV6JwGfbw87A7pWI+l0FFLhRAiFEmnbMMNXkaU01gp38carwOI8/+v1Mjz1ElZm9iJXTLm1YI5MZ0UA7pJ+g56GAAgoooIACCqyygIHdKnff2hVQQAEFFFhYgQlN7mfaDTn/wk9w7vm/ykb1Aik+wHbeZJh9RXthW+vAFVDg8wrk2HH21C3kNKHNEOI6udumimuzpehKTAoqoIACByLQv2pFSnTTXdY5BPkMDO/nxINfzV0P/EEGBzIqL6qAAgoooIACCiyOgIHd4vTKkSqggAIKKKDAFYHS73cSGiiFONnl1KlvYHrpX5BSTZePkcKOVgoooMBSChjYLWVbLUqBpRAoaW8F81E8TM4vkKpjlNGDvP2xP08Z3OsEuqXoskUooIACCiigwH4KGNjtp67nVkABBRRQQIH9EWgg1w25JKocyVv/go+f/DIG4yMMq3Xasrs/1/WsCiigwAELGNgdcAO8vAIKfE6BHAJhmtioN5iWc2zmIzz8ju/i2PH3UlLtFnXeOwoooIACCiigwMsIGNh5iyiggAIKKKDA4gl0mZzibN8TukgV4PzzH+XiuZ/kcKqZdGHxanLECiigwFUIGNhdBZIfUUCBAxFousKRwSHa3YuMq47R8S/mkUf+Mk0u1KnfjNglyw+kMV5UAQUUUEABBRZGwMBuYVrlQBVQQAEFFFDgkwK5f+bT0lDR0TKiwHjCqee+genOL5LK3WIpoIACSylgYLeUbbUoBZZCIIYRoduGuMlOPMa73vVfM9h4EzlAYkxgtBR1WoQCCiiggAIKKLBfAgZ2+yXreRVQQAEFFFBg/wQKdOECgVvJNBQ66jxieuFf8MSZr+BQu7Z/1/bMCiigwAEKGNgdIL6XVkCBzyswijWXtyZw5AJ33f2Heei130ZH7Lccpor9cuX+PvMWUkABBRRQQAEFPp+AgZ33hwIKKKCAAgosnEA/wa7kMSkGchnShn6uXU1s4MzZH2R69icXriYHrIACClyNgIHd1Sj5GQUUOAiBqm1pqsM063fwm975V4jpLkoXCDW0JVMFl8Q8iL54TQUUUEABBRRYHAEDu8XplSNVQAEFFFBAgSsCLVD1W6HMlsaE3QIpwoBLMI08+8vv0UoBBRRYSgEDu6Vsq0UpsBQCa92Qy8MXeOj1P8Cdd34xlAT9tsIhk3MkmtctRZ8tQgEFFFBAAQX2T8DAbv9sPbMCCiiggAIKHJDA7uV/yTNP/WGOMqENLRPGDMsJUrxE2x0GugMamZdVQAEFXpmAgd0r8/PbCihw/QIh98tbTqhGa4x3CvVoQFc2ibmCMmIcznDb0d/Jm9/6l6CuaOIFUjhC21YMUh/cXf+1/aYCCiiggAIKKLAKAgZ2q9Bla1RAAQUUUGDVBMplTj/zPexc+EU2BhW7k0hKFSW8SAq3kPN01USsVwEFlkTAwG5JGmkZCiygQCpDCruUqiM3a4RQ6MqYyCGIW3SDE7z9td/Jxon3Qt2SKRQiiT6t81BAAQUUUEABBRR4OQEDu5cT8p8roIACCiigwAIKZKabH+PU8x+i3jlPLIEuDGnCSQbpMNkJdgvYU4esgAK9gIGd94ECChyYQKmJ1ZSuvUTiOKW0EFtKOyJU2xy796t4/eu+abZeeVt2iWmNXKZUobqyukF9YEP3wgoooIACCiigwCIIGNgtQpccowIKKKCAAgpck0DX72lXYOvC/8CFUx9mPd/FdrpAjpnUTQll45rO54cVUECBeREwsJuXTjgOBVZPoH/hqRq2tJOGFEYkImHQsT3e4tj6W3no0b/M+sbdlFKRC5Q4i+6I9EtmNhAM7FbvrrFiBRRQQAEFFLgWAQO7a9HyswoooIACCiiwEAK7baGuAlXbcP7Zb2b30j+hjWPCoCGMjxGCm6gsRCMdpAIKfIaAgZ03hQIKHJRAWwop7hCaI1QxU2KiiztMcsMb7/1T3PaGr6Rjm8QGeW+eHVAR+//TH/GgRu51FVBAAQUUUECBxRAwsFuMPjlKBRRQQAEFFLgGgf65UEvLgAKXnuETz30dpfwKKR4mtOvE4pqY18DpRxVQYI4EDOzmqBkORYEVEygJumaLupwgVVOa3DIpcOSWN/OOL/goeeNEv3Dv3tS60OxldF39qaDO96VW7I6xXAUUUEABBRS4VgEDu2sV8/MKKKCAAgoosBACpXTk0JDyiBfP/Cxblz9C2D1GW10kdb7ivRBNdJAKKPAZAgZ23hQKKHBQAiFCbiOxD+TqwqRsQX0fb3zdBzlx+39CExrql5a9DA2l/xwJFzY4qI55XQUUUEABBRRYNAEDu0XrmONVQAEFFFBAgZcX6PdJoWY3N6RUM8jnOP9r38Hu+JeYplupu8nLn8NPKKCAAnMoYGA3h01xSAqskEDkMCVfpIQB4/och4++j0ce/ht7s+oSTKeZwaCDUkMpEDeBtdnvMg8FFFBAAQUUUECBzy9gYOcdooACCiiggALLJ1BaCNVs55Sm7LLGGt3mv+bJZ76RUdmmzWcZpDfTlIauvEAV1oilIuddYoKSXbNp+W4KK1JgOQQ6ChfOHqLpIiVNIfcPwiGUMSEk/NfXcvTZKhSYR4FSCjkWBgHytGVruMEj7/5xjqy9gVgyRFcwmMe+OSYFFFBAAQUUWBwBA7vF6ZUjVUABBRRQQIGrFcizHVTI/dJNTBgQYbrN9vm/y3Nn/xyH4i20Bbpui7o6ASWRuy2qdIiWS8Q8uNor+TkFFFDgpgr0gdyFs4eZtv2/ugzsbiq+F1NgxQXybD+6bQZVzWSauefBD3D3Ax8g1hvE/keXed2K3yGWr4ACCiiggAKvVMDA7pUK+n0FFFBAAQUUmD+BXOg3TJmECYFERUPs1qA5xxMnv5G0869JpZ9Jt0md7qL0n+1eJMVbKEyIOc1fTY5IAQUU6F9E+IzAbkj/lNwZdt4eCiiw3wJd3qAOZyCOyMNX8+7Hfgbq4WwpzJZItd8D8PwKKKCAAgoooMCSCxjYLXmDLU8BBRRQQIGVFChjYMS0jIlxNCOo+il3wPb2P+bkUx9mRMewX9qp7JLTgI5M011mGO6mzL7voYACCsyfwF5gt860TVdm2O0FdrBNZOCSmPPXMkekwNIIBCoqJuyWS9z32u/m3nveT5/S9VvVTWJm5BS7pem1hSiggAIKKKDAwQgY2B2Mu1dVQAEFFFBAgX0VmEAZzpa97B9ux9Dv78RsVh0hc/qZv8D25t/jUIbStUxjSxgcZjp9glF8iJyn+zo6T66AAgpcr0BJmfNnDn0ysCvdgBD6fTd3DeyuF9XvKaDA1QmEltIE0rFX8c5H/kfaGKliRe5/S9WFEfXVncdPKaCAAgoooIACCnxWAQM7bwwFFFBAAQUUWD6BfrnL0BBKTVMaYoykfpnL/pk20E2e5hPPfAOjnV9mmO9kh00YbZDzadbKBq1LYi7fPWFFCiyJQB/YXXih38MukdMupR19MrBLoaZ76V90S1KvZSigwBwJhMLmtPD2t38nt93xuyhhSj/rrpRAF6ZU9DN+PRRQQAEFFFBAAQWuV8DA7nrl/J4CCiiggAIKzK9AP7OOKTEMoDRXxlnPArucIUe4fPYn2Tn9U8RmkyZVtNU2KWQG044u+MBpfpvryBRYcYEE51/YYNpCTlMDuxW/HSxfgZspEEuiOv5e3vHIR2mYUJc1cmmJsaLQEJxhdzPb4bUUUEABBRRQYAkFDOyWsKmWpIACCiigwKoLdP3yl7PZdO3e3k4lQtiiLS0Vx9gJLevdLhee+Fa2N3+BtPYAWzzFIN9CNa4pdbfqhNavgALzKmBgN6+dcVwKLL1AyIU3PfqjrB1/lEiGJhNTRQ5TYhnsbafpoYACCiiggAIKKHDdAgZ2103nFxVQQAEFFFBgUQVyn8ellrL1DCef+3LieGc2yy5UFxg0R+jKlbUzF7VAx62AAksrUGLg/LlI02yQQzeb3ZLCiFAKJYwpznBZ2t5bmAL7LTCJHaPuCMM8pksvsNvcTlzPxKYQmy3WH/xO3vz6/xh41d47UTXkMqUwmGV1s+00PRRQQAEFFFBAAQWuW8DA7rrp/KICCiiggAIKLKpALv3IJ8QOLpz+K1w494OMwkOUcA7K4X6Xu0UtzXEroMCSCxjYLXmDLU+BAxQYly2G5Thr9YS2GdBVHdO8SeIow3SY1z32Qxw+fA+UDeh/S/WLGNBQSOQcqZxhd4Dd89IKKKCAAgoosAwCBnbL0EVrUEABBRRQQIFrEugDu/4l8NC/Hj5+nl994n3c0t1BV15kHEdUZXpN5/PDCiigwM0SMLC7WdJeR4HVEwg0tLljUB2hbftfSi9Sp6Ncbi/zBQ99kFc99DWzlK60hVAlSulTu0wJhf6v5Azf1btprFgBBRRQQAEFbqiAgd0N5fRkCiiggAIKKLAIAv0qTilDiA3kmrOn/jzTsz/JIJ7gUtpk2FWLUIZjVECBFRQwsFvBpluyAjdJYEBiXCa0oSYyYdTvBtyuEY/czTvf+Vch3TmbWdeFCSnuzaorOZKqPrZrifj76Sa1yssooIACCiigwJIKGNgtaWMtSwEFFFBAAQU+t0Af2IU8JsQRbdliMLnI00/8TqoGdutNhu26fAoooMBcChjYzWVbHJQCSyFQTUe0dce0eoHYbXBkeIyzl8/wyCM/xLE7vwi6CKkvdXdvPUyGfVI3W7Ygl0yMrom5FDeCRSiggAIKKKDAgQkY2B0YvRdWQAEFFFBAgYMS2Hu2tENgRMM2dT7M+TM/zJnTH+VofYLsFnYH1Rqvq4ACLyNgYOctooAC+yWQ2tvo0lPEekTbL0JQKtaPvYN3PPrXaPr5czEQQv/aU0fbZaq4NhtKvzLmbEs787r9ao3nVUABBRRQQIEVETCwW5FGW6YCCiiggAIKfEqglI4QCuRq9lZ4y5Q8Pc+TT34Ft07PMZ7tyeKhgAIKzJ+Agd389cQRKbAsAiEegfZJRvEuJt0WO9zOI499D4dvfSc55Nk+dXsBXTebbZdSNdsTeO+/+iDPJTGX5V6wDgUUUEABBRQ4GAEDu4Nx96oKKKCAAgoocJACeQohQZf6tTGZpsg4d+ye/V7SyZ9gNx05yNF5bQUUUOBzChjYeXMooMB+CUziBdandzKKO0xy4dCrfjtvePt3zWbaESdATSHM/prldLP8roPQEPr/ZWO/huZ5FVBAAQUUUECBlRAwsFuJNlukAgoooIACCvw6gVwgtnREYumDu37GXYLpk/y7J7+EW7spTW5oQssgHqGb7rAxPME4/3Pq8m5y2RJUAQUUOBABA7sDYfeiCqyEwG7cYr0cIY8b4sYGb3nb97N+y2Pk0C952ZH2NrDzUEABBRRQQAEFFNgnAQO7fYL1tAoooIACCigwxwL9G+Eh0+ZIDBD7/Vj65THzJqfP/ijTs3+Dwq0QpsSwNtvHpYodJT1NKveR3eRujpvr0BRYbgEDu+Xur9UpcJACOQRSmyjxInfe/bXc97qvIde3kHP/O+ggR+a1FVBAAQUUUECB1RAwsFuNPlulAgoooIACCny6wJUt6ppcCCkQmRBKRciJrnmak0/8Pkq3Q9XPugNyt0abL1DX/RJQHSWP9FRAAQUORMDA7kDYvagCKyFQ5zWmXCQMjvPuR38KNu6h7YO6PrDrfwLtrYTpoYACCiiggAIKKLBPAgZ2+wTraRVQQAEFFFBgjgVeCuxKR+in2NHNZs0Nwqhf84lLz/xZXrj033IoHiKUhpZjTNptBvURKGehrM9xcQ5NAQWWWcDAbpm7a20KHKzAeh5xiZPce9+3cP/rvpEmQpthGFtiTv2SBAc7QK+ugAIKKKCAAgosuYCB3ZI32PIUUEABBRRQ4LMIdNBvw9KWlhIKgURX+r1ZAjFUxIv/il977o+wni8TGdOFQzRlg4oN4Bz0+955KKCAAgcgYGB3AOheUoEVEUi5o4xu453v+e9o0zFyH9RRUfVT7GiA4YpIWKYCCiiggAIKKHAwAgZ2B+PuVRVQQAEFFFDgAAW6riOl/uFTTUdHmK3xFCnsEBgQc8WzT38TYfN/JZazTFNNCccJuabqtinBN8wPsH1eWoGVFjCwW+n2W7wC+yowbWpe+6YPcOerv45JnJIoVNTkLhLTLrC2r9f35AoooIACCiigwKoLGNit+h1g/QoooIACCqygQOmXwgwtlGG/AiYh9G+N1xSa2Wy7KZF86Z9z7rnvgfbj5LTGOGTqPGSQp+R+ep6HAgoocAACBnYHgO4lFVgRgeGhL+Ttj3wzk3grqaqJuV8FM0OpaEOmCv2Gdh4KKKCAAgoooIAC+yVgYLdfsp5XAQUUUEABBeZWINMv8VSgq9mbXLcDeZ3Zik8RLsUxR7sRpz72fvLk39FVa+zk0wzjGuu50JTR3NbmwBRQYLkFDOyWu79Wp8BBCjz0pu/ittv/U9p6h8IGdb+E+Ox3Ur4yy+4gR+e1FVBAAQUUUECB5RcwsFv+HluhAgoooIACClyjQJM3qcNhNi/+T5x77k9Tt5FuNKBtA2v8f3T5gWs8ox9XQAEFboxAR+HypZrd3QE59nOEIZS6f9dgtsdUdgbMjYH2LAosocB6N2FSR3YypDhgUJp+Q1/atM5g434efc9PL2HVlqSAAgoooIACCiyOgIHd4vTKkSqggAIKKKDAzRLIZe9BePsMLzz9ESZbv0Qpr4KUqHiCkm+/WSPxOgoooMCvEzCw84ZQQIHrFRh0ibbaZdqtUYcN6F5gsL7Bhd2Ox9725zhy5++43lP7PQUUUEABBRRQQIEbIGBgdwMQPYUCCiiggAIKLJlAhjZmIpHJuZ/n9PNfRz19A2EwJZdLUAZLVrDlKKDAogjkAJcuVs6wW5SGOU4F5kkgr1PiFqGsU5cBXd6kjC4xXP9iHn7sByC6R908tcuxKKCAAgoooMDqCRjYrV7PrVgBBRRQQAEFXk5gFtj1i8vB2uQsp5/9ath+jo5m9vdjTi93Bv+5AgoosC8CBnb7wupJFVgJgSYkQgcbKRBKoc39vr0XeNcjP8Oho+8Af96sxH1gkQoooIACCigwvwIGdvPbG0emgAIKKKCAAgcl0La0VcUOhcMls3v2pzl/+htI3UOM6yl1NzyokXldBRRYcYESA5cu1uzsVO5ht+L3guUrcK0Ck9RQTdZYr7fJuWO7m3Dsjt/LW9/2UZoCtYHdtZL6eQUUUEABBRRQ4IYKGNjdUE5PpoACCiiggAJLIdA1kGqmQGbCaPcSTz71RdTjiml9ibpbX4oyLUIBBRZPwMBu8XrmiBWYF4EmjqmbNeq4zbQkxnXF44/8HKPDryHHlkg1L0N1HAoooIACCiigwEoKGNitZNstWgEFFFBAAQU+r0AuzNaMChW7/bKYGS6e+iEuv/iTtGHsDDtvHwUUODiBlLj4YmJ3t6YLeTaOUGr2dp5qyME9qA6uOV5ZgfkWyKWlLoEQ+teR1jh+33/OG177J+lKIaUODOzmu4GOTgEFFFBAAQWWXsDAbulbbIEKKKCAAgoocM0CpZ9a10FuGddDEoV6+yRPPf2FhPYIsfQPtTwUUECBAxBIiUsXq9mSmAZ2B+DvJRVYZIEuUJOJ1YjNEHnv4z9FN7ybKlXELkMy8F/k9jp2BRRQQAEFFFh8AQO7xe+hFSiggAIKKKDADRZo+3fMyw7kdZqwCeEwFYXTz/xx0qV/Rds2NIPEDpsMYstaWSdORzQh0VQNdTe5wSPydAoooMCeQA6JrS3Y2k7kPCQmKHTEfmYwkRyUUkABBT67wG7VMpxMOJQG3HbH13DXmz7IdmqogUGOzP6F4qGAAgoooIACCihwYAIGdgdG74UVUEABBRRQYF4F+kXmYtdCLOQSmMTEkEC++E959umvZ1SGtKkP6BpC2GXUP+Rq12ljy7TeYtCszWtpjksBBRZcwMBuwRvo8BU4IIFSClMCwzQllTt47JEfgaOvYRKhJuyF/tHE/4Da42UVUEABBRRQQIGZgIGdN4ICCiiggAIKKPAbBGaBXf9f4RI5HGWHCSOGVG3HU5/4Awx3/zVtGEC4hcImqZ+NV9bIYcqkOsOwuVdTBRRQYF8EDOz2hdWTKrDUAn1Y1x9DjrDFc9z36m/hvtd+PaQJbR5+auc6V8Rc6vvA4hRQQAEFFFBg/gUM7Oa/R45QAQUUUEABBW62QL9FXWrIeRfiEab99QuMgO2L/4BLz/4ppvkSVbifyJjMRSLHaNImXThL3RrY3eyWeT0FVkXAwG5VOm2dCtw4gZcCu1FZZ7ox4tFHfpqwdhvQENsacoY6ghPsbhy6Z1JAAQUUUEABBa5DwMDuOtD8igIKKKCAAgosucBsit0ESr8fVE2/p12/UlRdJqTQ8fzH3s/27j9jjXtJIdKWLUI8TgmbdP3DrzxYciDLU0CBgxIwsDsoea+rwOILtJOW17/tQ9x6z1fRhAlVSVS5gtheCeuqxS/SChRQQAEFFFBAgQUWMLBb4OY5dAUUUEABBRTYP4FcpkQGs5fOuzQhkYhl70HWpVM/zJmLf4tRk6jCgJZdYjoO5SKhG86WxvRQQAEF9kPAwG4/VD2nAqshUKq7efxdP0FeX6clUs1+2/Qz61o6MglfOFqNO8EqFVBAAQUUUGBeBQzs5rUzjksBBRRQQAEFDlSglI5Ams2sC2GTENZg9hY6lO1f48nnv41q98nZm+kTtqniUSjnqbvjNHH3QMfuxRVQYHkFDOyWt7dWpsB+CYSwtzndHQ99kPvuej8MGprZKpj1Jy85W1xgvwbgeRVQQAEFFFBAAQWuSsDA7qqY/JACCiiggAIKrJJA7iCmBqihTPvErp9mR1fGpLQOHTx96hth819SZZjmLUIaEsrzrLX3MemX0/RQQAEF9kHAwG4fUD2lAksi8NJedS+VE/rfL/Q/Y/aiuEff94uktAH9vnVXfuf0Kwnk/mMRXBBzSW4Ey1BAAQUUUECBhRUwsFvY1jlwBRRQQAEFFDgogT6OG176ZZ586rfP3k7PqU/tjpKqMTvsMuoOHdTQvK4CCiy5gIHdkjfY8hR4BQKH2sC07tgsu9SjNfJmoh527OSOL3joO7n9gd/zCs7uVxVQQAEFFFBAAQX2W8DAbr+FPb8CCiiggAIKLJ1AC1Tti5x9+k+zvfNLUCJ1uIUub5IZ9AtpLl3NFqSAAvMhYGA3H31wFArMo8CoHdAMxoybQGBAHcZQDWBwH+98+C8SDj84j8N2TAoooIACCiiggAJXBAzsvBUUUEABBRRQQIFrFJgtllky5cV/xidOfiV1dyuhCuTcMWg3aNP2NZ7RjyuggAJXJ2Bgd3VOfkqBVRSokassoQAAIABJREFUGDFuN6nSYWI3IoezdFXigQe/jbse+FK4sjTmKtpYswIKKKCAAgoosAgCBnaL0CXHqIACCiiggAJzJdCWlhgqYgNPPfE+qukFJuECw3AXo2nHbnIPu7lqmINRYIkEDOyWqJmWosANFshVRbcz4dCw3283MiljwsatvOvRn4O1wzf4ap5OAQUUUEABBRRQ4EYLGNjdaFHPp4ACCiiggAJLL9AxZlpq1nLi4unv58VLP0JuBwziOsOuZUK19AYWqIACByNgYHcw7l5VgUUQmKSGYa4Y5kzOsBtr7n/wa7jn/q8nVy3R3yeL0EbHqIACCiiggAIrLGBgt8LNt3QFFFBAAQUUuD6BzISOIVWBsPsxnnju9xHH/d51p0kMyGXt+k7stxRQQIGXETCw8xZRQIHPJdBVDakpDEogpxGTwTHe8+hPE9aPkImzvzwUUEABBRRQQAEF5lfAwG5+e+PIFFBAAQUUUGBOBTIZiJSuIYWaM6e+g/GFf0hVdpmEQF3qOR25w1JAgUUXMLBb9A46fgX2TyDETBlnqmpIro9w4r7fzQMPfgOEBvrfJmH/ru2ZFVBAAQUUUEABBV65gIHdKzf0DAoooIACCiiwYgJ7cV2m5EgIMLnwT3j+ufezUb2RF8s51jqfiK3YLWG5Ctw0AQO7m0bthRRYOIHc7bKWXkXODVthyG/+bX+bLqwT8zqhAGnhSnLACiiggAIKKKDASgkY2K1Uuy1WAQUUUEABBW6EQOnGlFTRUhFpqHLi4x//aurp/8mgXaOdPRXzUEABBW68wEuB3fZORdcN6GfU5NKSSiKEihy6G39Rz6iAAgshMA3rpHyKQbqdB179IW578EtpU6YjUuMedgvRRAepgAIKKKCAAistYGC30u23eAUUUEABBRS4HoF+ScxCoHSBmDKxZC6d/e85ffrbuSWfYNIvPeWhgAIK7IPAZwvsSr87VQ4Gdvvg7SkVWBSBUgq5S8ThhBDv5d3v/BEY3UuOYbaQN6WlCtWilOM4FVBAAQUUUECBlRQwsFvJtlu0AgoooIACCrwSgWm/JGYDVb/yZb+8VGihucSv/srv4Vi5yNQJdq+E1+8qoMDnETCw8/ZQQIHfKNCHdf0xILHJNvc/9Ee5/4Gvh9BRSk0ILW2uqKJ2CiiggAIKKKCAAvMsYGA3z91xbAoooIACCigwlwJjWkbtlbfU+z3sYsOQmlNPfRdh+2/TdutzOW4HpYACiy/wuQK7VPo9NSs62sUv0goUUOCaBF4K7NZjzc7gBO98z4/TpMMMwpDY/yuh2gXWrumcflgBBRRQQAEFFFDg5gsY2N18c6+ogAIKKKCAAgsusMMu62UNSr/0Zc1ObBhQw6X/h2dOfiV145JTC95ih6/A3Ar0gd32dmBrO31yD7t+Scw+sOun/LqH3dy2zoEpsO8CpYk8+MY/xu33fcXsZaKKmtRAqBvKLNTvlwXwUEABBRRQQAEFFJhXAQO7ee2M41JAAQUUUECBuRVoaahKDXkL0qHZfJZIQ8yJp578OtLWv5rbsTswBRRYbIGXArvtnZquq/eWvHMPu8VuqqNX4AYJ5OFrefwdP0TYuIV2Fs7thfn9Ct4wS+5u0JU8jQIKKKCAAgoooMB+CBjY7Yeq51RAAQUUUECBlRDouoaQUv+onNmcug5evPTzbD37nStRv0UqoMDNFyixujLDrjKwu/n8XlGBuRQIYW9zuhOv+xM8eMfvh7qFUpFjnv1G6f9pLB04w24u++egFFBAAQUUUECBlwQM7LwXFFBAAQUUUECBaxXon4NF6GbPxxoiNbEDQqFwnuf+/fuu9Yx+XgEFFLg6gTRga6uwtf2pwC6XllT62TSJEvPVncdPKaDAwgm8tFfdJx/ohL25cy8Fdm/9Lf+AtbgG0w2oJ7TU5NDPsCvUOfTLAXgooIACCiiggAIKzLGAgd0cN8ehKaCAAgoooMBiCjx97odoTv41TpQ1xjGyXRVoL7KWX00bz0BZX8zCHLUCChy8QOiYTEecf7F/UL9GzpmYoMtTKir6Z/IeCiiwnAKj3LJT1mgGm7R5h418AthiXGruu+treOAtf2w5C7cqBRRQQAEFFFBgRQQM7Fak0ZapgAIKKKCAAjdPYGvn/+Lsk9/E+s6YMohspS3qPKSmpSuzxTM9FFBAgesTMLC7Pje/pcASCAwYMcktbWpJoWUU1pg0Hbk+wnse+wHC4S9YgiotQQEFFFBAAQUUWF0BA7vV7b2VK6CAAgoooMB+CbQtp5/5MNPz/5DB4AQ74TyJEZFNUjlKR7NfV/a8Ciiw7AIGdsveYetT4HML5HWm5TJr9WHIDaUtTFPh7vu+lAde+00QXfPS20cBBRRQQAEFFFhkAQO7Re6eY1dAAQUUUECB+RToYHLhH3Hyha9ljbuZtBNyeZGaO0hxh664Zt18Ns5RKbAAAgZ2C9Akh6jA/giMQ6DKmWGoSV1hUlo4NOKxh3+Kav2BfhtLDwUUUEABBRRQQIEFFjCwW+DmOXQFFFBAAQUUmFOB3EK3xRNP/2dUk2eI7TGass0w3A38/+zdCbRl113f+e/e55x773uvSiqVJGuyrMGSLVvyIMmyjOUJEyDQiw4NhMa4AyQhgAMJNIkbukN6YUI6dJgSzGCa0NAJ0KHJQFi9EtLQIUkHMqxFIGBjbEmlWS5JpRpeveHee87Zu9e5rzTYllxVr+q+d4fvEaZKVfec89+f/6lVWvd39t5Pk+jNaOGWpYACMy9gYDfzLbJABaYlMC5HrISStF1ThUOMB8c59Iov5bZbf4BUgfPrpiXvdRVQQAEFFFBAgb0RMLDbG2fvooACCiiggAJLJTCC3Ofxx7+X4cm/y0q+nJbLCbGhqLdoo/vYLdXj4GAVuJgCBnYXU9NrKTBXAiM2WY0FsckkrmJzcIw33/HTHDp8DykkopHdXPXTYhVQQAEFFFBAgc8UMLDzmVBAAQUUUEABBS62QAYCbJ36jzz9+F+hbB6FeBMtR+m1JU3wHfiLTe71FFgaAQO7pWm1A1XgMwXatqXMNb1en622YnDlO7n7jX8TikjKY2JwBr9PjQIKKKCAAgooMM8CBnbz3D1rV0ABBRRQQIHZFEgwzDCINc888M2MN36LXF3DcHyUg9WAcXKTmdlsnFUpMAcCBnZz0CRLVGA6AiWrxLYhxSEbxYi77/r7rF32JpoaelUNVNO5sVdVQAEFFFBAAQUU2BMBA7s9YfYmCiiggAIKKLBMAi1bZFYpM2ys/zOeeOR7uJQhOUeaUEA2sFum58GxKnBRBQzsLiqnF1NgngRiW9MbBMb1ZeSD13Hv236aMX1KaqKb2M1TK61VAQUUUEABBRR4SQEDOx8MBRRQQAEFFFDgIgskun8iMTXE0WM8+PA3MWiPQtuSw4Ccu7fgPRRQQIFdCBjY7QLNUxRYDIEyQFMPGIXT3HXXD3DwynczpqQM3X9zgFvYLUafHYUCCiiggAIKLK+Agd3y9t6RK6CAAgoooMCUBNKZPexS032N1uPYkx/i1KmfZ8Bhcs4GdlNy97IKLIWAgd1StNlBKvByAiGv0TtwHXe+9X8nE2jLYpLTxRZwAr8PjgIKKKCAAgooMNcCBnZz3T6LV0ABBRRQQIFZFNgJ7Bpoy52X3bd+l489eh8H2zdR5C26l+A9FFBAgV0JGNjtis2TFFgEgURFWw2549Xfx2XXfglkSCXQzegPJYRFGKVjUEABBRRQQAEFllfAwG55e+/IFVBAAQUUUGBKAu3knfeG3FQUZQ1N4P7HvhjWn2WVbRK9Kd3ZyyqgwMILGNgtfIsdoAIvJ9DEHrm3xjvf+ivQOwA506RM2YV2dMtt98VTQAEFFFBAAQUUmGMBA7s5bp6lK6CAAgoooMBsCtRsU7FC3Yyoygi54tnjH+aZxz/CpbnL7ybz7jwUUECB8xcwsDt/M89QYEEENtuCW259Pzfc9C3kEAlhBKk/2bsusUlkbUFG6jAUUEABBRRQQIHlFDCwW86+O2oFFFBAAQUUmKJAYkTMfdrUEooAeQTjp3j4yLewMnqSJnRrZnoooIACuxAwsNsFmqcosBgCbXk9933ej8DgesYN9MoG8mR6HXWoqagWY6COQgEFFFBAAQUUWFIBA7slbbzDVkABBRRQQIHpCSQSbZ2pyoIUoGWTqlnj6CN/gbT+n2iju9hNT98rK7DgAgZ2C95gh6fAywtcde2XctNt30NNJBRQdu//NEA5WX27+8FDAQUUUEABBRRQYI4FDOzmuHmWroACCiiggAKzKbBFw2oqIY+BHnVoqbqQbv3j3H//FzGIl9P0VhmxTchDDuQDxDaQwohhcYJee8VsDsyqFFBg/wUM7Pa/B1agwJQEynaVOgxpwoh+lQjbgRAy5eBWTow/xn2f/3sURUGM3XKYYUpVeFkFFFBAAQUUUECB/RIwsNsvee+rgAIKKKCAAgsrsMWY1dSD3EAoGYdEGRJx+3Eee+Q7YPj7pOoQNd1ymZustOVkCc0mNNTFOlV7ycLaODAFFLhAAQO7CwT0dAVmV6BMBTUlqdimCA1lGwisMEqBy699C7fc/kOToK4L7J47ct5ZZtsAb3b7amUKKKCAAgoooMC5ChjYnauUn1NAAQUUUEABBc5RYMSYfu5BaunWrBrFloJM2W5x/JmfY+up/xXiGm28BNIGRaop0mHaIjGOp6ja1XO8kx9TQIGlEzCwW7qWO+DlEajI1GmNXG2R6iErZUnTrLCZa+675wepDr/js4K55wI7Q7vleU4cqQIKKKCAAgosroCB3eL21pEpoIACCiigwD4J1IypusDuzDEO3QYzkR6R4ebv8uyRP0+TjlHGawl5i5TXiVxFCi3juEHV9vepcm+rgAIzL2BgN/MtskAFditQ0TJOfaga0rhlUFVsDWtWr7iTu+/5MET/+2C3tp6ngAIKKKCAAgrMg4CB3Tx0yRoVUEABBRRQYK4EEolIhJ1VqhiFlm5RqzJHcrvOsSPfyubWb9PnMso4ps6nIFxFy7B7t54iV3M1XotVQIE9FDCw20Nsb6XA3gqUOTEmkUNJSIkYKrbaEW+4/a9z5Sv/VPfuj4cCCiiggAIKKKDAAgsY2C1wcx2aAgoooIACCuynQAIS5JI2ZDItkXJS0OYTP8MzJ/4eZTOkKgJ1XieEK2jzM8S05j40+9k2763ArAsY2M16h6xPgV0LlClQxzFt7lPQQh7QW7uJu+/5YZrqcsruXSD3rNu1rycqoIACCiiggAKzLmBgN+sdsj4FFFBAAQUUmD+BbmZd6AK7lpwrQuiG0JBzIIeCuPkJjjzxncTtR+iHPiM2Ia6Q81H6+RW0uTvXQwEFFHgJAQM7HwsFFlYgZkgx06SCGDYJ4VJuvukvcNVNf4ZhhAEvH9h1QV7Y+Q8ODwUUUEABBRRQQIE5FTCwm9PGWbYCCiiggAIKzLBAl7fFbt+6LrDrM/n6LNSTf08MiCnx0CPvJ5/+PXocpE6bhLJP5kFW062M83iGB2dpCiiwrwIGdvvK780VmKZAF9gRK8apJYYTxOJy3nbnT8Oh2xmGncCuOz4znOv+vftfjK6ZOc3+eG0FFFBAAQUUUGDaAgZ20xb2+goooIACCiigwGcIdHHceP23OPrwt3Npt8ddnSkGa2y3n6TItxDZ1kwBBRR4WYEUW5761CUkKnLYIuQBOXT7X0IKfmHvo6PAvAq0FPQTFJRshA2uuenruOXmb4diBG2/+w0PBRRQQAEFFFBAgQUWMLBb4OY6NAUUUEABBRSYTYEusOsNH+bhh/871uqW7eGzVGurDMdjYiyYvGHvoYACCryMgIGdj4YCiymQSZQpE8MqG8WIu978Y6wdfhMxFJM9cXem7HsooIACCiiggAIKLKqAgd2idtZxKaCAAgoooMDMCnSLZZZ5m2cf/142T/6LndUyy01SvpwcTlDk5xa9mtkhWJgCCuyjgIHdPuJ7awWmKRDHFGnAiDFrh+7hzrt/jBxrmCyvXRjYTdPeayuggAIKKKCAAjMgYGA3A02wBAUUUEABBRRYLoFJYMcmnPoD/vjRr+FAuJ6mfpKyuJw2rBNTb7lAHK0CCpyXgIHdeXH5YQXmRiCGbXI+xFbxNK+/5Ue56pV/EmKiaRrKomdgNzedtFAFFFBAAQUUUGB3AgZ2u3PzLAUUUEABBRRQYNcCCYhswbjk/oe+gn5zHOp1CC0UkdC6B9WucT1RgSUQMLBbgiY7xKUUKPKI7bZP74qruff2f0hYGUxCujxZKjsTgmtiLuWD4aAVUEABBRRQYGkEDOyWptUOVAEFFFBAAQVmRaClJeaCkOH4Mz/Dsad/koMxMhydouofJDfdHDwPBRRQ4KUFDOx8MhRYTIGqzZzKLTfe9ue5+VUfIAdIjChCnxQaIuViDtxRKaCAAgoooIACCkwEDOx8EBRQQAEFFFBAgT0WyIzJ9AgJwuh+PvHg13IwnCbVJanMzrDb4354OwXmTcDAbt46Zr0KnJvAoC3YHBzgzrd8mN6B1zCZb5+3iWGFRCLu/IqHAgoooIACCiigwIIKGNgtaGMdlgIKKKCAAgrMskBNQ0VsIcZNHvrEn4bR77BavIbtdouiW//KQwEFFHgZAQM7Hw0FFlNgjZJ82Wt5490/w7CbTxe6PW8b6nZIURwwrlvMtjsqBRRQQAEFFFDgeQEDOx8GBRRQQAEFFFBgjwUSDTGXpMlSVzA69c956oEPsBYPs12uU6TVPa7I2ymgwDwJGNjNU7esVYEXBCoybRMJRY+GIZmaouiRmkiMkVPUvPvOn6Z/6ZvJZaYNgZYRsXvNJ69N9rPzUEABBRRQQAEFFFhcAQO7xe2tI1NAAQUUUECBmRVIkOOZwK6BzQd48sj76LUlw/JJivbwzFZuYQoosP8CBnb73wMrUGBXAm2iLPu0bQsFhJgZj0eEECjLAfngbdx7x/9M6N9At99tLopJWBdpoel30+08FFBAAQUUUEABBRZYwMBugZvr0BRQQAEFFFBgNgVyzpMv57rZdS1DqiZx7NEPMtz49zTxKQO72WybVSkwMwIGdjPTCgtR4LwEUkqUVY+63qAo+kR61O0WZQWpKbnutm/jVa/8CmBtMrOO0KeYzKqroakM7M5L2w8roIACCiiggALzJ2BgN389s2IFFFBAAQUUmHeBzGRZq2by1nxJzDXNs7/BQ0e/lUGKkF0Sc95bbP0KTFPAwG6aul5bgekJtN1f/yEQ2CanSGxXoGooy8h4vMZd7/4Ig94tkwJS2PlvhLaBotiZme8mdtPrjVdWQAEFFFBAAQVmQcDAbha6YA0KKKCAAgoosFwCGdqQu51szgR22zCu+eMHvpi1ZmO5LBytAgqct4CB3XmTeYICMyFQBwgp0qvGtOMxMV9CKsbU9Lj68nfymru+D3JFShCLhsmUum46/nN717mH3Uz00SIUUEABBRRQQIFpCRjYTUvW6yqggAIKKKCAAi8nkKCNYzK9ycvyqR1R0uexhz9I2Px/yLn7ds5DAQUUeGkBAzufDAXmU6DONWVeoapq6nqbfnWY9dExGq7nXW/5LnpXvgfOzMLPuSWEYmeg3a/lDNHEbj47b9UKKKCAAgoooMC5CRjYnZuTn1JAAQUUUEABBS6eQIIUuwUxy+7deVpailwwevY3OPmp76Qxr7t41l5JgQUUMLBbwKY6pKUQSHlMkS6ljCNSHkJvjdPNOmtr93HvvT9EjiuTJTMnGV3uls/sfpbY2fv2THi3FFIOUgEFFFBAAQUUWE4BA7vl7LujVkABBRRQQIH9FEhjmtij28umzJBDTUtFf/Q0n/rke2iSX8rtZ3u8twKzLmBgN+sdsj4FXloghjGMDxHimBC3GRNIfbjm2v+WV9/4wcl+djthXbmzCmaALuSrU6IqBm5h54OlgAIKKKCAAgosuICB3YI32OEpoIACCiigwAwKdEldwWSPmu7bt8ypyRv3MObBoz/Mgad/ljEbhGqNVF9PDg8TOQTdF32x6KbkeSigwBILGNgtcfMd+lwLBGradkBZRmKbyE1mVF3Kve/4edrVyxlM5t17KKCAAgoooIACCiyrgIHdsnbecSuggAIKKKDA/glMgrqGtnuDPnQv0G8R0uqknmfX/xnbD3+QolilZUibLiOG4+QwIqSD5BgIqdvMxkMBBZZVwMBuWTvvuOddYPL3d9WQm1VSs0G/fwmHr3w3N73urzGsCgO7eW+w9SuggAIKKKCAAhcoYGB3gYCeroACCiiggAIKnK9At7xVDJmUKmKMQA11NZl1l9PjPP6JrycyJLfb5FwTYqaJTxDaG4i5Wy5zfL639PMKKLBAAgZ2C9RMh7JUAm2TKftbNKPVyXLYoQy89U0fprr87QzjmAG9pfJwsAoooIACCiiggAKfLmBg5xOhgAIKKKCAAgrsscBOYBfJuSB0U+xIO8tcTsI7ePaR7+PUxj+lajORMYmC3HuKNL6GMvTIebjHFXs7BRSYJQEDu1nqhrUocO4CbaopikDbNoRihVyucd+9vw4rkVEK9ONk5zoPBRRQQAEFFFBAgSUVMLBb0sY7bAUUUEABBRTYP4Fu77rJd3KTrC6zsy5mc2ZDu0i9/h/45ONfz8Em0qPHMI2JK5DGmR592tytqemhgALLKmBgt6ydd9zzLhCLTGoDIXZz5VuuuearueXWD0KVSMRuW1sPBRRQQAEFFFBAgSUWMLBb4uY7dAUUUEABBRTYH4E2T1a/3Dkm+9l14d1OYFe3gYoxnzzy1axsf5QqH2DYtoSVFZrmJCu5C+x8A39/OuddFZgNAQO72eiDVShwvgJdUJfGLaEYMIwN9731H1AduIUc8pkZ9+d7RT+vgAIKKKCAAgoosEgCBnaL1E3HooACCiiggAJzIbCT0SXIZ96lz3ky5a779ZoRFX2efvxHaU/+FGVTMQ4V4whFqKnahuQeN3PRZ4tUYFoCBnbTkvW6CkxXIHd/37eQi5ZLLnsnd9z1o6Qi0bSJ3uRNnnK6BXh1BRRQQAEFFFBAgZkWMLCb6fZYnAIKKKCAAgosokCiIacxRRxAijBZ4jJOfprCNtBn/Oy/4eTRbyOOt2nLS9hMQ/rlGlV9mjb0F5HFMSmgwDkKGNidI5QfU2AGBYq8QlM8xu23/RCXXPlf0/S6/w5oKEMGqhms2JIUUEABBRRQQAEF9krAwG6vpL2PAgoooIACCihwjgKTnWxy5IEHvpT+xiehPEyqW1Ziw+neKXr1wXO8kh9TQIFFE8gMyWHA8WMr1PUqTVgnxorQVIQ4JnVr7nkooMBMCgyKguE4caoMfOG7f6ebbEdVnYZ0kO0IKzNZtUUpoIACCiiggAIK7JWAgd1eSXsfBRRQQAEFFFDgHAW6+Xbdi/bPPPG9bB77CXrVa0jjk/TiGuvFpxi0h87xSn5MAQUWTcDAbtE66niWSSDULam3xSVXfxWved2HKGK3IvY2tCuMC1zwepkeBseqgAIKKKCAAgq8hICBnY+FAgoooIACCigwgwIpj8nr/5Ejj385g3AroX6aXria0+FT9NKBGazYkhRQYC8EXhzYNc0aNaecYbcX8N5DgYsgkJuWZuUkd97+S6xc+WYCFTE1EErGwcDuIhB7CQUUUEABBRRQYK4FDOzmun0Wr4ACCiiggAILK5BraEbc/8iXUm4fo58z5EvYjsfppcHCDtuBKaDAWQTCmERvsiSmgZ1PiwLzJRBiIg+u5t67f4k86BO7PesaoGxIlLig7Xz102oVUEABBRRQQIGLLWBgd7FFvZ4CCiiggAIKKHAxBDKQ4Imjf42tZ36Rg8UVjNshqcwUrV/pXQxir6HAXAqEMTn0efaZgYHdXDbQopdZoGaL6171AW6+9QOk2EAqIUMsRuTUxy0ol/npcOwKKKCAAgoooEC3PUruXtf2UEABBRRQQAEFFJgZgTP/ddbtZXf69G9y/OHvYo2SzXySoigJBnYz0yoLUWDPBc4Edt0Mu7pedUnMPW+AN1Rg9wJbY3jHe36Jcu1mcpfUtYlQFLRsU7UrUOz+2p6pgAIKKKCAAgooMP8CBnbz30NHoIACCiiggAKLJpBbum/tuv1sivYkzzz452H7IUZxCLTE1Fu0ETseBRQ4VwEDu3OV8nMKzJxAf+V27rzvI4xDRQmT/euaGCEnylzimpgz1zILUkABBRRQQAEF9lTAwG5Pub2ZAgoooIACCihwDgJdYJczwxgZ5MipR76NjeO/STtYITUnKfKBc7iIH1FAgUUUCLF+fg87Z9gtYocd0yIL3HjDV3P1a76D001krcvn8pgmBKCi7KbVu+L1IrffsSmggAIKKKCAAmcVMLA7K5EfUEABBRRQQAEF9lqghhypQzefrqA5/e946sh/xUGuYkR/r4vxfgooMEMCXWDX5oqTJ1YYbvfI5ZCUoMwr5LhFppqhai1FgeUSKMM226M1in6myAW5PU4/X8eo2GIYG97+rv+PoiiIMRImQZ2HAgoooIACCiiggAIvCBjY+TQooIACCiiggAKzJtDtYZehjpmWQDV8hCePfC29Zp1x7ja46ZbM9FBAgWUUMLBbxq475nkRiO2IXKxR55oqVBThNLk+xDBuc+nlb+L2Oz8yCeq6wO65I+edjWsN8Oaly9apgAIKKKCAAgpMT8DAbnq2XlkBBRRQQAEFFNidQLcsFjuBXSbQS/Dso3+V7dP/N6ldJYR6d9f1LAUUmHsBA7u5b6EDWGCB2AS6ifDjJk1m2PWLhibBZoI33P7fc/krv+azgrnnAjtDuwV+MByaAgoooIACCihwjgIGducI5ccUUEABBRRQQIE9E0iTCXY0sZtfV1C2MDr5azzy5AcYtFcZ2O1ZI7yRArMnYGA3ez2xIgWeEyiaPk25AXEAbUPMiVxkRryCd7/9p2D1BrEUUEABBRRQQAEFFHhZAQM7Hw4FFFBAAQUUUGDWBDIIEC5TAAAgAElEQVQ0jMkhUdAjpgDN0/zRA+/hYN3tYeeSmLPWMutRYK8EDOz2Str7KHD+AjGtksqTNO2Aqgik8Zi2zBy64ou5401/A160FOb5X90zFFBAAQUUUEABBRZdwMBu0Tvs+BRQQAEFFFBgDgUSLQ2JRMWA3A4JYcDDj/xZivXfM7Cbw45asgIXS8DA7mJJeh0FLr5AaEtCr2Z7mFhbXaEZDqnjgNvf+N0cfsWXQgT3rLv47l5RAQUUUEABBRRYFAEDu0XppONQQAEFFFBAgcURyIkmRDItVS7Y2ckucPrEr3Dq8b9Fzu5htzjNdiQKnJ+Agd35eflpBfZSIKSWFANtLqkm4VyiXHkVb7nnx2h7V1OElw/suiAvhLCX5XovBRRQQAEFFFBAgRkTMLCbsYZYjgIKKKCAAgooQMo0MRAyFN1mdgFGtPRHT/L4J/+UgZ2PiAJLLGBgt8TNd+gzLxDDmNEYBmuHGG1uUFaRS6+8h9fd8WM0ZUtJORnDZ4Zz3b93/4sumTnzPbZABRRQQAEFFFBgmgIGdtPU9doKKKCAAgoooMBuBLo97DK0cUSgD3mLHqvQjrj/ib/EgRP/AeKAMWO6L+9jKkmJyZv5uRgS2mo3d/UcBRSYAwEDuzlokiUutcA4NPSbNfppk61BzY13/AxXvOKt9M68gLPUOA5eAQUUUEABBRRQ4HMKGNj5gCiggAIKKKCAAjMnkOg2uqkZEro97NKIKvQhwVPHf5z6iY9ALCZVt6EmpG7JzJIYCxrGxLTzex4KKLB4AgZ2i9dTR7Q4AnWuqco1Qt3Q716r6V/F7ff+BP2VGylbwL+eF6fZjkQBBRRQQAEFFJiCgIHdFFC9pAIKKKCAAgoocEECeQgMSGGbxAq5zRQhE3NkOPrPHH3wm4ATlPkAOQcatimLHkVI1HUmBr8RvCB/T1ZghgUM7Ga4OZa29AJN2KYKV5Ca4/TKzIHLvpzX3vVBGlaIKeKKl0v/iAiggAIKKKCAAgp8TgEDOx8QBRRQQAEFFFBg1gTyGOhBaEiU5NxtYzcm5h6wzWMPfh3j4X+gSgeIYYWGLXLRvbifiOMVcuxm6HkooMAiChjYLWJXHdOiCORyCONLye06DBK3v/bHufS6t9HkQBl29q/zUEABBRRQQAEFFFDg5QQM7Hw2FFBAAQUUUECBWRPo9rnJkxUwiQFS6AK7neUxu19/9skf4NiJn6ffbDEoXsGILeqQKdli0F5OTT1rI7IeBRS4SAIGdhcJ0ssoMAWBVGzD9iplWbJZtnz+fb8BvZJERXR63RTEvaQCCiiggAIKKLBYAgZ2i9VPR6OAAgoooIACiyDQBXZASuwsnxW66K4m55IQCrZP/VsefeK76Y8fZlBezXauSfSIPM1aeyWjYGC3CI+BY1DgpQQM7HwuFJhdgRGbrLYHKaqD1Ks3ce+9HwEaCOVkz9mCanaLtzIFFFBAAQUUUECBfRcwsNv3FliAAgoooIACCijw6QKJRCZQ5LDzG6HZ+TGV0C13ORpy5LGvo7f5O1TxEBtdnldeRpEfZ6U+zDie+bywCiiwcAIGdgvXUge0QAKjsM5a8wpCWXD1Ld/CdTd+JbQRikSTG8rQLW3toYACCiiggAIKKKDASwsY2PlkKKCAAgoooIACMybQsE0LVKzQTbDjuT3tupl3sYa64rHH/ixx69eJ7RobqUfZv3oS2PWHFeNycpaHAgosoICB3QI21SEtjEBTbrE6vJJh2OTe9/wyDC6jaC+BopsJD9EZdgvTaweigAIKKKCAAgpMQ8DAbhqqXlMBBRRQQAEFFJiiQDcDb+uZf8XRT30nB3KiSQW5Kkl5g7JdIYUu7vNQQIFFFAgx0+Y+J0+O2drulsldnQyzCJmUanIsFnHYjkmBuRAoU0GiTz54O295+98isULVFpP9Z4dlzcDAbi76aJEKKKCAAgoooMB+CRjY7Ze891VAAQUUUEABBXYt0NCevp+HH/2zrKYhdRpB3NkXJ6QzG+Dt+tqeqIACMy0QWjKrnDxVs7kVDexmulkWt2wCuWkJRY9X3vqNXHvT15ByQZl63dQ6tkLDKuWykTheBRRQQAEFFFBAgfMQMLA7Dyw/qoACCiiggAIKzIZAA23D4w9/E2nr9yFvEKgIrJHSmBDO7H03G8VahQIKXEwBA7uLqem1FLioAjEnxkWPz/u8n4HVVxOIxLac7GG3nQMr/v18Ub29mAIKKKCAAgoosGgCBnaL1lHHo4ACCiiggAJLIJCgjZx6+iM89cyPMIhxZ2ZdXoHJ7nceCiiwsAJnArtT681khh10f+67CTzdn/1ECu5hubC9d2AzL1B0E+j6N3DPvT9LHVaouiVquz+aEVKY/OChgAIKKKCAAgoooMDLChjY+XAooIACCiiggALzKNDlcxsf5eMP/2kuiRWhGdHmCooz4d08jsmaFVDg7AIvCuy2tgtyHpBzpgjJwO7sen5CgakKNDRcff37ueXWb6cJkTJCm4YUDEzrpirvxRVQQAEFFFBAgcUQMLBbjD46CgUUUEABBRRYNoHULYuZ+cRDX8mgfpSyaSfLYVKtQOssu2V7HBzvEgmEFsIBTq3v7GFnYLdEvXeoMy+wNYa3ft5PsHr4buKZLWUT28RuJuwkVHeO3cw30QIVUEABBRRQQIF9FDCw20d8b62AAgoooIACCuxOoCHncvLd39Gj38fWiV9gtT1Ay5C6CBStXwjuztWzFJgDgTOB3frplo1NDOzmoGWWuDwCobiGe9/5SzTVCt3qmExWsG4JFMQ2TWbBeyiggAIKKKCAAgoo8HICBnY+GwoooIACCiigwNwJbJPyyuTt/Y2T/ydHH/+rHEjXkuKYUTGibKq5G5EFK6DAOQq8KLDb3Aqk1HdJzHOk82MKTFvg8ivu4dY3fphhAQNqoCBNZtXVxLZbtnraFXh9BRRQQAEFFFBAgXkWMLCb5+5ZuwIKKKCAAgospUCbocjQBojhCR74vfdyeHyY7ZUR2+WIQe0b/Ev5YDjo5RAILYkVNjcDpzcacrc3Vi4IuSGETAr++V+OB8FR7odADGPGzRqxn2mH6xwsDpGamrZoGIc+N93501x++Cr6xUFSKgihJIRuJmye/Pl0Scz96Jr3VEABBRRQQAEF5kfAwG5+emWlCiiggAIKKKDARKAlU6RAO9kgZ52j9/85qlP3U/cj22FEv50sxOWhgAKLKGBgt4hddUxzItD9tVvHRKIitkPWYo+2TbRlS8OV3PH2v8clq4eA3s7S1V1ah4HdnLTXMhVQQAEFFFBAgX0XMLDb9xZYgAIKKKCAAgoocH4CLS1FKqD70rCNDI/9MCc+9YOE8hq2GBrYnR+nn1ZgvgQM7OarX1a7UAKh7ZP6x2lGq/TKgl5qSammrqA3uJc3v/1HiKF7aaYipW4WPOAMu4V6BhyMAgoooIACCigwTQEDu2nqem0FFFBAAQUUUGAKAi01RaomK2ulGuLwP3Lk4bczSG9iq9ig3/ancFcvqYACMyFgYDcTbbCI5RQI7Qqpf4x6uEJVtvRyn5SHbMYNbrr+r3DDbX9hsuxlF9aRIXYr1BrYLefD4qgVUEABBRRQQIFdCBjY7QLNUxRQQAEFFFBAgf0VqCFXkxJSC7E9zYMP3Ut/e426d4KyWdnf8ry7AgpMT8DAbnq2XlmBswjEVJGKbZq2pOA0/Xgl47zO6TjmHXf9A/qH7pzsWdeFdWdWwyR1q1eTdsK77k0bDwUUUEABBRRQQAEFXkbAwM5HQwEFFFBAAQUUmDuBerLcVveFYJOhbOHJx7+BdOKj1P0NymYnzPNQQIEFFDCwW8CmOqR5ESiINDTkUECzwaC4nO10mnTgBt75tr9PjgeeD+qeG1NKabKX3XP72c3LWK1TAQUUUEABBRRQYO8FDOz23tw7KqCAAgoooIACFyhQk6i6Rbe6d/ZpgeHTP8epJ3+YpswUrW/wXyCwpyswuwIGdrPbGytbeIGYoQ01kRW6dS/LWLOVE1de9xXc9rq/9lkT6HLOzwd1L/75wkM5QAUUUEABBRRQQIFdCRjY7YrNkxRQQAEFFFBAgf0UqMm5IrBNCiuTt/3LU7/L0Ue+gXEuKLoNczwUUGAxBQzsFrOvjmouBELKpGKLkA5R5BWITzBihVff9t1cc81XkYvuFZqdowvouiPG8sy/v7BM5lwM1iIVUEABBRRQQAEF9lzAwG7Pyb2hAgoooIACCihwgQI1NFVNJlJNvg8sgIY/+ORruXrjVYzKYxd4A09XQIGZFTCwm9nWWNjiC5ShoG67Depa+t0LM03NsNrgXff9O4YrAwbdctUeCiiggAIKKKCAAgrsUsDAbpdwnqaAAgoooIACCuybQAtN0ZAJVKn74rB7e7/h4Ue+nv7JP6IJzb6V5o0VUGDKAgZ2Uwb28gq8vEC3h12dGsqiP1kSM1ITDlzP3ff8Q8ZVoMfObDoPBRRQQAEFFFBAAQV2I2Bgtxs1z1FAAQUUUEABBfZTIEOahHKR2K2+FSOEhpPP/B+c+tT3EPMV+1md91ZAgWkKGNhNU9drK/A5BUKK1HmTfnWY1GyRig2uueb93Pi6/4lxhJ5+CiiggAIKKKCAAgpcgICB3QXgeaoCCiiggAIKKLA/AokmJ2IoiQkmW9aFRD79cY488m567TX7U5Z3VUCB6QsY2E3f2Dso8DICOUVyGFJxkJS3GJanuOv1P8HBq76QJuL8Op8cBRRQQAEFFFBAgQsSMLC7ID5PVkABBRRQQAEF9kPgswO7NrQUw5oHHvp8+uON/SjKeyqgwF4IGNjthbL3UOAlBbpJ7b2YaEYlVA11NeCd9/wiYeV6AzufGQUUUEABBRRQQIELFjCwu2BCL6CAAgoooIACCuyxQO52rGtemGEXoSZTNYEnHv3LpNO/tccFeTsFFNgzAQO7PaP2Rgp8pkCKDX0G1MOW3GupLr2Tt9z9k6RQdKtUd//noYACCiiggAIKKKDArgUM7HZN54kKKKCAAgoooMA+CWSYzKijgNz9X0sbCsoMp5/+B5w8+rf3qTBvq4ACUxcwsJs6sTdQ4OUEmmJErz5AyJlRrHnlTd/Aja/+AG0883eydAoooIACCiiggAIKXICAgd0F4HmqAgoooIACCiiwLwIJUkyEHOj+yaGmpqLHiPbk7/LkI9+8L2V5UwUU2AMBA7s9QPYWCry0QFNuUWxfwmpVsJ62uePNf4PLrvxiUqyJ3Us0zrHz0VFAAQUUUEABBRS4AAEDuwvA81QFFFBAAQUUUGAWBT750Xez1pyil4dshcsZV39MP19NmQLj3M3LS7NYtjUpoMA5CuQY2NiA0+srJAbEoiakBnJ/Ehx4KKDAdARCyoSixzhvsxov4fb3/lP6HIQQJ3+zuiTmdNy9qgIKKKCAAgoosCwCBnbL0mnHqYACCiiggAJLI/D4A3+OvPXb9HNkGC5jXDxBP19CbFuaUBDz0lA4UAUWUuCFwK5PYnUS2NHWBAYGdgvZcQc1KwIxJ3LoUaeGw2vX8tp3/EOK3CN3/4RgYDcrjbIOBRRQQAEFFFBgTgUM7Oa0cZatgAIKKKCAAgq8nMCpoz/O8Wf+JoN0CU28lCHrrIUV2nqLVBbE1C3b5aGAAvMq8OmBXZ/QzbBrk4HdvDbUuudGIIaGtu3R5oLrrngNN7zlZ4ndMtXd/LoYDezmppMWqoACCiiggAIKzKaAgd1s9sWqFFBAAQUUUECBXQuk9d/mwUe/krX6MtpqlWE7Zq0oJ4FdrkpC66Jdu8b1RAVmQaCA05uwcWqFNvcgjondUn3OsJuF7ljDAgsEhqS0SqLPKy9/Lde/5SNnArvmTGDn368L3H6HpoACCiiggAIKTF3AwG7qxN5AAQUUUEABBRTYY4HhUR488mX0Ruvksk+dMisGdnvcBG+nwHQEcs6EMrCxFTh9cvB8YBdyQ2SFFNrp3NirKqAA5A1COESTIlcevJmb3/bzlJ1LnMyxwzl2PiQKKKCAAgoooIACFyJgYHchep6rgAIKKKCAAgrMokBd88hDX0fY/n2IFeN2m7ViQEotddGnaJtZrNqaFFDgHAReHNh1M+yaVE1m2BnYnQOeH1HgAgVy2qIoLqXJsFpczh2f/48oczkJ7FoCBeEC7+DpCiiggAIKKKCAAsssYGC3zN137AoooIACCiiwmAIZnn70rzPa+Me0uU+TjrPKKiEEhnmFMo8Xc9yOSoElEMg0hKJkcztOZtgZ2C1B0x3izAjkNCLGNepcU6VV7vmTv05M3bK0mTZHCvO6memVhSiggAIKKKCAAvMoYGA3j12zZgUUUEABBRRQ4HMJZDjx5I+zffp/o24rmvwkK+kQMUa22gNUbOmngAJzKvDiwG79VEXbDpxhN6e9tOz5EwipJceChjGxLnnbl/6/xKYPZUlyQcz5a6gVK6CAAgoooIACMyZgYDdjDbEcBRRQQAEFFFDgQgVybgkbJ/njI6/nULyRUXuaXG5ShVeSxk9BXLnQW3i+Agrsk0ARIk0eM2pXOXGsINEnhxF0C/LlAbiH3T51xtsug0DMBW0Y0uaSfii46wt/myIHupUwu13s3MNuGZ4Cx6iAAgoooIACCkxPwMBuerZeWQEFFFBAAQUU2CeBBMPTPPDgF7CSIm27RSpPU+SrCO1JcujvU13eVgEFLlTAwO5CBT1fgd0LGNjt3s4zFVBAAQUUUEABBc4uYGB3diM/oYACCiiggAIKzJXA5C3/puaJh7+Bdut+IjWZDcgHIYwhF3M1HotVQIEXBAzsfBoU2D8BA7v9s/fOCiiggAIKKKDAMggY2C1Dlx2jAgoooIACCiyVwCSwS5mnn/h+Nk/8Gn1G5FzT5IJQBkIbl8rDwSqwSAIGdovUTccybwIGdvPWMetVQAEFFFBAAQXmS8DAbr76ZbUKKKCAAgoooMBZBVpqilyx/swvc/ToD3KAITHDKNdQrRCb9qzX8AMKKDCbAgZ2s9kXq1oOAQO75eizo1RAAQUUUEABBfZLwMBuv+S9rwIKKKCAAgooMCWBJo8p6VFv/GeOPPLNHGg3qYgMGdEUB6jaZkp39rIKKDBtAQO7aQt7fQVeXsDAzqdDAQUUUEABBRRQYJoCBnbT1PXaCiiggAIKKKDAPgjU1FS5gvoYnzjyZRwYnWJAn2E4zTAcoJecYbcPbfGWClwUAQO7i8LoRRTYlYCB3a7YPEkBBRRQQAEFFFDgHAUM7M4Ryo8poIACCiiggALzItDQECmJueYT97+HA9snJoHdKG6wwQorKc/LUKxTAQU+Q8DAzkdCgf0TMLDbP3vvrIACCiiggAIKLIOAgd0ydNkxKqCAAgoooMBSCYyBXjeJLox56Invpn/8t8ntNnWvoEjrkFeXysPBKrBIAgZ2i9RNxzJvAgZ289Yx61VAAQUUUEABBeZLwMBuvvpltQoooIACCiigwFkFxiR6bYTY8OTRHyE984vEtmVcVRRpC3LvrNfwAwooMJsCBnaz2RerWg4BA7vl6LOjVEABBRRQQAEF9kvAwG6/5L2vAgoooIACCigwJYExNb1UQYBTJ/4J64//j1REhnFAmRI5pynd2csqoMC0BQzspi3s9RV4eQEDO58OBRRQQAEFFFBAgWkKGNhNU9drK6CAAgoooIAC+yDQMKJM/UlgN978Q5488hX0AoxYo58iLfU+VOUtFVDgYggY2F0MRa+hwO4EDOx25+ZZCiiggAIKKKCAAucmYGB3bk5+SgEFFFBAAQUUmBuB5wM7II+e4ZEHvoTIMVoOMcgFTe52ufNQQIF5FDCwm8euWfOiCBjYLUonHYcCCiiggAIKKDCbAgZ2s9kXq1JAAQUUUEABBXYt0FBTnlkSk/GIJ468j7b+fRpWWGFgYLdrWU9UYP8FDOz2vwdWsLwCBnbL23tHroACCiiggAIK7IWAgd1eKHsPBRRQQAEFFFBgDwVqaqpckQLEJnHs0W9nY/Ofk/KAASWte9jtYTe8lQIXV8DA7uJ6ejUFzkfAwO58tPysAgoooIACCiigwPkKGNidr5ifV0ABBRRQQAEFZlxgTEMvlzuBXYaNxz7EidO/TN0m+jmSKGZ8BJangAIvJ2Bg57OhwP4JGNjtn713VkABBRRQQAEFlkHAwG4ZuuwYFVBAAQUUUGCpBBI1MZ2ZYRdg89ivcuKJv00ZnmFYlhR1uVQeDlaBRRLoArs6DRm1a5w4VkBcJYchOTeQ+oSYFmm4jkWBmRIwsJupdliMAgoooIACCiiwcAIGdgvXUgekgAIKKKCAAssu0AV2IVWEAAQYr/8bjj78P1Dlk2wXmartLzuR41dgbgU+M7DLYQBxbGA3tx218HkSMLCbp25ZqwIKKKCAAgooMH8CBnbz1zMrVkABBRRQQAEFPqdAkxtKyklY1821ieMHOPLJ99NvtxizRcmqggooMKcCLok5p42z7IUQMLBbiDY6CAUUUEABBRRQYGYFDOxmtjUWpoACCiiggAIK7E5gnBM9IoREmyNFOM2DH/8yeuPTNGxQ0tvdhT1LAQX2XcDAbt9bYAFLLGBgt8TNd+gKKKCAAgoooMAeCBjY7QGyt1BAAQUUUEABBfZSoCZTkSFl6lxQxcRDD76PausIKW8Qutl3HgooMJcCzwV243SA488EEn1yGAEtIQ8gtHM5LotWYB4EDOzmoUvWqIACCiiggAIKzK+Agd389s7KFVBAAQUUUECBlxQYk+jl7rcidYKqgMcf/S7y+m8S220ShXIKKDCnAl1g11Izatc4cSzS5h6JbULIBnZz2lPLnh8BA7v56ZWVKqCAAgoooIAC8yhgYDePXbNmBRRQQAEFFFDgcwiMaejlCCnSBIgRjh/9CbaP/QxlU9OEqJ8CCsypwHOB3XMz7F4c2EVWyDRzOjLLVmD2BQzsZr9HVqiAAgoooIACCsyzgIHdPHfP2hVQQAEFFFBAgZcQGFPTSxFyQTOZTJfYPPYrnHzq+6nGDW10SUwfHAXmVcDAbl47Z92LIGBgtwhddAwKKKCAAgoooMDsChjYzW5vrEwBBRRQQAEFFNiVQEumyIFR2KafVsghs7X5UU4e+W+6xTInQZ6HAgrMp0C3IGYOa4zj0zz7qetocyDnTIiJmBPJGbTz2VirnguBMtc0rE7+Go1pi3u/8HeBGgjkVOIfv7loo0UqoIACCiiggAIzK2BgN7OtsTAFFFBAAQUUUGB3Ammye133FWJNlSpyaBkPH+bY/V9Myiu7u6hnKaDATAgY2M1EGyxiSQUCNTmv0oZEmca89Yv+E4G2y+sglzs/eiiggAIKKKCAAgoosEsBA7tdwnmaAgoooIACCigwswIZMi1tKCgTtLGG+iRPfvzdkxl2MbczW7qFKaDA5xYwsPMJUWD/BGJoSKlPk1t6oeDuL/jXdMvUEru/eA3s9q8z3lkBBRRQQAEFFFgMAQO7xeijo1BAAQUUUEABBV4QyNDmISEOiCmRuqXyUssTH3v75EtGAzsfFgXmV8DAbn57Z+XzL7Azw24w+bt0rTrEGz7/1yhzNQnsEnEyu91DAQUUUEABBRRQQIHdChjY7VbO8xRQQAEFFFBAgVkVmAR2W4S4+qLAruTJj/8JRukYZXKG3ay2zroUOJuAgd3ZhPx9BaYokMeEsEqdE4dXr+e2d/wCMXWBHTy3HPUU7+6lFVBAAQUUUEABBRZcwMBuwRvs8BRQQAEFFFBgCQVy98XhCEKfmDgzwy5y7JNfw6nmY/TM65bwoXDIiyJgYLconXQccynQ1oSyzyhnrj34em5+208SU9/Abi6badEKKKCAAgoooMDsCRjYzV5PrEgBBRRQQAEFFLgwgQyERPdPTCVNTJQpcvzBb+bk+N9TNd0HPBRQYB4FDOzmsWvWvDACXWBXDRilxPWX3skNb/1RYtuHontRxkUxF6bPDkQBBRRQQAEFFNgnAQO7fYL3tgoooIACCiigwLQEcoYQoGVMkXo0EcoW1h/6Kxwb/0uqOkzr1l5XAQWmLGBgN2VgL6/A5xBoU00sB4zblusvu5cb7/kBYrMCpYGdD44CCiiggAIKKKDAhQsY2F24oVdQQAEFFFBAAQVmSyBDExoyJRUNpBJiw1OP/QjtiZ+jzeVs1Ws1CihwzgIGdudM5QcVuOgCBZnUVlAmVg/fwxve8HdJ1SbQI3a/Xlz0W3pBBRRQQAEFFFBAgSUSMLBbomY7VAUUUEABBRRYEoEWmuKzA7tnn/xJhsc/Qmr9RnFJngSHuYACBnYL2FSHNDcCk8AuFeSYWLv8Pt5wxw+TemcCu1RN9rLzUEABBRRQQAEFFFBgtwIGdruV8zwFFFBAAQUUUGBWBRpoykQmUpEgx8medsef+jm2n/k7pHZWC7cuBRQ4m4CB3dmE/H0FpidQEEkJ6tBy+Mr38vrX/y1SfxuoJnvGGthNz94rK6CAAgoooIACyyBgYLcMXXaMCiiggAIKKLBcAhlS6PbT6bbV6f5/JOeW08/8CsePfi9FrpbLw9EqsEACBnYL1EyHMncCLw7srrz2y3jta7+HVNVAMLCbu25asAIKKKCAAgooMHsCBnaz1xMrUkABBRRQQAEFLkzgJQO7zNaJf8Ezj3+ngd2F6Xq2AvsqYGC3r/zeXAFiLiYz7K571fu48dZvJ8Vm8mJMnMxmF0gBBRRQQAEFFFBAgd0LGNjt3s4zFVBAAQUUUECB2RTIiab74jBCkVtCyJO5ds36b/PYI99C2U2681BAgbkUMLCby7ZZ9III5JwpQ8GYxI03fyPX3fyNNCF1cZ2rYS5Ijx2GAgoooIACCiiwnwIGdvup770VUEABBRRQQIFpCOSGJu/spfNcYJcoYeu/8PADX0vVhXkeCigwlwIGdnPZNoteEIEusIuxoE4tt9z6rVx949fRnJlVVy7IGB2GAgoooIACCiigwP4JGNjtn713VkABBRRQQAEFpiOQG1pKcnkX1kwAACAASURBVNgJ7HJI5FwRtj7Gkfu/in7wa8XpwHtVBaYvYGA3fWPvoMDLCTwX2I2aMa95zXdw9Q1fwziWxNDNY/dQQAEFFFBAAQUUUODCBAzsLszPsxVQQAEFFFBAgZkTSCRSipTdSpjFJuQ1yHBy/Iesf+I9BK6duZotSAEFzk3AwO7cnPyUAtMQaOMmvfFVjMJxXn3Hhzh8zRfSL3rkJhBKN7CbhrnXVEABBRRQQAEFlknAwG6Zuu1YFVBAAQUUUGApBD49sNuGvDIJ7Nbr+1n/4y8gc+lSODhIBRZRwMBuEbvqmOZFoAkbDJpraMp1XvPG/4VDr3g3sZtb13YvyMzLKKxTAQUUUEABBRRQYFYFDOxmtTPWpYACCiiggAIK7FKgC+xyjhQJUlETczUJ7LbTk5z4oy+i7dbK9FBAgbkUMLCby7ZZ9IIINGGbQXM5bbXF7Xd+mNXDdxO7DWPbBIX7wy5Imx2GAgoooIACCiiwbwIGdvtG740VUEABBRRQQIHpCDwf2GVIsSHmchLYjfM6z37s82nyeDo39qoKKDB1AQO7qRN7AwVeVqANNf3mIHVxmjve8vOsXnYHBQFSZrKRnYcCCiiggAIKKKCAAhcgYGB3AXieqoACCiiggAIKzKJAA937/sRuhl1MhBy7rxNJueHoH91H227NYtnWpIAC5yBgYHcOSH5EgSkJNEVmUPfZDuvcc++vEi65npKColsTM7gm5pTYvawCCiiggAIKKLA0AgZ2S9NqB6qAAgoooIACyyLwfGCXG1IoCTkTusguwBN/eDcpOcNuWZ4Fx7l4AgZ2i9dTRzQ/AnWAlbZgVAy5775/RbNy6c4LMjSkyeKYLos5P920UgUUUEABBRRQYPYEDOxmrydWpIACCiiggAIKXJBAF9h1R0lNotu/bkwMPRLwxB+8HrKzAC4I2JMV2EcBA7t9xPfWSy9Qh4KVNjGuhrz9nf+JpqqeD+xawmSunYcCCiiggAIKKKCAArsVMLDbrZznKaCAAgoooIACMyrw2YHdiBiqydv/j/+XWwkMZrRyy1JAgbMJGNidTcjfV2B6Ak0s6bUNdTfD7l2/T1NByFAEZ9hNT90rK6CAAgoooIACyyNgYLc8vXakCiiggAIKKLAsAi3UQBVrmlBQtnGyHGYbT/PY77+XIgyXRcJxKrCAAgWEbXLoc/zZkvF4hdwtfxu7pW9djm8BG+6QZkggpoqWDereFbzrvt8g9bpXYWpIfeqcqYpux1gPBRRQQAEFFFBAAQV2J2Bgtzs3z1JAAQUUUEABBWZXIEE3y66Mzc6PbTkJ7HIc8ugffhExnZjd2q1MAQXOImBg5yOiwH4JFLkPYUheeyVvfds/polQpC0Cq6TY7WXnoYACCiiggAIKKKDA7gUM7HZv55kKKKCAAgoooMBsCuQusEuUoaUhPB/YERs+9fE/RTN+dDbrtioFFDgHAQO7c0DyIwpMRaCbYRfimOrS1/Pme36OJhjYTQXaiyqggAIKKKCAAksqYGC3pI132AoooIACCiiwwAIZ2tBSkD9thl339v8zn3wf4+2PLvDgHZoCiy5gYLfoHXZ8MyyQC0hD1g7fxxvu/jGaAsrJkpiVS2LOcNssTQEFFFBAAQUUmBcBA7t56ZR1KqCAAgoooIAC5yqQW9rurf9JYBcpU7enTpgs13XiwW9ia+Pfn+uV/JwCCsycgIHdzLXEgpZLoE0cvvpLeM0bPvRCYJe7wK6lisVyWThaBRRQQAEFFFBAgYsqYGB3UTm9mAIKKKCAAgooMAMCuSWFMNlLZwz0cqaL77qlu04e+Va2T//bGSjSEhRQYHcCBna7c/MsBS6OQEHkmhv+DK+89QPUIVOlMYT+zs+7DWM9FFBAAQUUUEABBRTYpYCB3S7hPE0BBRRQQAEFFJhZgQzdpLqYYByhRwLiZHnMk0f+Etun//XMlm5hCihwNgEDu7MJ+fsKTEsgk4j0uOnV38Qrbvo6xiSq0BByjzq0VDjDblr2XlcBBRRQQAEFFFgGAQO7ZeiyY1RAAQUUUECB5RL4rMCui+omu+xw8sFvY7jxb5bLw9EqsFACBnYL1U4HM1cCKTeQSm5+9V/m6lu+llHI9Gkhl4yo6YdqrsZjsQoooIACCiiggAKzJWBgN1v9sBoFFFBAAQUUUOCCBVK3c11dkqpuXl0NbUUqdubYPf3QtzJa/50LvocXUECB/RIwsNsvee+rQNW2tL2S617/N7nuqvfSTV1vKihrSNVk11iRFFBAAQUUUEABBRTYtYCB3a7pPFEBBRRQQAEFFJhNgUlg15TdJIBPD+xyzdMPfwejdfewm83OWZUC5yJgYHcuSn5GgWkI9FJgFFtuuevHufLyt0ATaUooW0hFt1xmt3ushwIKKKCAAgoooIACuxMwsNudm2cpoIACCiiggAIzK5C6PXba+PysOtpy8nNSw7FHv5vRqX85s7VbmAIKnE3AwO5sQv6+AtMSKFPBiCFveMcvc8nazaQUSRHKlCY/GthNS97rKqCAAgoooIACyyFgYLccfXaUCiiggAIKKLBUAonum8MUu7f9u5+Xk5+HHDjx2PexeeIfLZWGg1VgsQQM7Barn45mngSqXLKVx7ztC36dqjxESok2lFQ0pFA6v26emmmtCiiggAIKKKDADAoY2M1gUyxJAQUUUEABBRS4YIFJZtcFdt3MukgTd/bWOf3E32H92M9e8OW9gAIK7JeAgd1+yXtfBQpKGire9oX/gsCATE2dKnp0M+ycX+cTooACCiiggAIKKHBhAgZ2F+bn2QoooIACCiigwGwKnNlPJxMoUqCJIyJ9tj/1sxx/+u/MZs1WpYAC5yBgYHcOSH5EgakIxAxxcC1vedf/BZRAwziV9CbvxriH3VTQvagCCiiggAIKKLBEAgZ2S9Rsh6qAAgoooIACSyRwZobdC4HdNpEVto/+Isef+oElgnCoCiyagIHdonXU8cyXwIGDb+T2e3+qex0GQsM4l/TaLr9rzoR48zUeq1VAAQUUUEABBRSYHQEDu9nphZUooIACCiiggAIXT+BMYAeRmGAUt4h5lfFTv8zxp77/4t3HKymgwB4LGNjtMbi3U+B5gZQbrjh8H6++84cIsSJ2gR3Qa0ooa6BSSwEFFFBAAQUUUECBXQsY2O2azhMVUEABBRRQQIHZFGhoiE1JLIBQk4CYK0gjjh37BbaPuiTmbHbOqhQ4FwEDu3NR8jMKTEOgWxJz7dov5/Y7vhtyd4eaFBJt7lMFZ9hNw9xrKqCAAgoooIACyyRgYLdM3XasCiiggAIKKLAUAp8d2AViLiGPOf7sL7P55N9eCgcHqcBiChjYLWZfHdU8CBRELr3+fbzmtr9kYDcPDbNGBRRQQAEFFFBgzgQM7OasYZargAIKKKCAAgqcTWAS2LUlMXaf7N7+PxPY0XDqxK+y/tiHznYJf18BBWZWwMBuZltjYQsvEGLBNTf9RV518/t3AruQSLSktqIsJvPZF97AASqggAIKKKCAAgpMT8DAbnq2XlkBBRRQQAEFFNgXgS6wK1JJCEDOpNgCJTE3bK7/Jscf/uC+1OVNFVDgYggY2F0MRa+hwG4EusDu5td9iMuv/RNnorkusEvkVFJ0G8Ya2O2G1XMUUEABBRRQQAEFzggY2PkoKKCAAgoooIACCyaQaAjPB3aQYiITKHJma+N3ePbIBxZsxA5HgWUSMLBbpm471tkSSKHkzXf9NIPDtxNyJoQ82Se2C+piThCcYTdbHbMaBRRQQAEFFFBgvgQM7OarX1argAIKKKCAAgqcVaAL7CZ71u1MsKOdBHaZKheMNv4zTx/5+rNeww8ooMCsChjYzWpnrGvxBbrA7m1v/1XS6hXElIghkrrZ7F1kZ2C3+A+AI1RAAQUUUEABBaYsYGA3ZWAvr4ACCiiggAIK7LXAiwO7bo+dJkLLmH7uMdz8KM88+L69Lsn7KaDARRMwsLtolF5IgfMUaIuK+971WzRlSUwNMZR0i053S1DHyZ5253lBP66AAgoooIACCiigwIsEDOx8HBRQQAEFFFBAgQUTaKkpcrUzqhcHdqlitPVJnn7wqxZsxA5HgWUSMLBbpm471tkSSGWPt7/r39IUfHZglzJEE7vZ6pjVKKCAAgoooIAC8yVgYDdf/bJaBRRQQAEFFFDgPAV2dtfJtKSUaNvE0T++hZivIudADicIMRPzpTQZcjxB0V5ynvfw4woosFcCIQzIHCeFPhvra2xs7OyZlbo/x/TINHtVivdRYOkE4mVv5613/eBkOl0i0qRIGWtiW3UJnnvYLd0T4YAVUEABBRRQQIGLK2Bgd3E9vZoCCiiggAIKKDATArnbvG6yTNfOj5BIOdH9+pN/dBsxH578PHOKECI5rdF20/HCOkU+MBNjsAgFFPhsAQM7nwoF9keg+ztz8Iov4s43fq+B3f60wLsqoIACCiiggAILL2Bgt/AtdoAKKKCAAgoosGwCz4V1O4FdtzzXziy77scuonviD98Aub/zS2GLnCPkA2cCu60XltNcNjjHq8AcCLxUYNf9OW9DN9/HGXZz0EJLnEOB5/5ePfSq9/O61/7FyUy67k9c925MCDUxVTv717ki5hx215IVUEABBRRQQIHZETCwm51eWIkCCiiggAIKKDAlgecCu53LP/IHd5FzQ4j1JNDLqSLm3mSmHWGbnPzGcUqN8LIKXASBHoST5Djg9KnVyZKYBnYXgdVLKPA5BJ4L7K697bu44fovPxPMRdoMRajJudrJ6vzr0+dIAQUUUEABBRRQ4AIEDOwuAM9TFVBAAQUUUECB+RLYCe4e+9h7aZsTO8tfFiuktkfMBbGbaJcbcv70gG++xmi1Ciy6wAuB3cb6ATY2dhKCboZdyN0sn3bRARyfAvsm8Oq7PsyVh+8Guhdcniuj2zey7DaLNbDbt854YwUUUEABBRRQYDEEDOwWo4+OQgEFFFBAAQUU+JwCL+xpF3j6E3+arfFDpPAMFZeQUo+QGmLR0rY1MfTUVECBmRUwsJvZ1ljYwgu84b5/wtrKtTvhXNwZbqYmUC382B2gAgoooIACCiigwPQFDOymb+wdFFBAAQUUUECBPRXowrmdveteOF4c2D374DeysfVxGh6lFw6R2hUiY0Ic0qYhkYN7Wq83U0CB8xEwsDsfLT+rwMUQmCwZDbzlvb81eakl5PD8nnUpjye/1k1OP/Oxi3FLr6GAAgoooIACCiiwhAIGdkvYdIesgAIKKKCAAostkFKaBHYvDu1eHOIdf/BbObX9B7Tp/2fvToBku+77vv/OXbp7tvfw8B7wsIMACBAEAQJcsBESSVEwqchylCpLspbIVqqUcmLZscpll53YcVyO7WyK5VLseKPtxFbKUmiVZVEi7SozFCMxZFSKlFgLSREgQIEg8Ba8fWZ6ufec1P/0nHkXjZm3zJue3r636r2Z6em+95zPuXO76v76f87XVGRH5eqOiqwv5euqq55cODzfQPQOgZkWILCb6eGj8VMtkD7ckhqZ3kdTYPf08/+X4nOCvccOn+VlgV2h4DMCu6keXRqHAAIIIIAAAghMvwCB3fSPES1EAAEEEEAAAQT2VeDUqz+hwRv/SM4VuuA21a4PKQu1XN5W4U+qosJuX73ZGQL7KrC1Rl1wbV28WOnSulX7dBRXnsyqGCSwIYDA3gQsjGu7QhtVV1nrsFw4pVY/V2gFtQ59l9791F/f2455FQIIIIAAAggggAAC1yBAYHcNSDwFAQQQQAABBBCYJ4HTr/8d9U/+7a3AbqCO7yiL6/G0lIWT8oEpMedpvOnLnAkQ2M3ZgNKdaRMoQ6Z+PVBorSnTObUHUj/3OnL7D+mhR//ctDWX9iCAAAIIIIAAAgjMkQCB3RwNJl1BAAEEEEAAAQSuReDsyf9NG6/9VTnX0aW8HwO7wjtVLlOu0wR214LIcxCYlACB3aTkOe6CCOR1kHdeg2JJpbpqV14bzuveB/+M7rzvP1wQBbqJAAIIIIAAAgggMAkBArtJqHNMBBBAAAEEEEBgggIXznxa57/x48rV0UZmgZ1V1uWqsqBCl1T7zgRbx6ERQOCKAgR2nCAIjE3A1qpzgyBXePVDqSKvVFYDrSvXY+/9H3TTLR8a27HZMQIIIIAAAggggAACBHacAwgggAACCCCAwIIJdC/8Pzrx9R9U4VvazCt1Qq48LKuvvnLXVfDlgonQXQRmSIDAboYGi6bOmkDIcuV9L9eq1a9byl2l3NfquiU99ew/Vnvt7bPWJdqLAAIIIIAAAgggMEMCBHYzNFg0FQEEEEAAAQQQ2A8B331FL7/w7WpXy+oWtZZ8Jac1bWpdLVcT2O0HMvtAYFwCBHbjkmW/CCgFdlnRUy8sx/VdC/XU6xzVM0//rIrOYZQQQAABBBBAAAEEEBibAIHd2GjZMQIIIIAAAgggMKUC1Xm99JWn1Rp01M9rtcKminCzLumS2lmm4N2UNpxmIYCACOw4CRAYm4B3TmWVy+UbqrUs76Xc9aXD9+qp939Cysd2aHaMAAIIIIAAAggggIAI7DgJEEAAAQQQQACBhRMY6MXfeUydHQK7Vp5L9cKB0GEEZkeAwG52xoqWzpxACuyUX1Bwh+V9rtxtqjz2Dj3x+D+VspnrEg1GAAEEEEAAAQQQmCEBArsZGiyaigACCCCAAAII7ItALb38+z+s+sIvaEUPyCvXwHn5fF2Zz5R5Sgj2xZmdIDAOAQK7caiyTwSGAuGSglaUZ0ty3sn7gfpFpXsf+mO6567/lMCO8wQBBBBAAAEEEEBgrAIEdmPlZecIIIAAAggggMAUCtTSK6/+SfXOf0Jr4a4Y2PVVE9hN4VDRJATeIkBgx0mBwNgEnAYKKqWQKwuZgmp1s57e+a6/oFtv/V5b0I4NAQQQQAABBBBAAIGxCRDYjY2WHSOAAAIIIIAAAlMq4KWTJ/6aLp7+R1rWYQWfbVXYdamwm9Iho1kIbAsQ2HEyIDA2gTy0VWddDeqgIpPykMXA7skn/4k6a0/IMSXm2OzZMQIIIIAAAggggIBYw46TAAEEEEAAAQQQWDgBL507/b/q9Mn/Vsu+Fbs/kJPLBgohMCXmwp0QdHimBAjsZmq4aOxsCWR+WaHYGAZ2+UAudFSVpZ77wC/Il4dZwm62hpPWIoAAAggggAACMydAhd3MDRkNRgABBBBAAAEEblCglroXflmvvPrj6tS15GrVIVOWZXKhilOBsSGAwJQKENhN6cDQrLkQqDpyra7q4JRnm6r7HZWH7tWTT/+sbHlXCuzmYpTpBAIIIIAAAgggMLUCBHZTOzQ0DAEEEEAAAQQQGI9A5aV84wV99es/qKVqU0FdebWVZaVc6BHYjYedvSKwPwIEdvvjyF4Q2EHA1YVCMVBwhYK7pKq3pFtu/Yje+fjf0KCw1e0cbggggAACCCCAAAIIjE2AwG5stOwYAQQQQAABBBCYTgEvKetd0Asvfpda9Tm5sC6vZTlXSL4rp2I6G06rEEAgVsTaFlxbFy9WurTeitP22d+1MquQJVDgNEFgrwK5gqoghayMgZ3vH9aDD/5Huu3eH1GvrNUWFeh7teV1CCCAAAIIIIAAAlcXILC7uhHPQAABBBBAAAEE5kqgklR4rxdfeF6t/hnJXxwGdmpLYZ3Abq5Gm87MnQCB3dwNKR2aHoE8G6jXl/JyRcFtyPmb9cRjf15Lx79dfefVYlLM6RksWoIAAggggAACCMyhAIHdHA4qXUIAAQQQQAABBK4kUKlS4Z1OvfJfqzrzi1J2TutuTVm2rtU6V48KO04gBKZWIMty+dBXHUp1u6XOXwgKtu5W4aw2aGrbTcMQmAWBWrladVCZO3XDeZ1zhT723BflljryrlLG++MsDCNtRAABBBBAAAEEZlaAwG5mh46GI4AAAggggAACexOo5FX4oPOv/wNdPPmTKrJcG1lHkgV2LfVYo2dvsLwKgQMQSIGd1fpsbhYEdgdgziEWR6AKQUu2Ul2oNSj72iiO6tue/bRCnitkBHaLcybQUwQQQAABBBBAYDICBHaTceeoCCCAAAIIIIDAxARqBcV1es78H/r9V79bS3pQ/Uzyvq9O3VblqNKZ2OBwYASuIuBcpqCBUmB34aLkq1Iuz+XVl2PKPs4hBPYsYIHdsmvLV135tlNx5Em99/G/HZeGDM4r4+9rz7a8EAEEEEAAAQQQQODqAgR2VzfiGQgggAACCCCAwFwJ1EHKnaSNr+mFFx/Vsn9Yg2KguvZarlc0yDbnqr90BoF5EnBZUAg+BnZpSswU2NWhq8wV89Rd+oLAgQtkIZfqgQZFpnve/kd199v+hCg8P/Bh4IAIIIAAAggggMBCChDYLeSw02kEEEAAAQQQWGSB4KWQSVl/Uy997duUdzcV8q7qUKgTVlVrY5F56DsCUy1wObDLtdktdfGik6/aUpaJwG6qh47GzYKAC1IV5JxTTy098eRf06HDH5LPRW3dLIwfbUQAAQQQQAABBGZcgMBuxgeQ5iOAAAIIIIAAAtctYPcjnVTU0mtf/xMaXPg/VbtLyrJllX5FtbrXvUtegAACByOQArvgihjYXbhgU2IS2B2MPkeZdwFn00P3a+V5rn5+WB/4wD9UKO+RFa5m8955+ocAAggggAACCCAwcQECu4kPAQ1AAAEEEEAAAQQOWCAFdkG6dPLjOnfyJ1TVG8qKNWW+iNPtsSGAwHQK7BrY2Sx+vs+UmNM5bLRqVgRckKutCt2pWLtb73/vT0tlW95JWRBTY87KONJOBBBAAAEEEEBgRgUI7GZ04Gg2AggggAACCCCwZ4Hg1XeZbKWrcPYz+uZrP6a6v6G8XJXzXsGXe941L0QAgTELWJqgWsG1t6fErActicBuzPDsfhEEgrxKV2rgK63d/i49+vA/lr0lBgXlwRHYLcJJQB8RQAABBBBAAIEJChDYTRCfQyOAAAIIIIAAApMQqNRTUbXjmjzOXdCL/+/7dCwc1zl9U1WnrXbfojw2BBCYSgG3IafDqjVQv8p19nRLUqnadeVE2D6VY0ajZkYgaEmZ/W3VXg8/8id1y10/qE111c46VNjNzCjSUAQQQAABBBBAYHYFCOxmd+xoOQIIIIAAAgggsCeBSgMVdSmfScGt6/Wv/lG1139XG07qly21B0yJuSdYXoTAQQgQ2B2EMsdYUIEQgoIvNMi7+sCTf1/l4fer7yoVKpTVlZTzgZYFPTXoNgIIIIAAAgggcCACBHYHwsxBEEAAAQQQQACB6RHw8spCFtfkCb6nzVP/s86+9meU5e9Vz3mVdlOSDQEEplOAwG46x4VWzYWAD33JrSi0Mj337KcUyhVVLiiXI7CbixGmEwgggAACCCCAwHQLENhN9/jQOgQQQAABBBBAYN8F6hCXu4pb7YPyzS/ohRef01L2pLqq1fL9fT8mO0QAgX0SILDbJ0h2g8BbBZwGCkWh9uH36D2P/j2pJdl7pnytPHeSMtgQQAABBBBAAAEEEBibAIHd2GjZMQIIIIAAAgggMJ0ClZeKzEshUxWkoj6lF3/vD6kz6Gozc2oHKuymc+RoFQKSCOw4DRAYm0DhndaLN3T//X9Fd9/5g/K2RKTldVVfRbH1w9iOzo4RQAABBBBAAAEEFl2AwG7RzwD6jwACCCCAAAILJ+BtibqsUqYiVg5kCjrx8l9Qdf4X1M9aKgNr2C3cSUGHZ0eAwG52xoqWzpxAXhc6797QB575l1o+/LC8vUdaYZ0qhVDIxe/ZEEAAAQQQQAABBBAYjwCB3Xhc2SsCCCCAAAIIIDDVAlXoq1BLtatlq/P40/9aJ1/9ExpkKyrI66Z67GjcggsQ2C34CUD3xynQqlvaXDqk577lZ1Tlq3ECzEzDN8VB7VTGaTHZEEAAAQQQQAABBBAYjwCB3Xhc2SsCCCCAAAIIIDDFAl5d9dUJHQ3cQLVKdTZf0Tdf+JD6bkl5zRo9Uzx4NG3RBQjsFv0MoP9jFOiEllq3vFePvOe/U1elCmXK1ZezD7jY+q/kdWPUZ9cIIIAAAggggAACBHacAwgggAACCCCAwIIJdFWpFWplaktO6gap46STX//TCm/87+q1vJyr5ep7lIVDqt1JeXdKZTimuvZSxjo+C3bK0N1pEiCwm6bRoC0zJlC4XFXVVchzucKp3+/KuUJl2dKgd1Z5tqz7H/4rOnbPx+TVVmsgKa8ll2vTSUsz1l+aiwACCCCAAAIIIDBbAgR2szVetBYBBBBAAAEEELhhgUpeRQiSguQydZWpE6Tu6Z/RqVf/rFx2VHI9+bqtzMI5t6kQBvH74DMF1ri74TFgBwjsWYDAbs90vBABZ4vSFU51XUkhU55ZBGfva3159ZRlh/T4E39L5bFHFORU1vkQLffaVEZgxymEAAIIIIAAAgggMFYBArux8rJzBBBAAAEEEEBg+gRsNZ4sLslT2X1K9RRUqlTWPamXXvo+tQYDBfVjSBe0rizLpbAs76phaFf1pq9TtAiBRREgsFuUkaafYxDIXKk69OSrrnK3olZxVFXVU+XPq9UqVaw8oSfe9xPyrSUNtK52WJGqWiqd+spEffkYBoVdIoAAAggggAACCGwLENhxMiCAAAIIIIAAAosmYMV1FtjZWjzZQJWcXCjirF+vn/irGpz+hFwWlLkVVf6UFHLJHValS8rcYeV+Y9HE6C8C0yNAYDc9Y0FLZk8g66gerCvP+iq1ItVrCtmm6nBOcqu64/4/pbsf+AH5TOprQ52wLNV9qWjZR1xUzF6PaTECCCCAAAIIIIDADAkQ2M3QYNFUBBBAAAEEEEBgXwTibJhBCk6168llZZz6K/dOG5u/pte+9kPKdFad7O2qB2dUqasyv0U9d051fZM66u9LM9gJAgjsQYDAbg9ovASBoUDlc5WZrVm3rqpbK/gl5WVXfW2qdPfp3U/9XbXX7pV3XsGmzLQPtmhDISzbb0EI3AAAIABJREFUW6YVpbMhgAACCCCAAAIIIDA2AQK7sdGyYwQQQAABBBBAYFoFbO2eIPlStWrl8Y5kptr3lDunb3z1R7Te+xdado9Jtd3QPKmiPK4qu6BqcFilBtPaMdqFwPwLENjN/xjTw7EJVCFToZay7EJ8fyvKI9qoXlGlw7rvrj+iex/58/KhLzknhVLOPs7iuvL1kmx2aDYEEEAAAQQQQAABBMYpQGA3Tl32jQACCCCAAAIITKWATeyVSWFYKxBcXy60VPuBXF7Kn/p5vXDyv1JZDdTJlqTqpPLiDtXuYqxOyKxCjw0BBCYjQGA3GXeOOh8CRSXfW1KmDRVZLleu6UL/lDor79Izj/8l1WvvilNGZ1lPWWjHz7a4rJKvC2V5XAF2PhzoBQIIIIAAAggggMBUChDYTeWw0CgEEEAAAQQQQGB8An5rJR4fvAplCuGSnFbjmnaVq1QMuvq9r32PwuZXtVYcGQZ2ukuVu6iQDRR8Ob7GsWcEELiyAIEdZwgCexYI7qJUH1OrkHq9TdW+Ja21dOstz+sd7/gv1M17KtRWpoEyOflQxPfG+EEVxyp2e4bnhQgggAACCCCAAALXJEBgd01MPAkBBBBAAAEEEFgcgXXr6qmPa+MbP6kq1OqWpUIYqKW2XObl68WxoKcITKOAczadrVNVXdLZU8fk3UDeWdVsLjn+QKdxzGjTdAhkIVcVBgqupbZbkg+vKZQP6KlnPq7e0lF1qKCbjoGiFQgggAACCCCAwIIKENgt6MDTbQQQQAABBBBAYDeBvqTWxpf02ov/uUJ4SaFwGgwyOV8pL7yCtzXv2BBAYFICBHaTkue4sy6QZy1V4Q25qqOyXNKlwQW979G/qdU7P6K+y9Sa9Q7SfgQQQAABBBBAAIGZFiCwm+nho/EIIIAAAggggMCYBEKl8699QqdP/yXd1L5FFzfOKHdHlbkz8tzSHBM6u0XgGgSc1dZZhV2hqj6vsyePU2F3DWw8BQETqEImV5/Ravu4NsIJrR3+w3r0PX894vhMyvg8CicKAggggAACCCCAwAQFCOwmiM+hEUAAAQQQQACBqRSoJZ9LodrQy1/7Y+r0f1UhrMppRTYfpp/KRtMoBBZEoBHY1f6Czpy4lcBuQYaebt64QO281G1pZTmo5w7r6Wf+rqr2vbLC8dINYhjOhgACCCCAAAIIIIDApAQI7CYlz3ERQAABBBBAAIFpFagq9Ysitq46+2m98vvfqdX8nar9JRXhmGoNprXltAuB+RfYDuycar8eK+wqt6lgQQNr2M3/+NPDGxKoWxsqeneoW53VY4/+l7r5nu9UX5ky9TR812vf0P55MQIIIIAAAggggAACNyJAYHcjerwWAQQQQAABBBCYR4FQqXKZamVqa1Pf/Pp/po1zn1FbK8pdUB2YM2weh50+zYjADoFdnXXlQ0FgNyNDSDMnJ9APZ+TDUd1zz/fp/of/E3UHbWWtTLlC/Cdlk2scR0YAAQQQQAABBBBYeAECu4U/BQBAAAEEEEAAAQRGBWzSy0x1kHIn+Y3/Ty+9/Be15E+p9heHoQAbAghMRCCoUuZa8i5TVV/S2ZO3qM76qm1tLsKGiYwJB50hgVBq+cgH9O4n/7K82vIqVFe12nku2XSZ/A3N0GDSVAQQQAABBBBAYP4ECOzmb0zpEQIIIIAAAgggcEMCvVCrHUO5SlVWqPDShW/+j7pw9u/Jh5vlwsYN7Z8XI4DA3gWagV3tN3TmxFECu71z8soFE1hbfpve9eTflvJj6uVWVVerqAspr6RYYccadgt2StBdBBBAAAEEEEBgqgQI7KZqOGgMAggggAACCCAweYG6ruVyqzQoldl6dVUpDdZ18uxf1mun/xfd5ZbU1XFt1B0VWVdtVXI+U50PtOnW1alXJ98JWoDAvAq4Ola5hqyQD5t64/WbNVBXwRVyoZTs92wILKhAoWVV4aS8dyrcUYVioMHgkjqdO1T5dT369CfVbrdVFq0tIabAXNBThW4jgAACCCCAAAJTKUBgN5XDQqMQQAABBBBAAIHJCQQN5KtSrrA2eDnflQvL0vrv6Gtn/qKWzn1GdXhYai9rsz6h3A3UtjqFvlS2blFVX5hc4zkyAvMuQGA37yNM//YoEEKQrVG33Lo1Fsz5gaQ8V7/oqZ8f0off93c0WLpHZWFvbsOgLmytyeoca7PukZ2XIYAAAggggAACCOyjAIHdPmKyKwQQQAABBBBAYC4EglT1pazds7udqgdBZV7G2cIuXfw3Ov3yX1ZRlBrU35CKjmqrwqsrrekehf4bGpSscTcX5wGdmE4BArvpHBdaNVEBC+tsqzKnvPbqhI5c2FTV8uoVx/W+J/6Wlg49tLVOXWpqpvQ6AruJDh8HRwABBBBAAAEEENgSILDjVEAAAQQQQAABBBB4s0CQvJfqfFNWc5CHpfhVrisNOjr7xj/T6bP/k/Lui+oUN6tyLQWtKfOnlPX78uVNiCKAwLgECOzGJct+Z1ggBW95fUR56VW7b6rOClW6Q0+99yfUPvSIvLO6Opvu2Tamwpzh4abpCCCAAAIIIIDA3AoQ2M3t0NIxBBBAAAEEEEBgjwJWqOAq1XUh5X0FObm6VC2vIs/ktKFTr/199c78Q5X9rrLiqDaz0xpYVUN+s0JV7fHAvAwBBK4qQGB3VSKesLgCa+6QzvReUr1yk/KlB/XUY39D7aW3afipk+FGVd3inh/0HAEEEEAAAQQQmHYBArtpHyHahwACCCCAAAIIHLBAXQ+U57kUMnln1QibklbilJhyPVVqq+W9zr/6Ezp7+uPKdEkuX1LIj6kKtcraptJkQwCBsQgQ2I2FlZ3Oh0A9eEVu6QGFpUf01Pv/hlxxc+xYYW9l9n7m3joNpgV4KcTLMirv5uNMoBcIIIAAAggggMBsChDYzea40WoEEEAAAQQQQGBsAjYdZmbVCG4Q17DzPlOWDb+vgpf3Xi3Xkvrr+v3X/4r66/9WK7pFXf8lBX9cpQjsxjY47BgBAjvOAQTeIuDcMGjr65DuuOM79MDDPyYvp37IVGaZXPDK7DmNSru0E3tPs42wjhMLAQQQQAABBBBAYNICBHaTHgGOjwACCCCAAAIITJtAGBbTBfWUxXV+SskmxAxueEPT1rdTTyErVdQXdfr1n9K5M/+Nlvzdcq5UHXa4IzptfaQ9CMyqAIHdrI4c7d4HgVQJl3bl3PD9JgV2977rz+m2498t1VuVcuWF+B7mtSSpUqZCIdjzLzfGAjvCun0YHHaBAAIIIIAAAgggcMMCBHY3TMgOEEAAAQQQQACBxRIYrlDnVXundixXWNfJ1z+uN07/E7Wzs1quNlXnb1Mv68ZpyNrVMcl11csvadMta7leXywweovAfgoQ2O2nJvuaMoGs7qnIl2VBnA89heAVXFshVKpDV92sVNstqRzkyp1TrU1dCJd05Pi/p0ce/FF11h6esh7RHAQQQAABBBBAAAEErl2AwO7arXgmAggggAACCCCAgKSBHyjPSgXVyqxSIeRStaH1s5/QN8/+pPLu76jM36c6vKFMPRU6Eicqq/JaPR/U8R0cEUBgrwIEdnuV43UzIJC5ZQ3qMwpWDRdW5Wz9VFfJ5V3luZP8QINBpTJfUT+ckS9v1tvf9qd1+71/WCG7JKebZqCXNBEBBBBAAAEEEEAAgZ0FCOw4MxBAAAEEEEAAAQSuU2CgupZcZlNl2np3XvKZFC7q0tnP68IbP61u7zfVCpvKXFsDnVOWdeRCIflawW7AsiGAwN4ECOz25sarZkKgjmunpi2XC20p2HuNl1dfHX9JWbGsbnZJqzd9WG+/909p+cg7FLKBapUqZqKXNBIBBBBAAAEEEEAAgZ0FCOw4MxBAAAEEEEAAAQSuT8DyOb+prGjLh0xVLeVuWHVn69v5C5/X1179s+rUJ9TKjmrTn5JzxyTfVTuU6mfDSTXZEEBgDwIEdntA4yWzIuB1XpkOy4UVBfXltS65vqRcCrk6xSF1/Yruf9t/rNvu+w9ky6z2Q1dF1pEPlQpHZDcrY007EUAAAQQQQAABBN4qQGDHWYEAAggggAACCCBwfQK13Tv1knryKlWHQs6WslMlp6C8KnX6xF/XhbP/QK16oNrdKoUlFaFW6TbUi+vesSGAwJ4ECOz2xMaLZkNgSUvyda5KXQWtKxT9uIad7MMhGujYrd+nh9/+R6TO22Oldyi9Mm0qs0Cv7sRcjw0BBBBAAAEEEEAAgVkVILCb1ZGj3QgggAACCCCAwIQEQlXLZbmUDRTUU9CypFoDbUhaUtu3pMFLevmVP6ne+qe0UrxPfjBQOzukvv6dFO6ZUMs5LAJzIEBgNweDSBd2E1iql9T356WslGutqOvfUOWk2458l+47/n1q3/mIJGfF3PIKVmAnhaCsKqXgpBa2CCCAAAIIIIAAAgjMrgCB3eyOHS1HAAEEEEAAAQQmI2B3Sm3JOnXlYrVcrtpb2Z2UZ20N/EClSp099zM6c/rj6vRPKKuc6qytfnZSZX1oMu3mqAjMgwCB3TyMIn3YRSALXnKH1dUl1Xmlm29+Xvff8cNau/kRqehp4LM4/XIIkg+1imwQ17hz3j5EErM8NgQQQAABBBBAAAEEZlaAwG5mh46GI4AAAggggAACkxGotC6nVqxoiFNh2k3SsPXPBfnMxZupuR/o9Gt/UxtvfFydsKaNsKm6dbNa1YXJNJyjIjAPAgR28zCK9GEXgcpdks9WdOSmZ3TvXd+nQ8eelVymgatjVV2pXKGuled5XDPVAjrvvLxq1crUZk5Mzi0EEEAAAQQQQACBGRYgsJvhwaPpCCCAAAIIIIDANArUda0sk1zIFaoTOvXGT+vi+Z9Xu3taHUkbealaQcFtKGQ9ZaGjrF6V85XyrCsflqaxW7QJgekQaAR2NiXt6ddu0sDW+3KF5Au5zFIMNgTGIxA0iFXVTpmciniQ2tkVvS+5WsXgiJwLCpl9msPL2/eWrLmBalUqq8PD58ory4Zr0/lQSdklZcWm3C0/qntvf1LHj75fqpeGoZytS5cNJ17OVY6nY+wVAQQQQAABBBBAAIEpECCwm4JBoAkIIIAAAggggMB8CVRSKBRUx9BOVV9nTv59vXH2p5SHTZX+DmWuLa8NBW0oc0vKsiOqQ1d9fVMtvzpfHPQGgf0UILDbT032dZ0Ccf3SEGLI5remQnbOyblM9lXZBQ0fbsWfnQ8KtQV8S8rzjlR+XXVVqvZt1XlQHQottR/WPcc/pjvueE5au1mydVFDW6EOkqvk8uE8l17FcM06NgQQQAABBBBAAAEE5lSAwG5OB5ZuIYAAAggggAACExPwdpPVxWkybaZMZ2sMVX1tnP9lfePcT6mz+Q3Jb6rwUh5WLdZTFTbli0xqLSvvWQUHGwII7ChwhcDOhTJWObEhMC6BYPMdb9XYDY9hAV6pzM49n6tfnNw6dKY8OBWuVGYl196rqrpScVi9cEoqSx2++UndfvwP6djR56Ty5vgcq7jbXocut/K6gdVjK1j1qKyCdFw9Y78IIIAAAggggAACCExegMBu8mNACxBAAAEEEEAAgTkT8FKdxfuulduMc5mVvi05r/X1f6czJ/57VdULcoOX1fFHlfklDfyGQt5XyFds3jM2BBDYRcBlFl44hayQD5s6/doRVa4Xp8QksOO0GbdA7Qexcs5q3YYVdSFOZ2xbUKVCd6iqL6jOunFqZGVt+SpTNcz5pKXjuu/2j+rO2/+g1L47PuQLm04zixV0he0qrY1qv3SSTbPsXK44y+aw2I4NAQQQQAABBBBAAIG5FCCwm8thpVMIIIAAAggggMAkBS5KWlEVKmWuJSu4C7aOke+pDB256pJOn/uEzpz7aeW9l7Wsm5TbzVrfVwiZKje8+cuGAAJvFWgGdqNr2BHYccaMW8CpKxda8j6PwXHc3EDK7Lrd17Jb1qAqVGe5fOnUrb1CcUx3HH9K99z9fi2vfEwKFtBtKqitoE6c5tLbOnWqlMVPbGSxOjt4C+m2SurioazijhK7cY8x+0cAAQQQQAABBBCYnACB3eTsOTICCCCAAAIIIDCXAsFu6G5NkxbDOqvAiLdf421ZuZBZsZ1UndDrp/+pzpz75yrrF9UOt8rVSzZP5ly60CkE9kVga0pM5RaGW4XdTbHCziunwm5fgNnJFQVCX5mKYajmCvlY9jYM03xWy/Uky/GK9h06cvQp3XPHR7V087slFaptPbut9ehS7JbJgj675uexMrtWUJb5WK1n02/mWWt7/7WvlGcdBggBBBBAAAEEEEAAgbkVILCb26GlYwgggAACCCCAwIQEglT7Oq5bZFOmVVWlohiGcCHYOkROXj05l8WAoe5/VafOfEIXz/9bqTqnTs0adhMaOQ47CwKNwM7CcQvsBurGwE62zldmaTgbAuMRaLu2qtCN51ytSt4+iJGtKctuitVyd97+h3T7bU9o+fDDUr0k74NcaVXWTv1YPNdTy8Vyulh9bcvWtXILAO39oZYL+VYR3fB9wHsnZ9O9xlzQwr3hc9kQQAABBBBAAAEEEJhHAQK7eRxV+oQAAggggAACCExQoA6KN1edBnJ2RzZNaRacZDdj7Z5rKVW2xp16KtRWYRlD90s6e+7TunTqn0yw9RwagekWsMojW0HMKuxsCsLTrx9WP2wS2E33sM1N67LKKYRKde7Uat+iQ4ce0S1HP6AjN79f6twtX1YKVkkdF5uzf82ArVIWilhQZ28H9j5hl34ffAz0YiW2z+J6p7mrtyq1s2EBXpoQkxkx5+ZcoiMIIIAAAggggAACbxUgsOOsQAABBBBAAAEEEJgugeqs1i98QSfO/ittbHxRrXBJK25NpUq5qqdL9jWzadOCcruT62qFMJALXYXQVzc/rDy4OAFn5nM5n8XvC0sJndPF/LScK5W7tkKwm89BLlg1R89eIIXbokdm1R7O1lIaKLMbytqq/LPQkQ2BSQnECruWfLYpp7beOF2qqtoahK4yrQzXE2ObmMDwOrE1PalsbU5ripdzQZnN+uj7yrJcVTVQUZRxzba6ruP3dV2pLodTQMYPO4TL6ZRdp2wr4/Wntj3Lh2Glsm0hWEiWq8qsGm04TWVmU1Buvc4es6rnXrqOJSE7n+z1Fpi5TJ3+cA3RON2lcg1cGae4dC6P4Vr76HO65chDuu3Yk1peeYcUhr+v7QMa6qrQ2sTsOTACCCCAAAIIIIAAArMuQGA36yNI+xFAAAEEEEAAgXkTGPSltG5R/Yo2zn1Ob5z/jLq935QPX9NNumsYWNjN6VDHdbzidIDZqvJsSVn9koIr483nKnfDm8nBxbWR6uB10+Cw5Prxprf9i4GdK5RlrVi5tOnPbovm2rp5LrsJfvnG+LyR058ZEiCwm+rBqn03Xk9yl9ZaGwZsVjUWVKuo7VozDOzyvBWvP76W8tymNPUaWAlyXOTTtlq5s6BuGKrJBdWW+oVCwVvlWh7DOfvggsvsAwdBdT08rgV4w6DNyYetUC4ELQ28XJ4r35qGsgoDeV/H66M9dzNrx3DRFS21yqNaXX5QR296QsePPKFs9d6tNUatT8NKuVhEbcXT8fJoE2RSAjfVJyiNQwABBBBAAAEEEJhqAQK7qR4eGocAAggggAACCCyegNV3BG1Kvq/SrUrebmRXCv0XtVG9qIuv/x0N6jfUr9+IFXVlfkhZVsr7gSrfVa6b45RttuVuq7Il3ljuxxvTNiVbrDZxra1KlDzerA5+WG3X2l5vz26vV/HGd9pixV3j58UbHXo8cQECu4kPwZUa4INNWToM0tJmj9k1ya4vpevEwM6q6bKtbMurigFavD5l+bBaLthX24cFdOXWrjINXH845WRm1zi7ntkF0wK8VpxyuMzPx/3EGM/Z1KnlsPLOCvZCUDu7GJ9X+1yDulAdLJg7pM7yYXXaa1q55SNaWTmum1buVb50x+VjpxkuLftLXbNzMQaKNm3lsJrQ8kQ2BBBAAAEEEEAAAQQQ2JsAgd3e3HgVAggggAACCCCAwJgEhlHbcLOb0fGett0g3lrHKH4N5zXY+Iourf+a1jf+b/V6X1LWPyvnc620CtV1UFX1441puwFuU2DaZjfC69JWSvLyfkNVnOTNdl8oZC1lrlRncE5y9pvh2ktWrWfVJE4deZfJ+WYLx4TAbhHYTYDAbqrPjRTqx8o5C+9icLcV+tv0vflKbL/3PgZozSkr7ftMVv073KxSb/g1G67nFovshr/PbEpfK6GLV0j7YMIwRWvb4qAxyqtihZ13tWpXy1uFX/DqFce1tHyrDh+6TzcdelCry/druXO3Wq3bYmVzXQ+UW+qWD/czXGOuivuwCYLlB8Oqvu022fMsVNxKHy/nlFM9TjQOAQQQQAABBBBAAIFpFCCwm8ZRoU0IIIAAAggggMACC9gNY1svKd6kjjd/hze7g90Q9tLA7g2HgfI6qIjlHF7qn5I2X9Jm9xs6vf7PVNUDhbqrzG4+q1Khvpyt9+S9uuWGFDpyYUlOy1vSXsGtD6egqw7Fr1bBYje7h8f2cdpNa8NwJSc2BCYkQGA3IfhrO2wK4Kw+d3gNs7Xh0qcNMtV+c/iYrKLOrl42PaVNxzusrGupjCFerPrdqhQOwUI3O36tPPQVXK7cpg2OVW1etWy6zWFoN8heV5kfVlHcoU7rbq0s36u1lbfppkN3q7N0k7T8+HZHYqC3fQW0a5zUsbU8YwiYy/u4EqhCFmQfcxg+e/hYjOfihye2/uW2/qclikyJeW1nCs9CAAEEEEAAAQQQQOCtAgR2nBUIIIAAAggggAAC0yXgbS0mC+Lsxm+t4Adxyjfn7Aa1VGX9OJ2lfW8VeHHWODeQ3QK311T2unpT/f4rGvReULX5ZfW7v6te70XVvW/K5UF5sPWXcmVhWLVi60RZCGg3yH12TLIqF1vnLgZ2ts6dTfmWy3lbG28wXV60ZrEECOymerzr2qa1zLZzqxjg2UVq61rTqe0aEuJz+nUvXmNc4bYq7vzw2tZYg27YWZvecli6tuEuxUrgolhWuziqdvt2HVq+S6urd2q5c0R1+33qdJZUtpclZ9c3C96G63haLXEZg7U4P2bcZ1zjLtbODav9iji95VYIN5q92fV3WE8Xtzdlc7aYne13qzJvqgeJxiGAAAIIIIAAAgggMKUCBHZTOjA0CwEEEEAAAQQQWFwBC8QaU6zFO8P239ZUlL7YmiLTbjG7eC88zgy39YzOcBK3t/ClG9LZxd9Sb3BCG73f00bvyxoMvqqqPiHV/XjDOisOK6grF7pyFhbGqTkLFbKKvLa8vzxl3eKOET2fmACB3cTor+XAVvFmYZyt7RanvLRLUSjjOptWFVfVp5TZFLtlocGgH69dRd5Rvx5ea+rskop8WWV5XMvt27W8dIeW27ep3T6mslhRq/2I2q0VZa3DUtG+3KRYDGxT/qbKZPuogU29GbbW7Bw+dWuJzuEPbus62ViX01uYOPzlm7u7FfLZtJl2nFgDGCxgtGfbc4fTd7IhgAACCCCAAAIIIIDA3gUI7PZuxysRQAABBBBAAAEExiDgYzBXxMxtOMOa1czZzexCIdh0cZWyLN0c3grn4s3kuNhTrMZrbrGwpHH7ubLpMV2pPFa92G9qqTonDc4qVJfUXf9NVfUF9asT6g9eVT14Tb4+I6eLChrIheEaVGwITESAwG4i7Ndz0LiOXawOtrAuV1EsaalzWO32sjbzO1TmHXWWjinTqjqd41pdvkXScqyuWzry0OVDbRXn2WUtfQTBaohts8hs6+qlYNV7W+VuLVvjLlbj2fVtOH3ldsWcbErhWvlWNXJc/c4PK5VTPmdX2lQ5Z8eyDzrYtXf7epme26i+G7Zt+P/WZJnXw8VzEUAAAQQQQAABBBBAYEuAwI5TAQEEEEAAAQQQQGDqBGxauTxPE69dbp5Vr8SbwlbBYlFb43lWzWLTu6XNnjtcP8ppMBjo1Vdf1SuvvKIXXnhhWPliIV+cei6tLzV1DDQIgbcIZMHO6+H5369rnTlzRqfOnIk/51khH4brLrLtLNC8Ruz0jNHrSHq+y4bXlnTtid9vXW+a++ysBOW5Tblr151adRXiFJa2+Xprtt8ZHxwzOnLkiB555BE9+uhjuu348WH/gq3IN7zmxp9TteHItTp1v3n93u2aP+NUNB8BBBBAAAEEEEAAgesSILC7Li6ejAACCCCAAAIIIHBQAhayWWhnN8ibN35HbwSnn+2rPXdjY0MnT56MwZwFdJubmyrLMu5rNOCz1xDYHdSIcpz9EMhtItitwK4KQefOndOZ8+eG4bRyFeXowmP7cdRr30dVbU1de+0vOdBn7vRBgGYDdgvs0nPShwaaIV3z+zp0VRQW2GXxehOCi0FqXCuutuq12f6AgPXJtnRttp/TdbXVaumRhx/Wo+96VA888MCwz97H5ybX0Wt58/qdPmBxoCcEB0MAAQQQQAABBBBAYIoECOymaDBoCgIIIIAAAggggMBQoHlTN93o7ff7shvCzc1CPdsskLtw4YJ++7d/W1/60pfiY6mKzkI8+2c/p6q75j4I7DjrZkmgiMVLwwomi04uXryocxcvxJ8tsPNhsoHZ1SrYJm19vX/v19qf9Lz+oKciL7fDKjueBVYpvLrW/U3aabfjWxhpAV3zWpqu0dZPP6ji79bW1vTss8/qve99r5aWlrY/GGH9t1DXXmPX7dFr8az7TOu40S4EEEAAAQQQQACB2RAgsJuNcaKVCCCAAAIIIIDAwgg0g7YU3KUKDgvo7Iax3dS1KS5ffPHFWEHX6/d09szZWF2Xbo6nqetSUGeA9ljzhnC6eb/TYwsDTkdnSqDMnOKSjcFWSZMuXbq0HdgF7ySXVjubqW4dWGOvFghdb6D3loaH4fXJueEHBGxLVXWj1XsH1ul9PJD1KfUjXU+bj1kI1+v1tq+zq6uruummm9TpdOI0mm9vug0QAAAgAElEQVS/7369853vjC2y4M6u5+nrPjaTXSGAAAIIIIAAAgggMJMCBHYzOWw0GgEEEEAAAQQQmH+BZliXwjd7zKa6fOmll/SNb3wjrk1nVXfN36dKliSUbsBbkGc3h61Sr7mN3sC/4Rv28z809HCCAlZh1wzs1tfXY2AXg27vlA9L8Ca2zfPfz06B22h/ndoxrLNt+LutANVdDromNjj7cODRDzeMBnjWZ7sm23U2XZftOm1BngVz7aKMQeZTTz2lp59+OoZ4adupinofmswuEEAAAQQQQAABBBCYGQECu5kZKhqKAAIIIIAAAggshkCqpkuBnd0Atukuv/CFL8SQLt+6EZ7WO7LnpXWz7EbxIFW1OPemqTCH60m9eRq2dPN5nkOGxThrFqeXtoadTX4ZK0edm7oKu6tVsE16pK73b330+Wl63V37EYqtX21V17mtAHVOAjvrXJoS0yxSxbNdh+1fun632+0Y2tljaRrNND1xeo59tdDuOz72HdEsKCjfmu510ucJx0cAAQQQQAABBBBAYBICBHaTUOeYCCCAAAIIIIAAAlcUSBUZdrP31KlT+uwvf1Yb6xvxZvBKpxMDPLv5a9OspWDPKujiDeKtG+Rpak0LEFKlhx00TVNn3xPYcSLOmkAK7OK57Nyb1rBTyDScKJNtN4FrDRR3e17z+rHbMd5y7QlZfGqs0MuG1XezutmHI+xa25xyuBlq2uPpQxQW1KWf7au9tuka17zzXu95z3v0nd/5nSryQkMpNgQQQAABBBBAAAEEFlOAwG4xx51eI4AAAggggAACUy2Qpp47ceKEPvOZz8SAzqrn4o3huo7fp2oOuxGcKj7itGt2U3wrtLPnNAO7ncI6g0g3nOdhjampHlgad8MCwxkvh1VbFs3Z38bZC+fjz87qT1nD7oaNd9rB1YK+y78fVpoNt601My1IjdNjXl7PbiyNPICdpspmO1Sqqos9zS5Hbek6mqbLtGBudEvXZnvcfv/ud79bH/3oR7Xc7hxALzgEAggggAACCCCAAALTKUBgN53jQqsQQAABBBBAAIG5F0hVdOnGb/OG78svv6wvf/nLssCuuebc1W6azz0aHVx4gWaFnQV2Fy9ejGvY2UZgt/Cnx0wAjH5AIoWA9vWDz32Lnn32WdmUms11TJuhX3NKzVSl1wwSZwKBRiKAAAIIIIAAAgggsIMAgR2nBQIIIIAAAggggMCBCnS73Xgzthm+pYqMb37zm/qN3/iNWDVkQYQ9nqZVa97kPdAGczAEpkiAwG6KBoOmXLfATmsINsM250N8f7DQ7qmnnorTHltAlyqlR9c4TQ2wx+1DH3yo47qHhBcggAACCCCAAAIITJEAgd0UDQZNQQABBBBAAAEEFkkgTRtnN3DPnTunL3zhCzp58uT2VJdmYdUTqYKiOYXaIjnRVwSaAgR2nA+zLNAM7HYK1+r+IE55bJt9ffrpp/Xcc8/JpjtOYZ39Lu3HKrXT81NF3iz70HYEEEAAAQQQQACBxRYgsFvs8af3CCCAAAIIIIDARASaN16/8pWv6HOf+1y86drr9banQmtW1DXXotupQmMineCgCExAgMBuAugcct8Ettfy21pnNO24eV239wKbCtk+rLG+saF3PPSQvvd7v1cryyu2cN6b1suz19tzU2i3bw1lRwgggAACCCCAAAIITECAwG4C6BwSAQQQQAABBBBYdIE0BeZXv/rVGNbZz/bPbtBWVbXNk6Y42+0m76I70v/FEyCwW7wxn6ceXymwS+8L9gENey9IP3d7PT1w//36/u//fq1ZaLe12XuFTZmcntf8IMg8mdEXBBBAAAEEEEAAgcURILBbnLGmpwgggAACCCCAwFQIpJusL774oj772c/Gm622ZpFVSaTQbnTaNPvZbuLaVwvx2BBYVAECu0Ud+fno906BXfN6n6a1TNNlWiBn017az7fddpt+6Pt/QGtra/GDHfY729IHPnhvmI9zhF4ggAACCCCAAAKLLEBgt8ijT98RQAABBBBAAIEJCfze7/1eXLOu2+3GsM5uvtq/TqcTg7nmTdjUxHQDlykxJzRoHHYqBAjspmIYaMQeBa52/bYQzirl7HlpfToL4jY2N9VutfS2u++JlXZLS0vbLaDCbo+DwcsQQAABBBBAAAEEpk6AwG7qhoQGIYAAAggggAAC8y1gYd3nP//57fXq7OashXFpnbrRCovRioyr3fCdbz16t+gCBHaLfgbMdv+vdP1OH8qwamv7IIcFdWktO/ve3itUe73tbW/T93zP98RKu/R+wXSYs31e0HoEEEAAAQQQQACBoQCBHWcCAggggAACCCCAwL4KpBuoaadWOWc3W+3fV77yFf3Kr/zKvh6PnSGwSAIEdos02vR1JwF7T7nnnnvi9JgrKyvb02Om955UcZe+oogAAggggAACCCCAwKwIENjNykjRTgQQQAABBBBAYMYERoO73/qt39Kv//qvD6sk2BBAYE8CBHZ7YuNFcyJg7x9lWcbpMu+87Xb9yI/8iFqt1o5rmzar7lIFd6rimxMOuoEAAggggAACCCAwZwIEdnM2oHQHAQQQQAABBBCYBoE0zWW6Ofq1r31Nv/zLv7w97eU0tJE2IDCLAgR2szhqtHm/BJrTJ9t6dzetHdIf/+N/XHmex/cX+2pbep5VdttmVXn2OwK7/RoJ9oMAAggggAACCCAwDgECu3Gosk8EEEAAAQQQQGCBBZqVdXaT9MSJE/qlX/qlWBVhU5TZ79kQQGBvAgR2e3PjVfMhkNays7DOquzsfeXIocP60R/9UXU6ne33mBTcscbdfIw7vUAAAQQQQAABBBZFgMBuUUaafiKAAAIIIIAAAgcokKYi6/f7+tf/5l/r1W+8Gm+m2s/pRuoBNodDITA3AgR2czOUdGQPAvahD/sgiAV2qYrOpsQ8duRm/fAP/3Bc0665pefu4VC8BAEEEEAAAQQQQACBAxcgsDtwcg6IAAIIIIAAAgjMt0CqaLCvL7/8sj772c/GdevspqpVRDAl2XyPP70brwCB3Xh92ft0C/TrWu2tsM7eVyy4s6/27+6779b3f+/36dChQ7GS26rxmoHd6Lqq091TWocAAggggAACCCCwiAIEdos46vQZAQQQQAABBBAYo0Ca9vLipYv65C98MoZ0vV4vTl3GhgACNyZAYHdjfrx6tgVCnqkaVGrleazYtsDONqvctp+f/7aP6MMf/nCcGtM+HJK+2nMI7GZ77Gk9AggggAACCCCwCAIEdoswyvQRAQQQQAABBBA4YIHTp0/rU5/6lDY3N+ONVKt0aFbeHXBzOBwCcyNAYDc3Q0lH9iBgFXZlq9SgP1CZZfH9JU2Tad+vLi3rx37sx7S0tPSmvRPW7QGblyCAAAIIIIAAAggcuACB3YGTc0AEEEAAAQQQQGD2BXZaF8huiNpm4dw//5l/rosXLm5PV2aP283U9JzZF6AHCExGIAV29nc28D5WFZ04fSo2ximX3PDvkA2BWRSw8C2ey85tT5+cHmtWzdlz0s+jz/3Qhz6kD33wQwp1vb1mavM9q3mMqxk1K/Su9lx+jwACCCCAAAIIIIDAjQoQ2N2oIK9HAAEEEEAAAQQWUMDWC7IALm3Nn7/85S/ri1/8YpwK00KF5o1VC+xYw24BTxi6vG8CBHb7RsmOpljAgrJmUJeamt5Tmu8jaRpm+2rvS+12Wz/+4z+upVY7vt+ksG40fGseI+1/pxCw+bvm73fi2+nDLOk90H7H1NBTfNLRNAQQQAABBBBAYAoECOymYBBoAgIIIIAAAgggMC8CdkPyX/78v9S5s+diWJdubqbpyNIN2HnpL/1A4KAFCOwOWpzjTUKg+V6RKuhS+Jbak0K75u/td/YBkm/7tm/Th7/1g7Gq26pQLShL02fu5UMj1h7br72vNSv6Uhi30z6vp5JvEsYcEwEEEEAAAQQQQGD6BAjspm9MaBECCCCAAAIIIDATAs2bkSmQs+q6z33uc3EqzLRunf3Onms3TNP3M9FBGonAFAoQ2E3hoNCkfRfYqbrODpICsxSUNavkLDSzym57/+l0Ovozf/rHY7VdCtPSc3cL7JrPs3DONgv5Rqv5Rn+2/abKv9Que69rVqGn977mY/uOxg4RQAABBBBAAAEEZl6AwG7mh5AOIIAAAggggAACBy8wOiWmVTC0Wi194l98IlbXNSsZ0tSYFthZBR4bAgjsXYDAbu92vHL6BXarSmsGeBaOpeAuhXBpfVR770mh3XPPPKvnn3/+LZXepmDvWfZvc3NTFy9e1IULF7SxsaFerxdfb7+r6upN03LasdqtdgwBl5eXtbq6qrW1NR06dCh+byFh+vBKCu5Gw7zpHwFaiAACCCCAAAIIIDBJAQK7SepzbAQQQAABBBBAYAYFRtcBSl340pe+pM9//vNvqqyzEM9ufKYqBQvsmpUIM9h9mozARAUI7CbKz8HHLDA6FWbzcDH8CooVb82gzn6295hY1e0UAzd77zm8uqYf+IEf0KVLl+L70Pnz59Xtbarb7cagzt6P7LXN8K9ZGW7HHq3osw+rjFbo2XOsqs/acNvx23XHHXfo1ltv3W6n7Se1eS/TcY6ZnN0jgAACCCCAAAIITJEAgd0UDQZNQQABBBBAAAEEZkFgtLouTfVl1XUb6xvb016maTDtpqjdzEyVdrPQR9qIwLQKENhN68jQrv0QaIZxaX/NNer8YPihDwvH7J+9t1jF29LSUpx2uWi3tteryySVRanN7masfhtWeIftZqZKvbQ+XXONuhSypSengNCCwPR9czrO9PwQFN8DW2Urhnb33nvvdng3+t65H17sAwEEEEAAAQQQQGC+BAjs5ms86Q0CCCCAAAIIIHDgAnbT8sUXX9Sv/uqvxunE0s1Uu2lpN1rtJqXd5LSKBrupyrSYBz5EHHCOBAjs5mgw6cpbBNL7RnofsfcOC+Tsn4Vzy+2OirKIoVyq1k7TYdrOgnNxnzE0K4r41TZ7H7LXW2Bn71nN16Qqu/S6FBDG/VkCt8NXe6z5vPScPC+2K/csULTj2DSa9913nx588ME3rWvH8COAAAIIIIAAAgggMCpAYMc5gQACCCCAAAIIILAngeZaPZ/4mZ/VxsZ6vFEZMqtrYEMAgXEIENiNQ3V69jlaYTa6pltzSuLm9Iqp2itzFkpdeWtOO9l85jVN1+j8W0KstI8UfI1WnjWPkWsYqKXnWvBm1W8pkLMPdWT55Skmm6HcLKwHN2qbTNPXB9/+YAzu0pquwxBxGDCmAPBK3zOl9NXObn6PAAIIIIAAAgjMtgCB3WyPH61HAAEEEEAAAQQmItC8afzlL39Zv/aFL8QKBrvhWG1VJEykYRwUgTkXILCb7wFuhjUpwBmt8jKBFIo1q7yaYd9OwZH9PlWWjQZJ6ef0+52Oace1qrHmNrofm7IyhXEWRlkwZWGcVcrZay2cy4vhVJZp3bdmf9L7yOjacek51xQqTuEpktpd5MOA7u1vf7seeuihaGXTRZtT2kbXid0OY/kwzBSOLE1CAAEEEEAAAQT2V4DAbn892RsCCCCAAAIIIDD3As0bylZR9/P/6ud1/o0z8caj3ZAdbE1BNvcQdBCBCQgQ2E0A/QAPORrWpKAqfW2u55aaZdfktJZoCrqaQVozfBsN3NL0kKOh0GgQ19xHaqMdy0I3C+Psn32/trwS3wfKVvmmQC61r/nadIxmG1JwdaUqvQMcjn0/VJqas9/v6+YjN+uJJ57Q0aNHt8cvjY89zwxSBd6+N4QdIoAAAggggAACCEylAIHdVA4LjUIAAQQQQAABBGZD4LXXXtMnP/lJtfJ8e10gpsScjbGjlbMpQGA3m+N2ra3ebUpMe/1Oa6ulxy08s38p6EkBX/O4zaq89PhoMJeF4fSMab+pQs4q49L0lTGka7feso7c1cJG26cFUqkdo1WCqe+jbd8pfLxWz2l7XlmU2uxuxiAuhaAPPfiQHn744Whj4zdaXZj6b78bDVynrX+0BwEEEEAAAQQQQODGBAjsbsyPVyOAAAIIIIAAAgsrYDcPv/jFL+p3f/d31S6K7RvF3g3XKGJDAIH9FyCw23/Tadrj6Jp1o21rVjjb73aqRNtpmsy0n2YgaN9bcGRhXArk2sWwMs4CuVg1lxcKCtsVYM2pM3ebdnOnx9Paa1aVbdtoUDjal51+P03jdL1tSSZWWbe2uqaqruKarxbA2ddbjt2ixx9/XIcOHdq2ScdIFYiEdderzvMRQAABBBBAAIHZEyCwm70xo8UIIIAAAggggMBEBVIVxebmZpwOc2N9Q877eOPYKjD6dT3R9nFwBOZZgMBunkd3WN3WDNxSkJWmlLTQJq0R1wzr0msKl8V92AcqbLPwzdaQS4FcWjuu3WnHx5tTMNrr7Bo+Ov1lM4ALYdi+5tSbV6qYa7bfvncue1P/mlV19vvU/+Fzhx/+aLZnVtewS30wN/s+VdLZeKQpTa367n3ve59uv/322G8L9yw0TQaz2vf5/ouldwgggAACCCCAwP4KENjtryd7QwABBBBAAAEEFkbgzJkz+rmf+7nh2nVbN1rt5iNr2C3MKUBHJyBAYDcB9AkcshmSNdetS0Fc+r0FbhbqLC0txQDOprRMU1d2ljrba6ClEM+emyq20tSX1r0UwNn+m9Vto5VulqGlgKk5dWYzwGuuqZf2nabsDOFyVeBOfRylHq3Wm8BQ7NshU1CXxiCFdmk87P0zz3K9613v0n333bd93FGnfWsQO0IAAQQQQAABBBCYOgECu6kbEhqEAAIIIIAAAghMv4DdkH399df1qU99Kja2U5bq9XrxRi9TYk7/+NHC2RUgsJvdsbuWlluwlQIve36qkLOQJ60nZ99bOGdfm1VosfLNJrC0VKxRmdaszEoV0qPr4e02teZOgVkzQEzHSa/Pw+W19prTb25X4eX28Y63bs2pQHebarPZp2uxnMbnpPFNbbOxvhxmDivvbJzf8dA79OCDD8bxTWPGGnbTOKK0CQEEEEAAAQQQ2F8BArv99WRvCCCAAAIIIIDAwgi8/PLL+sxnPhNvMKZp1WJg5/3CGNBRBA5aYN4Du1ThNRooJefRaRLt8WYgZfW+KRzaqQJsdPrG9PpUIXYtFV2j4VZzisjaD2JTR0Mye8xel9ZyS/uwn1NFXJy6smwNQ7rOMJCz721LIR7rmB30X9xkjmfjbaHdww8/vP3+ulNLmkFnCv8m02KOigACCCCAAAIIILAfAgR2+6HIPhBAAAEEEEAAgQUSsBuEVVXps5/9rL7+9a9v35i2m87dbveKNxcXiImuIjAWgXkP7BLa6DSAo+uY7VYhlqqRUtVSCsrSGnD2czNga4Zh9pyrBWLN/afqp+YUkBayja4hZ+vHpTXkcrnhmnJLnRjINY9n+7Nra2rj6Jpl6dhjObHY6dQI2DhbUOvk9M53vlMPPPBAbJudG80179J6hs3Qbmo6QUMQQAABBBBAAAEE9iRAYLcnNl6EAAIIIIAAAggsroDdHLxw4YJ+9md/dnvdo3SD0abFvNoN78WVo+cI3LjAvAd2acrAZgVaU22nqRubAZddf1I416ywGw34mpXAb6qQq+t4uJ3CMnvcAhOrAkxryaU15CyEs9/ZBxeaFXPNCrk43WGex303p4u0/aYKP/u6U4Vgeg0VzDf+NzTNe0ihrZ1D9n5qoe4zTz+jY8eObZ83o+em9WcwGMTzjg0BBBBAAAEEEEBgtgUI7GZ7/Gg9AggggAACCCAwEYGTJ0/q537u5+LNxOb6OunT/xNpFAdFYAEE5j2wsyG0a4oFU6OVcKPTVTYrzlKIkYK0ZkCX9pmCsdHTpDlNZisvtivk0hSWFoSk6SlTpVyqkouVUFvrjKUKvZ3WYLNjpjY2p/VsBpP2eGp/8/mpvek4C3CaL2wX0znXrKYri1Lf+q3fqsOHD79pCuomEtNhLuwpQ8cRQAABBBBAYM4ECOzmbEDpDgIIIIAAAgggcBACr732mj796U/HG+vNG+x2Y7t5w/kg2sIxEFgkgXkP7JoVdDtNe5kea1YZpYq6VOmbrknN61M6R1IFX6pUswq5VBVn4ZutIWc/Ly0tbU9b2Vx3Lq2xlwK10RAu7bcZ2jW/tyAmTdfZ3G/zHN6tuo8pMef/L70Z+tq5aeeLnQ9rq2t67rnn4tSqKZzbrQp1/pXoIQIIIIAAAgggML8CBHbzO7b0DAEEEEAAAQQQGJtACuzs5rXd5E7VAOnm4tgOzI4RWHCBeQ/sRod3NHSzMK25ZlwKzranlAzanhLTfmePp6kq7fvV1dX4s1XMtdqt+P1O0/g2g8NmUGbPbVbkNcO4YZg47MFbHx/+Issuv350Xb2dAsrUv/R1tHpvwf8c5q77dk6kaVft/XR1ZVUXL12M5+tdd96l97///bHP9t6bzluq6+buNKBDCCCAAAIIILDAAgR2Czz4dB0BBBBAAAEEENirwOuvv65PfvKTWzegs3iD3G6k9/v9eIOcDQEExiOwCIHd6JSRw6AriwGFrdXVDNPsMQs4UvC23O5sB3I2bWXZKuPr0nVptEJudJRGr1+j1W6jH0oYrfjz/vIaeDtNfWlFybtVCTbbslPgx5SY4/mbmqa92hinINfORTtfLayz8862p558SnfeeeebmmzPSeftTuvbTVP/aAsCCCCAAAIIIIDAlQUI7DhDEEAAAQQQQAABBK5bwAK7X/qlX4qvsxuJ6ZP+3FC+bkpegMB1Ccx7YNesFkrBXHPaSgvhLJyLa8h1OvGDAvb7dO3JtyrcmsFFsyJut2o6G4SdqteaoZs9Z6dApFkFeLXApFB+xfH2O3zeodl+PhBxXX8uM/nktI5dM7xLleztVlvPP//8doiXqvF2Oq9nsvM0GgEEEEAAAQQQWHABArsFPwHoPgIIIIAAAgggsBcBC+x+8Rd/cfsmebrByHRte9HkNQhcu0CKeyy4GXivXq+nk2+c3t6BGwmERv8mm4HPbn+vV/o7TtNDjgZiKczy4fIabfbcVC1kz7dj22NpbS77au238M2+jxVx2fCrhXFp2koL5WyzfV0tELt2SZ6JwOwJ2JSrDzxwvx555yPKsmK7A0yLOXtjSYsRQAABBBBAAIGdBAjsOC8QQAABBBBAAAEErluAwO66yXgBAvsiUDgXQy8Lv6oQ3hLY7XSQ0ekV7TmjodzozykYawZkaSrHZsVXCtHS75qhWtpnc9rKdlFuV8atrK7EdlhAZ5sFczblZQoV0+vTzwR2+3IKsZMZFrDAzv5ePvjBb1Wnvbz9t5LWkZ3hrtF0BBBAAAEEEEAAAZvRI/AxaE4EBBBAAAEEEEAAgesUILC7TjCejsA+CWQhvCmws4ArVdilKfSu9VCjYdxokNec6nF0n81AL60vZ1/TNJWpQi5NWZnWkfNVFae0tK3IC1V1Favm0tpyab+pMs+eZ/tthnbX2j+eh8C8CaQ1Eq3K7vF3vydWnTJN6ryNMv1BAAEEEEAAgUUWILBb5NGn7wgggAACCCCAwB4FCOz2CMfLELhBgXJrWkkLtmxKzH6/HwO7VPV2tSkjR9dkGw3psjBsYKqYszAgfW+Pr66uxukr43SVrVasiitbZQzh7LmjVXDNz4c2K+fseenY6fErtZ31MW/wxOHlcyEQgo9/a1ZR97GPfsf2dLLpb+lqf/9zgUAnEEAAAQQQQACBORYgsJvjwaVrCCCAAAIIIIDAuAQI7MYly34RuLJAqrCLVWlSnEIyVdil9eVG97DbpCopiGve5L9p7VAM3iyIs0DOpt9rtYfBXFw3bzCIAd6V1sLbKRS0NjUfTwFc+prWu0vVd+n5zek3m/vgPEFgEQXyPIthnW333/eAHn/88W0Gqu0W8YygzwgggAACCCAwbwIEdvM2ovQHAQQQQAABBBA4AAECuwNA5hAI7CBgFXapis0q7FJgl4KtwmVXdDt8+HCskLNgrBnI2c/2eKp8u9JOmsFbCglT+DcY9LensGxOb5mmuHQui9WAdiz7ase16TAtAEyhXWpDMxRsrp/HiYHAogrYGnYW2FmQnrlcH/vYx7b/ltLalotqQ78RQAABBBBAAIF5ECCwm4dRpA8IIIAAAggggMABCxDYHTA4h0NgS6BorPdWhRBv3jenxEwVcimMs7Xk2p12rJDLs1y1t7q84ZZCvubPKThrPtbEt6Btp9dfnkLTxdBvdA06e92wmk7b627ZdJ5per9UWZem1UxBYLONo23jpEBg0QTquop/y/Z3XxSlHn/347r33ntZy27RTgT6iwACCCCAAAJzK0BgN7dDS8cQQAABBBBAAIHxCRDYjc+WPSNwJYHVpaUYfLXbHZWddgy8Lqxf2p6yMtTD6fJsS1Nhjk6JObrOVfPn3abPTPu0arg0JeZopZ09Z3StuebPsbIuDCvpLHSw6sD01fphjw9CHb/a61I4eLk6z21Pq8lZgsBiCgz/NuzvMM8LHb/1uJ555pmtny+H6YtpQ68RQAABBBBAAIHZFyCwm/0xpAcIIIAAAggggMCBCxDYHTg5B7xGgdEwavRlo1M+Np8fQ6LGC0bDqzTl3JVCLW9z1jXCsmtpdnN/S0tLyovGlJWtdpy6Mk1Z6ZxVqoXtG/TWH7t5f+bsGYXgZVNOsiGAwHwK2N97qka1v3u7dnz3v//d29NiXu36N58q9AoBBBBAAAEEEJgfAQK7+RlLeoIAAggggAACCByYAIHdgVFzoBGBnarBdgrQdrpxnSrDmpVno9NC2hpxV9pShZk9Jx0jTQdpj/Xry1NONn+f9mnhm03tWLbKuA5Vq2zFr1Zp1lyzrdmGN/cle1NgZ+236fEI7PhTQWD+BZrXulSJ+i3PfYtuueUWpsWc/+GnhwgggAACCCCwAAIEdgswyHQRAQQQQAABBBDYbwECu/0WZX/XKpBuWKeQbDQUa1bQjd7cTscYrap706He43YAACAASURBVLG3AredwjZ7XjNUa4Z96VhFux2rXYqyeFMglyrkdgvlUhvS73er4gvBpoW8XGFHYHetZw7PQ2D2Bez6YAF9Ws/RrjX3ve0+PfbYY7PfOXqAAAIIIIAAAgggIAI7TgIEEEAAAQQQQACB6xYgsLtuMl4wRoFmuJXWPbPD7RR6XW2Ntt3Wc9sO5IoiBnJWIWfVcu1We7tCzh5vHn+nNuwWFqbHU+C4W9uzrNg1sJOC1f2NUZpdI4DAJAUsqLMqX/sAgAV3ZVFqeXlZH/nIRybZLI6NAAIIIIAAAgggsE8CBHb7BMluEEAAAQQQQACBRRIgsFuk0Z6uvu5WgZYCrhR4NaepbFbLXS2ws/1fKZCzG+W7Ve7Z47sFhuk1qTImqTan57THrhY4SrtPiUlgN13nKq1BYL8F0vXNptDt9/vb69l91x/8rrd8WGC/j83+EEAAAQQQQAABBMYvQGA3fmOOgAACCCCAAAIIzJ0Agd3cDenMd6gZiDU7MxrQpSo4C95a7VaskrN15NKUlZ1OJ758dJ27tM/mlJY7VctZ1YttO61v19xv8znN9lr1zE6vv1yBZ/sO2+tVNafEJLCb+dOYDiBwRQEL7OxaYNerwWCwPTXmH3j+D2h1dRU9BBBAAAEEEEAAgRkXILCb8QGk+QgggAACCCCAwCQECOwmoc4xdwq5mqFZCsTiGnJFoXanvR3IWUWKhW3tdns7TNtJtBnw7VSllwK13UbjahV0o2vj7bZW3mjl3eXjDSvs7MZ9Opa16Y0zb1jMyJSY/JkgMMcCdr2wv327xjXX0Hzm6Wd02223zXHP6RoCCCCAAAIIILAYAgR2izHO9BIBBBBAAAEEENhXAQK7feVkZ9cpkAI5q5CzAK5ZIbe0tHSde3vz00cDwBQCpmftFBBeywHT60Yr/q42Refovp3LCeyuBZznIDCHAhbS21SYaepeC+vt2vLYo4/pgQceuOKHEeaQgy4hgAACCCCAAAJzJ0BgN3dDSocQQAABBBBAAIHxCxDYjd94tyNYwNOs/ErPS8GP/S5VXqTnNR9Lr7fX7VidtsuBdwucRvdRBavyurztFIBdTc9uRu82ZeXy8vLVXr6Qvz956uRC9ptOI7BIAs3K2uY1/IH7H9Bjjz22SBT0FQEEEEAAAQQQmEsBAru5HFY6hQACCCCAAAIIjFeAwG68vlfaezM422naRJv60W7qNkO7tL9mWJceS2Fe+rlw7k2HH60AawZwOx0/ZNn263f6fZrOzdq5vYZcq6WyGE5ZubKy8pYgcadjTm4EpvPIBHbTOS60CoH9Fhj9UIZdU++68y499dRT+30o9ocAAggggAACCCBwwAIEdgcMzuEQQAABBBBAAIF5ECCwm9wojgZszSo6+34wGGw3zn62EMy20dc11z9q9mY0sNupp1eaxtEq7OyYKZAbnbLSArm0Xev0kHup0pvcCE3myAR2k3HnqAgcpEC6jts1Nk2HaYHdzUdu1oc+9CGmxDzIweBYCCCAAAIIIIDAGAQI7MaAyi4RQAABBBBAAIF5FyCwm9wI7zY1ZTMEa4Z49rjd0E1Vd7b+206B206h2E6P2U3i5hpyrVZL9q/Ii/h4WkOuOW1n83t7fdpGn3Mtqte75tu17HMenkNgNw+jSB8QuLJA+qCFXWvTtdiu7UudJX30ox/d/oAGjggggAACCCCAAAKzKUBgN5vjRqsRQAABBBBAAIGJChDYTY5/tzXommvYWet2m0Zyp8AvPWZf+/3+diCXquTsa5qycnV1NXZ+tLIvPWY3j21rBmvN71PF36jgaPub+7iW109uRKbjyAR20zEOtAKBcQukaYXTenbp63d87DtkFc1sCCCAAAIIIIAAArMrQGA3u2NHyxFAAAEEEEAAgYkJENhNjP5NB94plLNALFVhpPAsTY1pv7MpM+1rURTxn60jZ4GcfZ+5TGtra28J4+z56VipUm+nQM2Oa5Ufze1q01mOVszZ/puvaYaJzWNOxwhMTysI7KZnLGgJAuMSaE5tnL5P1/nnv/15HTp0aFyHZr8IIIAAAggggAACByBAYHcAyBwCAQQQQAABBBCYNwECu8mNaDOQa1alpWCrqqoYmqVpK8tWGaesjKFcXiitIZdCvNFArHlDOO2/+XX0+SaxWzVfUtptGsurTcO5U5Xe1QLAyY3MZI9MYDdZf46OwEEIpOufTYdp13S73qftg9/6QR09evQgmsExEEAAAQQQQAABBMYkQGA3Jlh2iwACCCCAAAIIzLMAgd3kRjdNiWk3bi2UszCu3WlvryPX6XS2A7sU7llrR0Oz0eBrpykpd+rltQRmN7LO3E7tuFogOLnRmJ4jE9hNz1jQEgTGJZCu/1Ypbdd6C+zShy+efeZZ3XLLLeM6NPtFAAEEEEAAAQQQOAABArsDQOYQCCCAAAIIIPD/s/eezZJc55XuPt61AdAgYQhHgjAUCBpIhGAJkRQ5EcOZiSvd+cagRP1DiSFRiuDHuR8kUSTRGhIgPKgG0A5tj/c31q5e1e/ZJ8uc7jpVWVVPRhyUycxtnr2zsrFXrveFwKgRGKRgF3O4matDQOqzQjv6s/Os+Tjn+mknYCmgo8+P4pFzr5Wus3Jsq9oXBaed/f0DjrSyLfFY1SkXhQQ55SaSQ25xcbG5QKv9ZbtGba7Rn8ME7ILUq8PhXb12tRnuFGYQgMBoEtD9xQ9i6PqX0873ADns7rvvvtHsOL2CAAQgAAEIQAACY0IAwW5MBppuQgACEIAABCAAgV4SGKRgV/ajSpTTombM3xaPqRLUomg2sbeXF0Bj3jaXpzIlCMbtUA62iYks+Ll+HRvDT2qB1e2RQ06CnPLIySk3NTmVXRMOZ5nzyk1O5uosItpR4TIs8N2Nq62Xc4OyjpdAuWDveXbt2rW0tb3VnC/H2wpKhwAEBkGg6vq3gE9IzEGMCHVCAAIQgAAEIACB3hJAsOstT0qDAAQgAAEIQAACY0FgkIJdK4HK31vgKkU1CRv6kxgWHXkW1CyAzUxONgW3eJz3RyHQ58a67KBTO2IeOeeVW1pcaoas1HelIBdDXrpPbrv2ScRrFc5yLCbfmHfSC/Z2i+pV8+Hq1atpe2f70NwYc1x0HwIjR8DOWt07fP3rd+H1115P999//8j1lw5BAAIQgAAEIACBcSKAYDdOo01fIQABCEAAAhCAQI8I1FGwKwW6GBbTbjmHEIuON52nRU8537z4qe/iObFshyOzo00CmkNWzkzP5NCVFussyFnsi+4IlVnlirOgqLaUoT1jOW4TzroeTeohKcaCbhTuNC/ksJNgxwYBCIw+gfL612ccdqM/7vQQAhCAAAQgAIHRJ4BgN/pjTA8hAAEIQAACEIBAzwkMUrBzZ+wy6+S4iy45vY8OOwt0pYAXz5Eg55CV+f3MbHa5KYSlwlm6PAt++hzDVbosC3Blu9WfGLIzhrzs+cBR4NATQLAb+iGkAxC4awKlYKd7yBtvvJHuOX3PXZdNARCAAAQgAAEIQAACgyOAYDc49tQMAQhAAAIQgAAEhpZAHQS7CC8KbDH3nI+JLrTokNMip8Q355HT+/m5Rg45fafPeq/Ndeg7l1eG1vRxsW1lrjnnsHM7ne8uhuws8/LF8mJuPH1fhscc2klFw7si0CokJg67rvBxEARGgoAfPvH9ZHpqOv3gBz9ICwsLI9E/OgEBCEAAAhCAAATGlQCC3biOPP2GAAQgAAEIQAACd0FgkIJddNRZOLNDLgpm3ifBTWEqFbZSrjhtWtzUd/rsnHAxBGU7ISw64KKwVpVXLgqF3q/2WJyz+Cbxzn/+zu1xW1rl0IvDaPfVXQwtpw4BgaocVgh2QzBwNBECd0kgOmx1L9H9KN/jZufSj370o2ZO1LushtMhAAEIQAACEIAABAZEAMFuQOCpFgIQgAAEIAABCAwzgUEKdpGbhAu74WZmG+Epc6jKW7nk9D466uxKcBnRKefvovBWFW6zytEWhbndtJ+LKvPN2Y03lSaaXagKjxlFyLKdZd/j/qrzhnmO0fbWBDRvvHDvsK4IdswYCIw+gfhQhu5tFuwWFxbTD3/4w9EHQA8hAAEIQAACEIDAiBNAsBvxAaZ7EIAABCAAAQiMNwGLRK1CLMb9FpnaEbModPHixfT3f//3OWykBTEtHGqbvRVCMoZujGEhd/Ybgpa3UjSLDjQdY0FOeeTkhtPCZAxZaYecjo3C2XiPPL0fZQJlWEyFxVteXk6bW5uj3G36BoGxJ6B7qe61MfSz3j/6yKPp29/+9tjzAQAEIAABCEAAAhAYdgIIdsM+grQfAhCAAAQgAAEIHIGARDQt7h11K0M7SrD7+c9/nl1kfuLfbretra3mYqLrcp62GM7LZUpwkxNOISv1Pv9NTaf5+flDISsdSrLMCxdzyZHT7aijy/HDSCCGxUSwG8YRpM0QuDMC8SEZ33df+PYL6dFHH72zAjkLAhCAAAQgAAEIQKA2BBDsajMUNAQCEIAABCAAAQj0lkDprvPnKNhV5Twrxa9SANPT/RLsfvnLX2axzsKbQ/PJ/SYBQX8OQSlBTg45OfL0fmqyEboyv5+aagp/3eRgiyKgiJWuOgS73s4jSqsngVKwu3nzZtra3qpnY2kVBCDQEwK6z87OzKbdvcb9VZ91X/3LH/xlfsiF+19PMFMIBCAAAQhAAAIQGBgBBLuBoadiCEAAAhCAAAQgcLwEWuU0K91y3bQiCnMSzM6fP58Fu/X19bxoqIVCLRpOz0ynubm5Aznk5JjTZnecQ3lpYbHKgefjY6jMuAipcqpEOhYquxlJjhl2AmX+Ol1DEscR7IZ9ZGk/BLonoGte4aE3NjfSyRMn0w9+8IN8MvfB7hlyJAQgAAEIQAACEKgjAQS7Oo4KbYIABCAAAQhAAAJ3QcBONy/cRbFNxbYLiekn9mN+HJ2zvb2dFOpS7rrr16+ntbW19Mc//jGLc84nVzrtvHgY8+f5vcU7i28W7/SquvzZ7Wgl3hlTp/13gZNTIVArAlWCna4jC3bkcazVcNEYCPSUgK5/iXW65iXYra2vpa8++dX0rW99q6f1UBgEIAABCEAAAhCAwGAIINgNhju1QgACEIAABCAAgb4RKMNMarEvutvUEH23sbGRtne209rqWhbn5J7Tn95rcVCbRUCJdJubm2lhYSGLeBb6XK5FwlIsdKdjDjoLED5WDruY8y46BaN7oHQSIFT0bUpRUQ0IOCSmQ9Ai2NVgUGgCBI6ZgO+XvifroZaXX3o5PfDAA8dcM8VDAAIQgAAEIAABCPSDAIJdPyhTBwQgAAEIQAACEOgzgVbhMCXMSYCTOKcF/uXl5fxeopsXAO3Qiy67KKBpv0QCbQqDKeHOAlzp3msXfrNV7jkLiq0EubJvPi46CvuMm+og0HcCpWCna1k57Hwd971BVAgBCBw7geiwlRv9i1/4Ynr55ZfzvbibHLDH3kAqgAAEIAABCEAAAhC4KwIIdneFj5MhAAEIQAACEIBA/QlIjNNi/pUrVxph82455uIT+tHlJtEtOuQshMXccxLVdIyEO5VvAU/f7ab9DKUql05eUNzbb5lnR/vtsFMZVYJfbGs8htw99Z+LtLA3BHRd6Hq0eB5DYiLY9YYxpUCgrgR83et34Jmnn0lf+9rXEOvqOli0CwIQgAAEIAABCByRAILdEYFxOAQgAAEIQAACEOgXgVYuubJ+CWYSubz5KXvlmbt48WIW6iTS4UDr18hRDwT6R8BOO13vK6srLcXw/rWImiAAgeMiIKHeLnS9/o8f/498//fDM/HfAsfVBsqFAAQgAAEIQAACEDg+Agh2x8eWkiEAAQhAAAIQgMAdEdAinB1rKsDCXXx13qrobLMgd/ny5XTp0qV09erVXL+O0RP5pXvtjhrHSRCAQK0IINjVajhoDASOlYDu5wpjPTs7m778xJfTc889l922OMyPFTuFQwACEIAABCAAgb4RQLDrG2oqggAEIAABCEAAAt0RiIKdQ1OWueHiMQ5JKZHuk08+yYt5dtl5Ic+CHYt63Y0BR0FgWAgg2A3LSNFOCPSWwH/70X9L8/PzWawrH/TpbU2UBgEIQAACEIAABCDQLwIIdv0iTT0QgAAEIAABCEDgiASq8repCItxXqBTfroPP/wwrays5Bq2t7fTwsJCfure+epmZmbyop72leLfEZvF4RCAQI0IINjVaDBoCgT6QED/Bnj4oYfTn//5nx/690AfqqcKCEAAAhCAAAQgAIFjJIBgd4xwKRoCEIAABCAAAQjcKQE54qKwJnHOm8Nh6phPP/00nTt3Lh8bc9fo+Oiq06K+/6IQeKft4zwIQKAeBBDs6jEOtAIC/SKgfwN8/3vfT0tLS03BTnWX/27oV3uoBwIQgAAEIAABCECgdwQQ7HrHkpIgAAEIQAACEIBAzwjEhTeLdTGv3fUb19PHH32c5K5z2Eu9KjymNwl4+tP5ctppYV+fVTYbBCAwGgQQ7EZjHOkFBLohIJf8N57/RnrmmWeah/shHEJed0OQYyAAAQhAAAIQgEC9CSDY1Xt8aB0EIAABCEAAAmNKwGEv1f2Ym0aLdefPn0+fffZZDm8pAc7OOYt1duZFh52+U5k8gT+mE4pujywBBLuRHVo6BoFDBE6fOp3eeOONfP+fm5vL93X/xYd6QAcBCEAAAhCAAAQgMJwEEOyGc9xoNQQgAAEIQAACI04gCnbu6traWhbqLly4kLQwp4V6HRcdeK3CXcZwmITEHPHJQ/fGigCC3VgNN50dcwIvv/Ry+uIXv5jv/9riQzhV/24Yc1x0HwIQgAAEIAABCAwdAQS7oRsyGgwBCEAAAhCAwLAT0AKbBTT3JS60+X08Tk/Tv/fee+nKlStZrGODAATGk4CFer+awvr6erq5fLO5kD+edOg1BIafgO79cs9vbGyk+fn5HOpan59+6un07LPPDn8H6QEEIAABCEAAAhCAQEsCCHZMDghAAAIQgAAEINBnAlVPwcccNPGJeQl1+vy73/0uL95JrCMHXZ8HjOogMAQE9PsgwY4NAhAYXgKlc04O+rnZuXTq1Kn0+uuvD2/HaDkEIAABCEAAAhCAQFcEEOy6wsRBEIAABCAAAQhA4HgJRMGuzF/361//Om1ubuYGKBedF/SOt0WUDgEIDAsB/SbYYTcsbaadEIDAYQJ6IMcueol1MzMzaWF+IX33u99Ns7OzIIMABCAAAQhAAAIQGHECCHYjPsB0DwIQgAAEIACB4SWgxbq33norLS8v51x1Wrjb2trKoh0bBCAAAROQYGeHHTkqmRcQGF4Czkmp61hhMKenprOz7uTJkwfy1Q1vD2k5BCAAAQhAAAIQgEA7Agh2zA8IQAACEIAABCBQQwIKhfn222+nGzdu5KfqtXin7/ReQh4bBCAwngSiGxfBbjznAL0eXQJy1+leL+FOoTBfffXVtLS0lF13uOtHd9zpGQQgAAEIQAACEGj+v90+j2AyGyAAAQhAAAIQgEBfCcR/fpULcA6H+f7776fz5883F+kk0uGs6+swURkEhoYADruhGSoaCoG2BOSin5+fTzPTM+mll15K9957bz4+5rYFIQQgAAEIQAACEIDA6BLAYTe6Y0vPIAABCEAAAhCoMYEql4wW5PT9hQsX0qeffpoX6CTUaTFefzxnVeMBpWkQ6DMB/yZY9CckZp8HgOogcAwEJNTp4Rw56xQGU5uvcf17wPntjqFqioQABCAAAQhAAAIQqAEBBLsaDAJNgAAEIAABCEAAAhLjLND96le/ygt0+qwcNg6BqfcKlYXTjvkCAQgg2DEHIDB6BE6eOJlefvnlnLNWf9rkunNobMJijt6Y0yMIQAACEIAABCAQCSDYMR8gAAEIQAACEIDAAAns7OxkAc4i3G9/+9u0vr4+wBZRNQQgUGcCDptbvuq35MrVK+S5qvPg0baxIGBRTddoGQLbn3XP94M5eihnfm4+h7+UWKcNYW4spgqdhAAEIAABCEAAAocIINgxKSAAAQhAAAIQgMCACXjh/dy5c+mzzz5rOuoG3CyqhwAEakjAvxdumj8j2NVwsGjSWBLQtahNrrjJicm0u7fbzEFnZ6zc8nLN6/pVGMxnnnkmPfXUU02BD8FuLKcOnYYABCAAAQhAAAIJwY5JAAEIQAACEIAABAZAQOEuY2jLtbW19H//7/9NWuhjoW4AA0KVEBgSAlrg12+HnToIdkMycDRzLAjILafr07nm9Nn3e30X89Btbm6mhx58KD333HPp9OnThLseixlCJyEAAQhAAAIQgEB7Agh2zBAIQAACEIAABCAwAAIOlWXR7oMPPkjnz59nwW4AY0GVEBg2AnbpqN1RsLt67eqwdYX2QmCkCMzOzKad3Z2cb1abRDoL7Bbz9Cr33def+3p64oknmg/plO7ZkQJDZyAAAQhAAAIQgAAEuiKAYNcVJg6CAAQgAAEIQAACvSfgp+5XVlbS22+/nba2tg44Z3pfIyVCAAKjQADBbhRGkT6MIgGJcbo+/VfmqpOA99Unv5qeffbZpgtPHOSuV4hMNghAAAIQgAAEIACB8SaAYDfe40/vIQABCEAAAhAYMAE9Uf/RRx+lixcv5ifyWbAb8IBQPQSGgEAp2EkU0IK/HHYOlTkE3aCJEBg5AhLk9PCNrlHdz3Vf17V5z+l70oMPPpiefvrptLCwkL/TZvedQ2iOHBA6BAEIQAACEIAABCBwJAIIdkfCxcEQgAAEIAABCECgNwQc+urGjRvpvffeS8pl440cdr1hTCkQGEUCzmEnh66FOwS7URxp+jSMBCTWzc/P56bLbXfvPfemL3/5y+mBBx5Ic3NzOZ9dzG8XhTpcdsM44rQZAhCAAAQgAAEI9JYAgl1veVIaBCAAAQhAAAIQ6IqAXTDnzp1L+tNT+CdOnMjCHYJdVwg5CAJjScBif3yVYCdxQA47CQJsEIDAYAjMTM9kwU4C3SOPPpKdddqqrlvf6y2+c+8fzJhRKwQgAAEIQAACEKgTAQS7Oo0GbYEABCAAAQhAYGwIWLB788030/r6el5kV/gs578ZGxB0FAIQOBIBLerrd0LOHOfB9O/JpcuXjlQWB0Og1wQsPklEtlBlscp1RWFK+7xf30/t7x84rzxna6+RI8654VyWy+mmP3am+vpx+MqNjY00PT3TrD+WFUPN+nx9p/v2yRMn05kzZ9KpU6fSww8/nK9Nt6+b9nAMBCAAAQhAAAIQgAAEmv/u3SfJAbMBAhCAAAQgAAEI9J2A/gl24+aN9O477+ZcNl7403uesu/7cFAhBIaGAILd0AzVWDY0im8CEIU0zd0oknl/dIVOTk5UcvN90TnfXO7h5YzG+e3uo6pP583MzORXOdz13uEq9SpRXJsEufm5+eya0zGnT59Oi4uL6eTJk2lpaSnNzs5mcc5bKVi6j53aNJaThU5DAAIQgAAEIAABCBwigMOOSQEBCEAAAhCAAAQGROD9999P58+fb+az0VP5CHYDGgyqhcCQEECwG5KBGtNmlkJZKdhZYKsS1Brf3XbYRbHL5UTnnhHrPP/dMujlXaUrTt9JUFuYX0ibW5tZaLOAKJecBDk55STCSYzTn4Q63ZtjvkiXo1fX67aUbsJW7RjT6UG3IQABCEAAAhCAAAQ6EECwY4pAAAIQgAAEIACBARDQIuFvfvObtLa21nzK33mocNgNYECoEgJDQgDBbkgGakybWYa7LDHEcJJRvHOYS7ndogBnUczCV+ngi99b1HNIysmJybS7t5sddPrb2d7JIt1LL72Uc8bOzc01nXMOMRvrc9tbiZDRWTemw023IQABCEAAAhCAAAR6TADBrsdAKQ4CEIAABCAAAQh0IqBFReXKkWCnTQuFzl1X9XR+p/LYDwEIjA8BBLvxGetR6WkUvMqQlmUfqx5YieEvo0jm7/UAjMNcbm5spq2trXyPVX5YCXUOb6myn/zqk+l//7//Oz8o41CYsQ1HvQeXufMQ8UZl1tIPCEAAAhCAAAQgMBgCCHaD4U6tEIAABCAAAQiMMQEt8F2+fDm9++67OT+OPsccPjjsxnhy0HUIdCCAYMcUqTOBMgyl72dRXLODTuKWHXcW3PQAi7Z4fBTsbiwvZwFOYpuEOf1ZlCvDb1bdS7/y+BPpb//2b3MdKsfOOr2XiOftcG68RvhLn9NuDNqF/azz2NE2CEAAAhCAAAQgAIHBE0CwG/wY0AIIQAACEIAABMaQwHvvvZcuXbqUBTu767RgiVg3hpOBLkPgCAQQ7I4Ai0MHQqAMdemHUvSqe562KIjp3qf7oF5XllfyaynIKb+rjpmcaTzkEv9iCM3SgVcCeOLRx9LPfvazfL7vt773drr/xnNi/arD4mPsW1UozU51DGTAqBQCEIAABCAAAQhAoDYEEOxqMxQ0BAIQgAAEIACBcSLw5ptv5vx1WuTTQqQWMaPLbpxY0FcIQKB7Agh23bPiyMET0Hx1yEoJbutrjTCVm5uN0JU5t9zOTv7LLrvJiWajy3x1LsuiV3TvNYWy/cm2nX7yiSfS3/ztT9P+vhxzKe3tSWxrnLK7u5+mphr1l05BF9rq+7LSMrSmBT5CZg5+TtICCEAAAhCAAAQgUGcCCHZ1Hh3aBgEIQAACEIDASBLQouS//du/NR0CWnRUWC4tXLKYN5JDTqcg0DMCUaRwOEEVrt+V69evp53dnZ7VRUG9J1CKUBZymmEipSC12XZv6VndOLWiuNQqxKOrKsWv1k04KGiVTrPl1dXshHO4SglzFuU0Rwd9j1NIzL/5m7850D23K7avU1jL0m2nArsZk97PKEqEAAQgAAEIQAACEBglAgh2ozSa9AUCEIAABCAAgaEgoIXM//iP/8ht9aKfnXaDXswcCoA0EgJjTKCdYHfjxo20vbM9xnTq3/UqwS6KZvv71YJdDN/Yvpe3HWpVIlKVKy3mfnPISt+fCdjHrgAAIABJREFU4j69X11pCHIOWRmdcjFkpc+Pba2DoKWQmMphdydtsaBXuufqP+toIQQgAAEIQAACEIDAsBBAsBuWkaKdEIAABCAAAQiMDIGVlZV09uzZAwuGMcxdlRNiZDpPRyAAgZ4Q0O+EBH6LBxITJNhtbW/1pHwKOV4CdkeWIRZbCXZuTVWOtoP3jIOCnc47iji1fHO5rSAXyypDU6qunRaCo9t/lLYcxwhEh53FSAmNMzMz+VrqlM+uqv1R1OShm+MYNcqEAAQgAAEIQAAC40MAwW58xpqeQgACEIAABCBQEwJXr15Nb731Vg6DWYYs8wJ8TZpKMyAAgZoSQLCr6cB0aJbEoVLoqhK+Wj244VynDqFZnhvLrxLJoiAnd5z/5JjTuTGHXJXYFwWrqpCbblcroXDQD6R8+bHHs8PO21Fzy8Vcs7GvwzkbaTUEIAABCEAAAhCAQN0IINjVbURoDwQgAAEIQAACI0/gwoUL6YMPPmi6Y+LC4aDdByMPnw5CYEQIWLCLYfrksNvc2hyRHo5mN/SghrYy1KS/K3td3hPs4LLwVZazsb7RdMhJjNvY2MiinAU5l99KNNxN+weaUNbfSXCzYBjLL12EgxzZxx95NP3sZz874DqsymEX21in9g+SHXVDAAIQgAAEIAABCBw/AQS742dMDRCAAAQgAAEIQOAAgU8//TR9/PHHB1wWDsMFKghAAALdEHAozOi0Q7DrhtxgjykFr9Kx1umhjZW1tQOC3CGH3P5+Swefeh4dYiYR21SG3IyCoI634NiKYitB0eV0Ov+4R+fJJ76cfvrTnx6oJuakM4tWoS/jiT6WMJjHPWqUDwEIQAACEIAABMaHAILd+Iw1PYUABCAAAQhAoCYEzp07l/TnzbmM9DkuHNakuTQDAhCoEYGY+8zvJRiQw65Gg9RFU/xbXwp2EuB2d3azI07uuOiQ29nZSXuHU9S1rS068XRgJ8Gsyk0W3XJy0MWtneOuKtRnF2iO9RALdlX32ui080M0urbcj0757Y614RQOAQhAAAIQgAAEIDAWBBDsxmKY6SQEIAABCEAAAnUiILHuk08+aYZE0wKqFwK1GMrT+nUaLdoCgXoRKMWDGBpTDrut7a16NZjWHCAgIU7C2+ZGI3/c1tZWM49cO0GuHPeWWPcnD+w6akjLTg6//dQQ7KqOiw+f6Jh2bsJBTYsnHn0s57CLPFdXV9P6+nryq0OJajy0WbRTf6anp9P8/HxaXFxMS0tLaXFpMS0tLqWZmZlBdYl6IQABCEAAAhCAAARGiACC3QgNJl2BAAQgAAEIQGA4CHz++efp/fffPxCaLIa1G45e0EoIQGAQBNoJdtevX0/bO9uDaFbXdZaOsvLEqf2DOdTK/Tu3cqyVgpE/lyJRp5xrKr+qTa0ccKUopc/R9bi1s5sFOQtx8VXfd9OermHewYHRcad2+wERPTTi+5CKbZm3LQiCVeEjI4uqUJt32v/m+BaCYZUo6L6oH3ogZnZ2Nv9JbHv0S19Kj3zpkUzu0uVL2cloh2o3D8uUfdZDNir3ntP3pPvuuy898MAD6dSpU1nU02bXXtVQlaE4O4mldzDcnAIBCEAAAhCAAAQgMGQEEOyGbMBoLgQgAAEIQAACw0/g2rVr6e233z7QEUJhDv+40gMI9INAFOyi0DAsITGdQ81Cl1/FTu93dxuuplZbJ8fYxMTRHGZlyEgxdb612DYfp/ZnQW7ztjPOTjl9v723e+D8MidcP+ZIJ34xL10pdMawj6UYqXJLwarqfPXZfz5H5bYTr9xmCWCuN+bDswgnJ5vLssCo7yTISZw7ecvtNjc3l+bm57KYpvJ8vspfmF9Ie/uNcbTDXd+77Hb8fM1Z7FS5DhOqulzmfffelx5//PH04IMP5rZ5K+/1vh6OIhoOeg5RPwQgAAEIQAACEIDA8RFAsDs+tpQMAQhAAAIQgAAEKgmsrKykN998s7koGUPa8YQ9kwYCEOgkuGh/zLc1rDnsSrFM/ZqaOii4RaFD70uBqCwjCnZVv6etnGM+VoKLBbnojtP7LMhtb1e6z5rlTjUEv9jWVu6/Qcx0C5IWimI7I+tWTjgJXBb8Spbqp/dbVHOZFuEsyLXqu4Q2HSPWDhEtwUvfW5jTaxbkbn0X8/LtFzn2ynrU/xx6dG8vi3n6Uz12ynXjAHSoTLXD155FO32emZ5Ju3u72WW5uLCYHn300fToY4+m06dON8XD0s3XjZg5iPlCnRCAAAQgAAEIQAAC/SWAYNdf3tQGAQhAAAIQgAAE8iLev//7vyPYMRcgAIE7IuCwg3YOWRBSDrvNrc07KrNfJ1WFn4x1dxJM7ACz0BSdevouClFVfbIjantrO21sbOQ/O+SyULTfCA0Z2xEFKgk8caty/MXzS0Exikv9Yt6Jb+yD55bOqQp5KbGqlYNOx5cOvbKPcxKzdnebjrcscM3M5D8LaHqvkJLzC/P5+yhuua1RBLU4qFeJeLHtVeJpHBM73sprqdXYmE9VOEuNrQVfvVfb1Vfd8xcWFtK999ybnn322XTmzJkDxVsslBhMLrxBXBXUCQEIQAACEIAABOpDAMGuPmNBSyAAAQhAAAIQGBMCWlT81a9+lRf24uJjXIgeExR0EwIQuAMCrQS7mzdvpo3NjTsosb+ndBLlytaUglK5vxTXskhyK2TlIUFup33Iza0QkrMqNGOntkchpxSXopDUX+K3aysFz5Kd90skqwqJKVEthqSMgpcddmXISp0jISrnk5tqvJcgt7C4kMNFxtCXVXnkogBaOvgcmjKLiBOTef7H79xz99NONh1vZ53KtNOu07i4v26nxUedZ3fdfmoIvg7D6fboVff9B774QHruuedyrjuLdZ3qZT8EIAABCEAAAhCAwHgQQLAbj3GmlxCAAAQgAAEI1IzA2bNnk0JjepHPi6RxsbdmTaY5EIBADQiUglB0NEmwW99Yr0ErWzeh/I2rcqi168D2LXeW3EgxZKU+S/xYW1s7cHpZficHnsSk0mGnAuN3rVyCVS6tMvRklSDVzwGLAltVaMsyR1wUqLLwtN9wMfpci11NQW52NotfzZCVsw3nXJUzrkr8rHLEmU9j335TSIwuO583NTV9QCyL/fX91uEr4/nlPGk3JrGNsQyd4zCe4qJ9UdCLAqiOffaZZ9PXvva13F4Jebjr+nklUBcEIAABCEAAAhCoJwEEu3qOC62CAAQgAAEIQGDECbz77rvp8uXLeaFOi3RabPYT/kdZOBxxTHQPAhAoCLQT7JaXl9Pa+kHBqm4AOznUJHQ4jODmxuahkJWrG+tN8adT32LoQx/bzq1nwa2dOGfBrRRqVH4UpUoxyWJNJ8GwU596ud/9jI40i3F+VX8tyun9wmwjl1wOWTk/n2bnbjvk1LaSj9tbjsVR73O3eTbEQm3Vc2ki7zNvvcbjnV9O39lFKLFMn+3ea8dY5+/t7+U5WiV+6j7uHHnm4ba4XTpXdSkUq3LcPf/88+mxxx7r5dBSFgQgAAEIQAACEIDAkBJAsBvSgaPZEIAABCAAAQgMN4GPPvoonT9/PjsVFBJMC3d6jWEyh7uHtB4CEDgOAsMu2FkU00MKEuScP84OuRsry01s3Yg6h0Sb/cmmYNMt/1hGKcRFV1TprIoOteZxafdQKMnS5dVtu47juNjX2660Rr41iUhyxkl0agpys7P5+6YAtr/XtlllyM2j9iEKbJ3OLcdK/ZlOU4eEvCiYbexsNZ1spfDXTVhMiW0WOOP89FxQ/1WOQ25GIdDn+jwdo+PF98tPfDm77Qad47ATc/ZDAAIQgAAEIAABCBwvAQS74+VL6RCAAAQgAAEIQOAQAS3gXbhwIX3wwQcH8uZ48a6bRWqwQgACw0mgdPy4F9Gd5e9KQSELErccPHq1SOBwegqzu7rWCLVblhvdVNpXig3l8frcyaFWOQKTDYdcDFkpUc6CnEMB13X0yhCWpSNvb7d9y6ucd+V4tHIZRjG2ajzydxO3HWZV4+z5pbIsntkhpzmzODefRSEJdBLn5JDT+5wDbnKyhWutrqM1fO2Kom+8xmZnZvN4fO9732s6/6LTc9ChVIePNC2GAAQgAAEIQAACw0kAwW44x41WQwACEIAABCAw5ASuXr2a3n777bxw6qfuvXiHYDfkg0vzIdCGQOmQK69359eKC/sO3Wd3mkPquSx9lhjTEOxWm0Ke9/t8NSvmH4vOL7uQ4u9R1ocmGiEG/d7OoVYOuZurDcGwSmzU93UXHqJoFfvg953a30qMq5oS5dhXiaglx3I8otCr9xLkJMAtLCw0Q1Zqbuheo7bbxR1dZx6vKsGQi/l4CHjcdD3aZadwm9pefe3VdPLEyaZw5+u209w7npZSKgQgAAEIQAACEIBAPwkg2PWTNnVBAAIQgAAEIACBWwTW1tbS2bNn8yct1nmRmAVTpggExo+A3VDqeVVIvNJp498Mv1qwu3nzZtrY3GgKdibZ6iEAC3mu3+H89JodcptbB0JW6nvVoa1KmMrtnLwt8A3jSJYOO/WhGzei+1o6qMrz43FVgmAcM49PFGyXlpaaDjmFUc4uudmGS05zZ3tzs+mW8zhFkbZVjrlhHKthb7PdkBbpNTa67k6dPJVeffXVtLi42Myrp2Mltkp8ZYMABCAAAQhAAAIQGF0CCHajO7b0DAIQgAAEIACBGhPQAt2bb76ZNjY2ciu10OpFVRx2NR44mgaBuyRQOuzK4qoEHwsverW4r98JO+30qu+Xl5ezw05bM+fYxEQW1+zkkbjjkJX5dWs7i3L6Ldra2kqrG+v5/CgSVoXmqwqX2eqBg1H6TWvloCv72ErQnNjbbwqAcYx8/unTp/NYSpjRWGUxbnamGbbSgmIrN54FuThmOtain8Whqmk8SuN0l5fpsZ0e50UZPlX7LNhPTU6l115/LZ0+dfqAYHxsDaNgCEAAAhCAAAQgAIFaEECwq8Uw0AgIQAACEIAABMaRwB/+8If0+eef58U4C3bjyIE+Q2CcCNhVY1GsKsRhdESZjcWdKNhogV/OKrlytH91dTWtb6xncU7CjBw5cslJiNOfPkuYs2DnHGdRONirMMjFNlYJRt040Epxoq5j3imkZRy/2IfyvDJUZVOQO3Ey/95HQS7mkYsOv1h+KaaVzKtCdkbm5f4qwbWuYzJq7SpFuzhOzmWreTA3O5def/31dOLEiQNC/ajxoD8QgAAEIAABCEAAArcJINgxGyAAAQhAAAIQgECfCdiFcuHChfT+++83nQ+dFor73EyqgwAE+kjAi/bOIaeF++iWsognoUfH6M8i3PUb17NTTqF2r9643hTs7LKKr344wOW5nip31Z2IOlUOr+j2qgr52UfMR64q/i5nB1RqH/LTDjkJqc2QlXONkJWRzZEbcuuE3d2dSoeey9vfP1iyBcY4B3REFBTj5zttF+d1R6BKRLUYH+ea8tltbW9lYfd7f/G9pFCojFN3jDkKAhCAAAQgAAEIDDMBBLthHj3aDgEIQAACEIDA0BLQwpycLr/97W/zwqlFPDtehrZjNBwCEGhLILraLODohChq+bNFOQlzm1ubDYfcesMh5zCXen/lypW8T067qdmZ5j4v8Me8Za1CKkYBr10HStGpFLTaOcGGYWpU5bCL7T652MghZzFufn4+zc038sgpjOHO7s6BbpaiZznmJZNOYSknQ47Acs40xnuy5fiXdcW2VTn0hmG8hrGNDmtbXosaA13Pmku6nv1vA4XF/P73v09ozGEcbNoMAQhAAAIQgAAEjkgAwe6IwDgcAhCAAAQgAAEI9IKABbp//dd/zYtwWpxzKKxOC7a9qJ8yIACBwRDw9e2wlRLZcsjK7VshK9c3skNOvwn6829FdNzZhaeydOzly5ebx+6lhmDjrXRYRYdbVWi+Tk7fdqEfVefe/kHBSt/Fc6JgNZgRaF+rnExqo/PHZUFubi475DK7vd22BXi8In+9jw7Kcl/8XIbEbHU/aDUO02nq0Ph7DHIew8nb+Q2rOtJp/Os4ZsPUJuedjNdldN3NzszmsLZy1mm+6TdA77/4hS+mF198EdFumAabtkIAAhCAAAQgAIE7IIBgdwfQOAUCEIAABCAAAQj0goAWRs+dO5f//MR9q/xIvaiPMiBQJwIWBspcX9WuoYnmQnUpaLRyeHUrfJfHla6XMvdaeXwpcETBRu8tyNkht7623swvp8X76Ljr5vqfkigWXLkq48aNGzl/3f7kbU53OtZuv4QCiVTx1aH72pa9P9nc3Ur8KQW8KvHCIlN8zQVP7OW5UDUuFjDjGHk++ZwTC4tZCIkhK+WQawpydwqO8yDQIwJ+iEdCnf5toFC3J5ZOpK9+9avpmWeeybXod0VzNv7e6Lek7oJ4jxBRDAQgAAEIQAACEBhZAgh2Izu0dAwCEIAABCAAgToT8MLa8vJyeuutt5o5p7paEK9zx2gbBDoQKEWpMmRgvAaiKBOFPB/j11hGu5CNZdNKsU/7W+VY87ESyFSH+xEFOb1XyMrokIsCoM5R+e5LlcOtFCTLNlcJdjdv3kwrKys9EezMLwp1Eg5iiL52Q1zVp1JA0/lVYl4rd5qOLwU6t6GcFwuzc9mR5JCVcsc5ZKXz/8Xyyr50K/RyoUPgOAg4JKbD3mrO6ndFvwsL8wvZZfeFL3whV2233nG0gzIhAAEIQAACEIAABAZDAMFuMNypFQIQgAAEIACBMScQF9r+8Ic/pEuXLjXz1vCE/JhPjjHpfiunmgUt51QzjijERYGudOhVCV5VjiyVW+Xys+NN+yy8xZCVm5ubaXdntxmy0vXFkJU+N5avNugYCV9RMOrk2CunQynYqf4o2N3t9HF/9KqxiK+txKz4fSdxLo5Xu/CLVc5F9U2uIokYWYibm0sOWan3+n5/d/dA2MByjC3IVom1d8uO8yFwtwR0vWkeO2Su5qv+JNrp79FHHk0vv/zygTmOs+5uqXM+BCAAAQhAAAIQqA8BBLv6jAUtgQAEIAABCEBgjAhEJ8nVq1fTf/7nf6YTJ07kXFZsEBgXAlUCUMzPFvd3m9srCt6le0+f7ZDzcfqs605C3M7uTn4vUW17q7FArv3a7Kqzsy7nA9vby/ui46+q/dFR18pFWwpLreZAKdjpPAt2exN3P3PMxcJlFDDd13a1tBLhmmO52wjbZ45lyErn7rJDToKc/mZmGznkfK7aEN11cRzcvqq2lCFPy77gsLv7OUQJd07AYV09n/1vBQvN+n154dsvpMcee6xZSXT93nnNnAkBCEAAAhCAAAQgUAcCCHZ1GAXaAAEIQAACEIDAWBHwApxeJQxoIU6CnfLUsEFg1AlEoUZ9rXK5VYkoVU60KPb4HF1T0e0WBbntnUZoOR2zubGZxblSkHPox1bCWhT83CaLd3p1XqnYN7etKoTnUcc7CnbOfSnBTuF1eyHYRR7i6zqikFe2OQpjVYJpPH56YvKAQ64ZunK+4ZCLIUmrxDMLiFXcPLeOypTjIVAnAnbgT09N54cI4m+O3iuf3RtvvJFd+b5GCI9ZpxGkLRCAAAQgAAEIQODOCSDY3Tk7zoQABCAAAQhAAAJ3RCC66xzK6sqVK+n3v/99XqzG4XFHWDlpiAlEcSyGwqwKW6jvHCZOXbYgt7GxkSTI7W/vZmfc5uZGU5Bz7jiJSdoXwzKqjFiPw9FVueJ03s7+fiZdFe5S+517quqYOESl+8sMus1hF8Pg9VKwc7vF2EKBX7VvKlXb+CIPnWshbmFhIYeunJ2bzeMmQdP8S4dcORb6XP4eTtyqPjodI9dYdim6Nuq7fXRVKM92YTqH+BKj6UNCwPM6PtgQRTk7TJ9+6un0J3/yJ0PSK5oJAQhAAAIQgAAEINAtAQS7bklxHAQgAAEIQAACEOgxgVK4e/vtt9ONGzd6XAvFQaBeBDzvo1gSxTG7uixeS5jKOeRuharc2t7KotvG+kYOY2lHmMMlpls5zEoR0EKgBDltZbhMU3JIy2Z5t461i27i1vllGVHoiSEy29UVRyYKTe1GTA47Bek0Jx1rwW437d+14O+xECdxjq/aJ4dcFOScS05C3NT0VFpcXKzkG3mXYmcpsrn/VYJtSg3FLboVI28LpvH3NYofMzOzzfbFeedxIodovX4vxrE1moPOYaf3Me9idvFOz6T9tJ9+/N9/nI/zb9o4sqLPEIAABCAAAQhAYNQIINiN2ojSHwhAAAIQgAAEhoKAFoq10BbDv127di394Q9/OOD2GYrO0EgIHIFAdLd5UVrCkPPFySXnkJU5r9zOTr4mdJ4XskuHnMUWvU5PTFTmNmsX0tECkF9LIUffN3PeFY48d71KgIxYqpyzMYSj6+wkGLUS7CTaSbDrdH43Q6UyJLzpVbk14+fF+flcRHTHRTFucrJ9Ir0onkWusbxOLuPSoRcFwJmJyQNtK0N07lQA6FRfN8w4BgK9IKDfQbtQ/btnEdoPMTjs74vfeTE99NBD+frUdwh3vRgByoAABCAAAQhAAAKDJYBgN1j+1A4BCEAAAhCAAASyQ0gLcXIQXb58Of3xj3+8LQ7ccgv5KXq7f8A2vAQc8rAM19dtj6I44XMOiCeTE033UdxvkWXyVkjAqvrbhQP0vlIQqnJOOWyb6tScjYLcxuZGI4zlZsMpZ0EuOqK6ZdGv46JAaEdfJ36lgGf+EtzaCY6leFSOyf4t900UrZS/Tu5c/Y7s7O8dwhLLUEhLh6acn5/P4SpzyMrZ2UMOuSoXIuJWv2Yd9UCgioDCujYeYJifW0g/+tGPDrlN4QYBCEAAAhCAAAQgMLwEEOyGd+xoOQQgAAEIQAACQ0zAOaG06BZzUSkP17vvvptWVlaS3p88eTILeRJAtEjnvFJD3PWxb3onYaoqlJ/FnhyScHo6z4WY603zwyJZdIf5fRSIosMp7u9WQLRoHAUjO+X0urK60hTpJMrp+JiXzXPZ7S/DI7YTDfsxeUrXm9m7brlfSsbxmFKMKwUuCXZxi/3V+yqHXDxm75aD0O3MzFdWmoKdfyecQ86inAU55ZQr64zt8fiU/e4He+qAAAQ6EbidQ3N2Zi699NJL6cyZM00Rr9PZ7IcABCAAAQhAAAIQqDcBBLt6jw+tgwAEIAABCEBgRAnYVVe10C+nzNmzZw+ExfICexT3RhTNyHcrCl3ddLYUfORKc16jKNI5x1oUY0qhzgKxxblSdLMQFR1y+k4uOP1p3uYwlbs7+dUuObvO1J8oJEVXnsuMLtE6urVKwbQU4GJf3d/42k4M03EK2Rmve8+BbufF9t5eHn8JcLNzs9kdpzmxvraexdylE0ttp1WVIHrAgTfVkBQHLZx2c21wDATGj0DDXaffY+VjfPyxx9M3v/lNBLvxmwj0GAIQgAAEIACBESWAYDeiA0u3IAABCEAAAhCoN4FSeIuOO7X8008/zaExc4i7Wzm8tEC/vr6ehTy24SXQSZgpHWjqaSmwufcW2EoaOr503EVHXnTTqQzNPzvhLMjJ4bm5sdnMLed2tCLvflmQi6KfzomhQMsyYujFOop4kXccj6pxaDe+5l4lhkV+YqfrXH8S5fL76ZlmTjk78TzO+l24uXwz77eg2Elwa+UEjG7I4b3KaDkERpVAw4UrkX5qajotLiymH/7wh1mw60X+ylGlRr8gAAEIQAACEIDAsBBAsBuWkaKdEIAABCAAAQiMDAEviFctrsV97733Xrp06VLT6eKwhyyoj8xUONCRUkBpJcbppFYuuiphzM47v0rckUNOC75RkPO80msUCEsBzfstXLk9bq9cXuV3Ve1156v6XacR7kZAjMdUhdSMrCTA2yFpQU5ifBTkWolpUQx0PXrVmN64eSNj69TeqpCX7canTmNBWyAw7gT29/eaobEnJxsP9PzlD/4yh89GsBv32UH/IQABCEAAAhAYBQIIdqMwivQBAhCAAAQgAIGhJRDFEYscDluoRfS33nor56byPi3wI9gN7XA3x7GdsKIFWM0BuSujI0vzwc7M8nuHq9R+OeN293bzQq7yH25vbTfDWWr/XMiBZ5JVjrwoGEYBb/eWYBj3202n48qQke6ry4hOPwtFpeNvkCMcBbeyHeZkV2IMIWoGDlkq4TIKctNT002HXGTi87zYXl7frZxybqfO05hLsGu0Z68DvkZIzlJk9ElRkB3kOFA3BCBQRaARErMRurfhtPvWN7+VvvKVryDYMWEgAAEIQAACEIDACBBAsBuBQaQLEIAABCAAAQgML4EoWFT1QuEJ33///bSystIMWyghh214CZQ50iz6lA41L8r6ezvkVldXs0NOYlzMIefjLMRYGLMY1gxRubvbFAKjSBPbYWEqikgub29i4oCgqDKiiy+Kd2UfVIdErBgCU+d3Ct/Yz9G2A610OJqjw9fqOpQo1wxZOTOTpian0tLS0gGHYuRR9jVyKH8LoogZ30uI1WZhX+Xrd+L6jeuZ49TUZBNXFdf9/c40q1x6nX6rOpfKERCAwN0SUArM26J647f4vnvvS6+++iqC3d3C5XwIQAACEIAABCBQAwIIdjUYBJoAAQhAAAIQgMB4ESjz1VnwKF1GXjRXuLsPPvggXb9+PQsEOOxGY77E8IYWvCSKrK2tZXF2a3srCzHRIaeex5CGVSSmtaLbhQhWhkF0e0qRTWV1ctjF/aUYV7axylXXTXv7NepeDLcgNzM7k3LIyluC3MLCQjOkpY6JomYUY2N7S7eimfo1MivFsirRLboVVb/EWzns1PapDorc7q354fZ1U18cnyoxr19jQz0QGHcCk5MT2VXXuA+kNDszm/bTfvrxf/8xgt24Tw76DwEIQAACEIDASBBAsBuJYaQTEIAABCAAAQiMEoGqRX+Jdp9++mk6d+5cmpubawooctvoeOcNk9BzO1xWI6yiNn3vckdtwb1bwcFzpMopFMuodiUdtiVFgSsKMHofwz66Xn8nQU6Rg2Z+AAAgAElEQVTjtr2z3XTJOaRlK8Gnn/O7qg1RcIqCYSkyt2p/PE6Coo6LjErBr53jrp37K7O/VX4rZrH9eq9rZ25+LotyClt54sSJfA05Z6QFuTq5AD3fzFGfL39+uWP+un7OI+qCAASOh0AW5oPTXr9Xf/HGX6RTp04dT4WUCgEIQAACEIAABCDQNwIIdn1DTUUQgAAEIAABCEDg7ggoLKby2X344YdZZJAIp1ct1smJpQU8uYAs2qm2KIxYnHBIvbtrzfGdXRUa0AKF+xRfy5aUzrFyfxRgqkISen+rOsTZApZfo/iksbBDTk4Iha3MueS2G7nkJAyVLrRS+Do+ukcvObbNZ0ehqBux7YCDbG+vUgwzw7gQXSWSWZArXWsOPWkHqtrla0JhK8VdISvn5+fz97p2okPO5fn6if1qN9+OTrS3Z7jdCHa95UppEKgrAQt28V752quvpTNnztS1ybQLAhCAAAQgAAEIQKBLAgh2XYLiMAhAAAIQgAAEINBvAlVOMH13/vz57LaTMGRRQWKFxCC9VoXcVNtjCMZ+9+Uo9ZWOpijMtBPj3L9Wjiifezv/z+1WdeM69PnLy8vZHeY8chblxL8qXGkzd1xFmMqq/gzaydVqnsTvq1yNdnHKAVoKmlH8ssOulegnjtG9WNa1vbfXdMBJdNOfwlbqVayXFpfyqwW50j0Zr484V6JgeFTX5lHmd6+PRbDrNVHKg0C9CUQns+8Xf/rCn6ZHHnmEsJj1HjpaBwEIQAACEIAABDoSQLDriIgDIAABCEAAAhCAwGAIROFG72OuLIlGH330UVpdXc3fSzSyW6h0b0XnkcSK6GAaTM/a1xodUvHIMgRlWYr320HYLmSlzy1Z6bOcjO0EuU7iXrvwmnEcW1Goq2BXttdCURSN9d75laJQGXP0ebG5dLCpfO2zg9HCqkNWSgicmW7kk1PZOs5/0QWo9+W4xrY7JGbp0Gvlchz0eHS6Rt0+OezYIACB8SGg3yzfL595+pn0ta99jbC44zP89BQCEIAABCAAgRElgGA3ogNLtyAAAQhAAAIQGG4Crdx1pRjxxz/+MX322Wc5FKbOUehFh1wsHUwWRDoJTnUiV9XWKkEmCjRVIRXjfuWQ0yKncshld9zWVg5baYdcq5CYVWNSxarTcRJNvXUSIQc5FmXbShGsHAfvL0OGqg/OB2dRLIYQzQ65mZmksJV6PzvTeM0C3cxMU6gWN4eCi+Kayo+CYBy/Kqee+cd9dRfl4jyI3OP3ly5fGuR0oW4IQKBPBCzU6bfWgt3DDz2cXnzxxT61gGogAAEIQAACEIAABI6LAILdcZGlXAhAAAIQgAAEIHCXBGLYq6qinGtLLrtz586lmzdv5nCYDo1px53FDC3y2V10l0071tO7FU+imBffi0cW5CTGbTfyx0mQ02d9r5CMVZvrLUNmlsKVQjK220oxScdGV1k8t8rhV0dBNbrRJKZpczurxiu672IeOb1fmF9o5paTIFcKrFWCX7vxKsfHIS/t8LNwbcFPdcb2u+xWrry6jYcFu/L3QQ67qnCvx3qxUjgEINBXAnZp++EFX/OnTp5K3/ve9/raFiqDAAQgAAEIQAACEOg9AQS73jOlRAhAAAIQgAAEINAzAqUY4sW6uFhvt9Lly5fThQsXskAlcUrHSFzRAr9EvBhusGcNPIaCqnLQRQ4bGxtZmGwlyMU8clUOtsn9/UOtbiXKRKGq6Zy7JVipkCqxqhRNonhVVlzlAKvKg3cMmFsWGYW46Bb0uDhXneegBDa5OucX5vPr1ORUwyk3O5v/LPB5nsa5W8W9KoddFEGjYBX5uyyL0haq1dHo8PN4xLGN5bdzSHYS0fsxTrH/qs9tl8MOwa4fI0AdEBgcAf8bQL/D+m31/ULhgn/84x8PrmHUDAEIQAACEIAABCDQEwIIdj3BSCEQgAAEIAABCECgdwTKPHOlSGAHnYUIvcZjLl68mD7//PN0/fr1AyJdFPt619rel7S5uXlAkNPn6JCrEsliK0oXYemcKh12pWhUJdjEY7ZuhbSsEpssprQSgKrEpjqIQK1GUe21Q25mtuGGm5tthKosQ1ZaAIshKV1u7GNVf6N4Vp4fx1vv9yZuu/viGDSF0b2GIOsxKJ2A7QS5yKGqbJfb+1nffYntBLtO10b3tXAkBCBQRwJ+8EYPrOh32A9QqK1//Vd/Xccm0yYIQAACEIAABCAAgSMQQLA7AiwOhQAEIAABCEAAAsNCQIt6Cg0p4U5/cqVJCNET+VroK7cobsT8YmV4x7hYqH0qz6E5JSTqcyfRQG1pF7Jy0A6z6NAqBRr3vxQBY5+rwo5GJ50Ewyw87e01WUX+7cou21M1jrcz5DX2luOh9kX3WQxZqfGbn5s/ELLSLs1hmfuj3s5WgqNCYna69kadDf2DwKgT8AMP+g33b7nDCn/39e+me++9d9QR0D8IQAACEIAABCAw0gQQ7EZ6eOkcBCAAAQhAAALjTkCLexLoJN5duXIlu+6qBDuLR3pVGMMoGkX3k3j6mBiSy64fLSCur6+3DVlZOqbKMRq06OBFULerdFo57KC+j24wt9v7nUPNzMxYITkdojGG//T+WF8ZClJlOYde5FS6/WLeQoesnJ1rhKfMYSqnptP8fCOEpQU5n2MBNvYvzocqZ+G4X2d16L9CYrJBAAKjTaCdYPf6a6+n++67b7QB0DsIQAACEIAABCAw4gQQ7EZ8gOkeBCAAAQhAAALjSaAUbExB38vhpr+bN2+m5eXlpJCTznGn46Jgo88Waywy6bOEHuXLy4LgznYub3NjM+fPK0MalgKPyq/a6iIEWXx0Gy2atXO+HXDQ3corpH5GEc78SodddExVORpL8XTilovRC7cqV6HRpmemszNuYWEh55HTGOl7fRfDKFaFrIzjYbdG2d/xvJKGp9cIdsMzVrQUAndDQL/nfjBEv9N2dcthh2B3N2Q5FwIQgAAEIAABCAyeAILd4MeAFkAAAhCAAAQgAIFjJ2BxJ1YUv5NgJ7FN7ru8EDg5kSYnJpuHO/ylxR859X75y1+mlZWV5jESh7TFUI9VIpccXeUWxbpBh8SMbSvzn2lfdMVVuQG9kKpjo5DncsU6hsAs6xBjlWFh04Jc6ZCTIBcdcg6z6XotEEaxzou7OqaVa66KfxQSB+2APPaLpeYVlIKym0tIzJoPHM2DQI8IlIKd7yFy2J05c6ZHtVAMBCAAAQhAAAIQgMAgCCDYDYI6dUIAAhCAAAQgAIE+EIihG6uqqxLxLOREEckCjp1XOubixYvp5z//eRZ9JNTZlRfFqlhnK0GuLq66dsNRClTmVuadc+jQUqQrRUvxsgPSZUnEzG646dvOuLnZuTQ3N3cgZGUU3Nxmh66MTkCLdx67KN7JUelzHLazU8jLTvv7MJ2p4haBdoKdr19gQQACo0vAgp3DN/s3QQ47BLvRHXd6BgEIQAACEIDAeBBAsBuPcaaXEIAABCAAAQhAIItrVQ6rUkwrQyaW5wmlwmH+wz/8QxaTdLyceWU4xygoVYl3ZajHGHqzTsMVQ1aqXepzKYhF0Sw6DHW8+Ejs1J/e2ylnQS6GrdTxpcMtctX7MmSpz2nmyJucPODgs4jjcVR9br+/0zHl+MV5UR5Xp/EZt7Yg2I3biNNfCBwkgGDHjIAABCAAAQhAAAKjSwDBbnTHlp5BAAIQgAAEIDCmBEqBKbqseoFE5Uuw+8d//McsQjl0o8NlVoVUjC4174+C0DA47exSU3+j4GVBzuLlwuJCFvVmZ2azQ64U5KrGoJswkz6mlWBY5qqzUOdXM27lvCydgFXhPHsxfyij9wQ0VgqJqa1OIWV731NKhMB4E/BDN7rO7bBzDjtCYo733KD3EIAABCAAAQiMBgEEu9EYR3oBAQhAAAIQgAAEDhAoRbvokCoddKWgE8WjVkKaBLtf/OIX2ZUld51FJIlZVeXHxnUS57oRr/ox3NHJZFFOr/ML87m/dsgpj5xDSx61XTH0aDkOrcra2d9r66CbShP51Ci4RaZe3HV9rqcqlCfOuqOOaP+OdzhVjzWCXf/YUxMEBkXA130p3Okzgt2gRoV6IQABCEAAAhCAQO8IINj1jiUlQQACEIAABCAAgbEgoCf7Jdj98z//c+5vXECMQlErGFNdUooiUzsRsRQA9yYaglUUm2KVUSSLYTglwsmlJkFOr3LISYyTQ877HIqsyy5wGAR6TqBqoV6VXLt2LW3vbPe8PgqEAATqQ2BnZyfNz82nnd2d/FCGHe76Xfir/+evOj4wU5+e0BIIQAACEIAABCAAgSoCCHbMCwhAAAIQgAAEIACBIxO4dOlS+qd/+qccfs8CgoU7LShqa+Wkm5mcbFufc7S5jFahGcsQjv68s79/wF1m95udf4tLi5WCnENaxvaX4p77emRgnACBHhFAsOsRSIqBwBAS8H3WDnDdg52X9H/9z/81hD2iyRCAAAQgAAEIQAACkQCCHfMBAhCAAAQgAAEIQODIBD777LMs2FkkkyPNubP0vgxrecAht9cI6eitfF+GifRxLsOCno7TnwU5n7dw8kT+TouYM9MzB1xy+n5rayvv95+deBYfXa7qjW2rS6jOIw8WJ4wUAQS7kRpOOgOBIxHQfcthqH3PkuNO97sf/vCHRyqLgyEAAQhAAAIQgAAE6kcAwa5+Y0KLIAABCEAAAhCAQO0JOIddFN0kpGkBsVWOPB8rQU9bq5CXZf690mF36vSpXIcccQpbqYVKha60Q06LmaW7L7rx7jTHXishsfaDRQNHigCC3UgNJ52BwJEIOAymc5Hq90D3wAe++EB68cUXj1QWB0MAAhCAAAQgAAEI1I8Agl39xoQWQQACEIAABCAAgVoT0AKhHHa/+MUvmsJYdNiVIS3Vmehac86dKMTF9wpZGQW5Mo9cJ6db6dgrQ2faAWh3gmF3Cr1Z60GhcWNDAMFubIaajkLgEAFd/7qH6T6q+6RCOOv1G89/Iz355JMQgwAEIAABCEAAAhAYcgIIdkM+gDQfAhCAAAQgAAEIDILAxYsXmznsoqsuCnOtHHRLJ5Zuh6ycmUlzs3NNh1xVOM2j9M/5farOKYU7C4ml486Covf7FYfdUUaCY4+LAILdcZGlXAjUn4Bz1lmo0/1K9803vvtGuueee+rfAVoIAQhAAAIQgAAEINCWAIIdEwQCEIAABCAAAQhA4EgEtEAowe5f/uVf8nnOXWdha2FhIU1NTzVCVc7MZjHOLjnnm3OFzh8XxT0LaJ2cdFWNLs+pypWn76rKVj+8GBrLLttYhts8EjwOhsBdEkCwu0uAnA6BISZgh13Mubq0uJS+//3vZ+GODQIQgAAEIAABCEBguAkg2A33+NF6CEAAAhCAAAQg0HcCKysr6caNG+n//H//Jy0tLWVRbm5uLi8WKo/cnQht6kSVEFZVVpWLrl3OOgPyMc79Y6GxdAXq+6rwmGVuvb6Dp0II3Mr9qDlsZ6vn5bVr19L2zjaMIACBESage5Oufd1vla9VD8bcd+996bXXXhvhXtM1CEAAAhCAAAQgMD4EEOzGZ6zpKQQgAAEIQAACI0gghqNU9yw2deMCs2BVhoRcX19PW1tbaWNjI21ubjbf+3M3ZY8garoEgdoQsEvUbju5XtfW1tLK6koON8sGAQiMJoGJiZQfitHf9PRMvud/+1vfTo899thodpheQQACEIAABCAAgTEjgGA3ZgNOdyEAAQhAAAIQGH4CXqyLC/NasNcifrlY38oVJiFufWM9ra+t54V+iXQS5PTEvp/gj4Kev1M9ctGxQQACgycQw2Ourq6m1bXVSqfq4FtKCyAAgV4Q2N9vhG5u3Icn8j37r//qr5v3bcJi9oIyZUAAAhCAAAQgAIHBEUCwGxx7aoYABCAAAQhAAAJ3TWBnZyeXYRFNn/W+dM9JoLt+/XpaXl5OV69ezfvL3HNRCIyhKB0y0t/dacjLu+4sBUAAAk0Cvg4dHtMOOxywTBIIjDKBhruukW91Nt1/5v70yiuvNEPkjnLP6RsEIAABCEAAAhAYBwIIduMwyvQRAhCAAAQgAIGRI9DKORe/lxvu5s2b6fLlyznnnN1zFubisV7kL/PD+dgIkJB7Ized6NAQEfA1WiXYyWHHBgEIjDKB/ZC/bja99upr6dSpU5UO+1GmQN8gAAEIQAACEIDAqBJAsBvVkaVfEIAABCAAAQiMNIHSARc7q9CWV65cSRcuXMjhLhUiS38S8OS0W1xcbObAieeVDrrorPN7HR+deSMNmc5BoIYEqgQ7feeQmDVsMk2CAAR6RGBvrxGWWvfh++49k7773e/mksuHbXpUHcVAAAIQgAAEIAABCPSZAIJdn4FTHQQgAAEIQAACELhbAnFhLi7ey02nsJeffPJJzmUnkU0infPbzc7OppmZmbyw7y0KcXbZxZB6pRtP5+Gwu9sR5HwI3DmBcmG+DIl55yVzJgQgUH8CjXCYuq+/+spr6eGHH242Wd+Rw67+I0gLIQABCEAAAhCAQDsCCHbMDwhAAAIQgAAEIDBkBLRYp0V7i3JbW1vp888/z446iXYS5bRZjNOrc9408t409keXXlVeuqqwmzzFP2STheaOPAELdjjsRn6o6SAE0tTUZA5vfebMmfTd19/I93nfl3V/54EaJgkEIAABCEAAAhAYbgIIdsM9frQeAhCAAAQgAIExJqDFOeWnO3/+fFpZWckkFCqrFN+qxLgSWxTivADo70rH3Rgjp+sQqAUBX6NqDIJdLYaERkCgLwQmJxvO+ddffz2HxPRvAO66vuCnEghAAAIQgAAEIHDsBBDsjh0xFUAAAhCAAAQgAIE7J2CxTeKcFun99Lzy1J07dy676vS9wmDpGL/eeY2cCQEIDCOB9fX1dHP5Zv49YIMABIaTgO/50SknR52c8f53wMMPPZxeeOGFZi47i/YW74az57QaAhCAAAQgAAEIQEAEEOyYBxCAAAQgAAEIQKCGBLRAp0U4C3Bx8U5uunfeeSeHvzxx4kR21CkspnPWyWXHBgEIjBcBBLvxGm96O5oELL7pnr6wsJB2dnayMOdctNr/F2/8RTp58mTe59DYCPWjOR/oFQQgAAEIQAAC40cAwW78xpweQwACEIAABCAwBAQcjrLMGffZZ59lZ50X79QVL9pJ3NPx3YTAHAIENBECEDgCAQS7I8DiUAjUlIAEOIt0Eu3srNP9Xff95/7kufT000/n1jsMJuEwazqYNAsCEIAABCAAAQjcAQEEuzuAxikQgAAEIAABCEDgOAlEkc4CnBbx3nvvvXT9+vW0traWlpaWklx4+pubm8vN0SKfFvf0ygYBCIwXAYXJVUhMNghAYHgJSHybm51Lu3u7OQSm3HW6p+v9Y48+lr7zne/kzxLwcNUN7zjTcghAAAIQgAAEINCKAIIdcwMCEIAABCAAAQjUjEAU6dQ0LdS9//776dq1a02BbnNzs7mY5yfv7axjEa9mA0pzINAHAgh2fYBMFRA4ZgLlAzsS7PTd4sJiev311/MDOtFRp38fRFfeMTeP4iEAAQhAAAIQgAAEjpkAgt0xA6Z4CEAAAhCAAAQgcFQCXoCzAPfxxx8nhcLUZz9tr/ezs7P5CXuJd9ocOuuo9XE8BCAw3AT0O6CQmMsry4TEHe6hpPUQSDPTM2lldSWLc7rXS5D7wfd/0MxZK0R+MMf/TvBx4IMABCAAAQhAAAIQGG4CCHbDPX60HgIQgAAEIACBESXgJ+gVBvPzzz/PvXTISzvwvECnxTyJfPqT206vbBCAwPgQ0OK9HXbksByfcaeno0dA93DlrtPDObq363p+4dsvpC996UtN8U7/PvADPCIQH/LBYT96c4IeQQACEIAABCAwXgQQ7MZrvOktBCAAAQhAAAJDROCDDz5IFy5cyC12vhrlrNNCnhblJOBZ2NN+LeDpsxb52CAAgdEn4PB5CHajP9b0cDwI6B6ue7wfwPnWN7+VHnvssea9vgyZiUA3HvOCXkIAAhCAAAQgMD4EEOzGZ6zpKQQgAAEIQAACNSIQF92q8tH88Y9/TOfPn8+LdnFBTiKdxDk2CEBgvAnYYWtHncT8a9evjTcUeg+BmhOwg06vzj+rJjsPnUJbK8y1wmF+4/lvpMcffzz3SNe39rFBAAIQgAAEIAABCIw2AQS70R5fegcBCEAAAhCAQI0JRNFOzZQYpyfrFQJTYt2NGzcOuOUk3JUCXo27R9MgAIFjJIBgd4xwKRoCx0Qghq90+GqJdbq/2ym7sLCQ7KyzII+T7pgGhGIhAAEIQAACEIBAzQgg2NVsQGgOBCAAAQhAAALjQ8C56JynRj3XU/RvvfVWWl1dbYbE8oJdPG58KNFTCECgigCCHfMCAsNHwNetW24hTk57CXgnlk6k559/Pj300EMH3PU6vnzIZ/h6T4shAAEIQAACEIAABDoRQLDrRIj9EIAABCAAAQhAoMcE4qKbXXUOi/nee++lS5cuNcU6iXTapw3BrscDQXEQGGICCHZDPHg0fWwJ2CkfhTsJdXLXz8/Npxf//MV08sTJLNY5H63/nYBgN7bTho5DAAIQgAAEIDBGBBDsxmiw6SoEIAABCEAAAvUgEBfdYrira9euZXedn7i3QBfDYLJgV48xpBUQGDQBBLtBjwD1Q+DoBHQ/Vy46iXC+hvX+4YceTn/6p3+ac9c5h51KdwjNo9fEGRCAAAQgAAEIQAACw0gAwW4YR402QwACEIAABCAw9ARi7hqLcGfPnk0rKytpamoqL+T5T521iIdgN/RDTwcg0BMCCHY9wUghEOgrAd/X5ajTvwPmZufSU089lZ588sl8n7fbXo2K7/WZ+39fh4rKIAABCEAAAhCAwEAIINgNBDuVQgACEIAABCAw7gS0UOcwWHq9ePFiUjhMPV2vz4h14z5D6D8E2hNAsGOGQGD4CMzOzKat7a18n//Sw19KX/va19KpU6eaoa/1wI62ra2tNDs7m99buMNtN3zjTYshAAEIQAACEIDAUQkg2B2VGMdDAAIQgAAEIACBHhCwIKewl9vb2+k3v/lNc8HOT9F7Qd45b7RYZ/ddD5pAERCAwBATQLAb4sGj6WNLQELcA198ID3zzDPpwQcfPMAh3vt139dniXVy4+GuG9spQ8chAAEIQAACEBgzAgh2YzbgdBcCEIAABCAAgcETkECnHDbatAj3X//1X+ncuXNJ4h0bBCAAgXYELOBLvHd+S4fYvfz5ZeBBYKwJ+JqIYaQtduk7XTe6B2vTPVd/EsUsjJXwnGfW309ONoS0qq1Rz2QzN53KVn46lS233ML8Qnr++efTvffem930MYftWA8anYcABCAAAQhAAAIQaBJAsGMyQAACEIAABCAAgT4TcFgrLdbpaft33303LS8v97kVVAcBCAwjAQS7YRw12twvAlGcK4U1Xzt+OMYONol4yiW3s7uTBTZtFvwOt/u2WFcKblkQnJzO5UikUz3zc/PpzJkz6bHHHksPPPBAvudLrNNmp32sq3W9/SJIPRCAAAQgAAEIQAACgySAYDdI+tQNAQhAAAIQgMDYEvCionLXffjhh9kpo8W9Vk/ujy0oOg4BCBwggGDHhIBAewJR9CpFMeeDi446vdc5EtPm5+c74JWLbqIpuDnnrL7T3+7uXnbQnzp5Koe8fOihh9Lp06fz8WUOOnLSMZMhAAEIQAACEIAABEoCCHbMCQhAAAIQgAAEIDAAAl40/N3vfpdu3LiRF/K0yOfQdgNoElVCAAJDQADBbggGiSYOjIDvoaVrzZ+1XznhFBZT7+WA0yZXXHxoxg/PWPBzh3xMzEM7OzObFhYWsnPuiSeeSCdPnkynTp1qMojCXCyXMNgDmyZUDAEIQAACEIAABGpLAMGutkNDwyAAAQhAAAIQGGUCWrRbX19PZ8+ePRAWS4uKuOxGeeTpGwTujgCC3d3x4+zRJqDwllEUU2/jZwt201PTaWNzI8PQwzIS8HxuuxCVS4tLaXFxMQty+ltaWsquPIl1EgIVUlOv3mJOvVZiXbznExJztOcnvYMABCAAAQhAAAKdCCDYdSLEfghAAAIQgAAEINBjAg6H+V//9V/pk08+yaVroVDhuLTQh2DXY+AUB4ERIoBgN0KDSVd6TqB0xJUCWLzXyuEWXe069p7T92QBTyKcxLgTJ06kpRNL2Ymn73W+txhuM4bJjO91TOmk878BVE6ZB6/nQCgQAhCAAAQgAAEIQGCoCCDYDdVw0VgIQAACEIAABEaBgBfo3nzzzeyyi4t7o9A/+gABCBwfAQS742NLycNPwC51i2LOLWdxTQLdQw8+lB+OkRgnl9zs7GzzVQTaudzaPVDjuju55ErBrtPxwz8q9AACEIAABCAAAQhAoFsCCHbdkuI4CEAAAhCAAAQg0EMCm5ub6Te/+U0On6VQWhLuFGZrY2PjwBP8PaySoiAAgREggGA3AoNIF46NgO6p+tvc2Ey6z8q5rlf96XvlmPvJT36S77MOX+mcsmU4Szey25CVUYiLHSxddK0EO7VV4iEbBCAAAQhAAAIQgMD4EkCwG9+xp+cQgAAEIAABCAyQwGeffZYUEtPhuLSApwVELRzytP0AB4aqITBkBPQbolB9EhsuXb7E78eQjV+/mzu1v9+2yt2Jo7WoleOs1X2s6vgyZ1xVqEm1St/v7O03BLlCjLMgF0NcVvXkK48/kX7605/m6wSn29HGmqMhAAEIQAACEIAABI6fAILd8TOmBghAAAIQgAAEIHCIwEcffZQuXryYFwy1wOiwXX4PMghAAALdENBvhsL7SexHsOuG2GgfU+UGi4LY/v7eIQDxnKp8awdPaCh6pcjmY6JgFsv1+7L8sjE6X4Lc1uZtZ5zFuSzU7WwfyPt2sG+H88WV5SPYjfb8p3cQgAAEIAABCEBg2Akg2A37CNJ+CEAAAhCAAASGksDvf//7dDXTG0YAACAASURBVPPmzdx2LVB6ERPBbiiHk0ZDYGAELNjpVYId23gTsHNMFOxU83u9Tk1NNgFViW7xnHje7bCOt89vR7qVoLe9vZ3F5e2t7WaoSgly/l5hIUsX3oG8dNNTB6otBbtOo49g14kQ+yEAAQhAAAIQgAAEBkkAwW6Q9KkbAhCAAAQgAIGxJKCF9V//+tfZReDFUYXD1PetcuCMJSg6DQEItCTg34oo2H1+5fNmmF3QQUAEytCUZcjIVvv9vd3fLqtTyEnNSwlydsgpL6sdclmo29ttCnK+/7Vy+FWF1fSxrV51L223IdhxXUAAAhCAAAQgAAEI1JkAgl2dR4e2QQACEIAABCAwkgTkIPjVr351YCFVDjsEu5EcbjoFgZ4TiOEFJYJIpNB3V65eyWIJ2/gS6CZHnOlUOfCUDzGKYaUwJhEtC3JbW2lzYzOVgpy+b7dJsNPWShD0/PX+qhCf5fnxcydBEcFufK8Neg4BCEAAAhCAAASGgQCC3TCMEm2EAAQgAAEIQGCkCKyurqbf/OY3Oe+Uw2FGt0yVq2CkANAZCEDgjgno98GihIT+KNhdu3Ytbe9s33HZnDg6BFrdR6oEvdjr3VsOOYWolDPOfw5Zub6+3jJ/ncrpJBjrvuetFAP1fekyLwW7qv3xu073TwS70Znj9AQCEIAABCAAAQiMIgEEu1EcVfoEAQhAAAIQgECtCVy/fj0ph50X2+Vo0GKoXDJa7HQ+u1p3gsZBAAIDIVAl2Pk3Q78tW9vtHU4DaTSVDoRAlSDm+47uOQ5bKVecBbnltdWu29qqfBdQlcdOoaCrtugarcpL5++c57XM1RdDd7brAIJd18PLgRCAAAQgAAEIQAACAyCAYDcA6FQJAQhAAAIQgMB4E7hy5Up65513sktBi5dzc3PZxSDhTp8R7MZ7ftB7CLQj0E6wu3HjRtrc2gTgGBNwyEoLcjl05eZmvrfogRAJcq3yv1VhO5TjLkRcrXKzVYWyVLlRkGs3PHbLWZA75LBLuwccfq1CZraqA8FujC8Oug4BCEAAAhCAAASGgACC3RAMEk2EAAQgAAEIQGC0CJw7dy598skneQFTf3LW2TWAw260xpreQOC4COi3Q+J+DKcrwW7cHXal88r8LSRNp8n8VSvRandiLwtCYlslGuncmH/NZZWhJqtcYj63VVjK2PZSDGueM9lwYkuAc7hKO+R0H7l58+ZxTbmelOtwrq1CV06kqWY9kVO73HxVTr5WjL/yxGPpJz/5yaHx7dahF+dOVR+iA9AdiSFs43wpH84pw332BDiFQAACEIAABCAAAQgMFQEEu6EaLhoLAQhAAAIQgMAoEJBgpz9vVaG9RqGf9AECEDg+Agh21WzLfGaHHGJ7e/lECzoWarJAlyZSmmg8SCGRxX86Rg9W6G9nZ/eA2Ofzo7PMD2NEt5iPk9AWBUH3wucox5sEuRiyUsKcQ1beXF1pdrwqJGUrIez4ZmJvS1bfS0E09skiV+y72cWWlBz8+fFHHk1/93d/lw/VWMScemIsp7vLK9tR1dM4j8qx7MYt7/52c2xvSVMaBCAAAQhAAAIQgEAdCSDY1XFUaBMEIAABCEAAAiNN4NNPP00ff/zxgUVJP5U/0h2ncxCAQM8IINh1j1K/rxZWJLpVud9ui2ytHXYN5g0HWDvHl1sWXXoW/yQI6X0pyMklJ/FmZaUhyLVyiO1NdN/vOh5Z5bA7isjo89W3KmddKZyapXk++cSX089+9rMmYx3v++/GxkZaW1vLY7O+vp4djFFQ03guLCzkMNZ61V8U/DyHovgWBT29V3nlHPQ4eV8dx402QQACEIAABCAAAQj0hwCCXX84UwsEIAABCEAAAhBoErhw4UL64IMPmuHsvINwWEwSCECgWwIIdtWkyt/RUpwrHVHR4WwRqHSuxXCJMeRhFIcsCkqQs0Muv25tZ+FHYpBEuY3trSzGaZ/PiU48hzmtco11MzeOIn51U16vjykd5So/ipNVYlfc36l/E3v7ucnRHRfH7ytf+Up67bXX8nhYoLt69Wra3tluOuvcpir3pNqncbOQNz83n+699950//33p1OnTqXTp0+n+fn5JrY4H3Ve2b9O/ek1f8qDAAQgAAEIQAACEKg3AQS7eo8PrYMABCAAAQhAYAQJaHHwrbfeyk/Zx4XIuAA/gt2mSxCAQA8JINhVw6wShEoBJ4asLMNWlqW2EvRi2EoJcXbIyZnlfWU+s1zv5ERTGCqFOtWlcy0Yle22G8xtHEaxx/0rBTX3qSrEZJUjstWldM/JU1kUk3A6Ozvb+JubzU443XNV/8L8Qtrc2mzmsdN3+tOxVQ4+tckOSZXtP7XBoqvDnE5OTGbR7uGHH04PPvhgWlxcbB7je77H3eKsc9cSFrOHP5AUBQEIQAACEIAABIaUAILdkA4czYYABCAAAQhAYHgJKOTZ2bNnD4XzcjisVqHQhrfHtBwCEOg1AQS7aqKlwFYeZZeTBRaLY82wmZOTzRx2Ft7kxJJLLjvkNjYO5LeL4TZVlkQZizseI4fGtMBT5kaLAmIpwpWOwZjDLToB/V7113mr6l9s72TDINdyO3nyZFtBrpOIOTMzncNempO4ScxTPjt95xyCGvsorDmMpQW9KOKpsR7jvT2FTW248NSWB774QPrqV7+avvCFLxy450e3ncc/OgHrPIa0DQIQgAAEIAABCEDg+Agg2B0fW0qGAAQgAAEIQAAClQS06Psf//EfeV9cENSCIU/YM2kgAIFuCCDYVVOqClnp31r/3log0W+uQlY6XKU+r21uZLeV3tsNFmuyIFiKLLcFm718eOkKK8NfRhEvCm/lPSDuK8sthT/3s5v5M+hjyn65PScXl7JwZoec8sXJ+TYzO5O/b3ePrBLrygdgdnd38n1X+ecc2tJON7UhOgDLUKjlmHv/wToaOfHcVt3v9fm+e+/Ljrunnnoq98dbGSZz0ONC/RCAAAQgAAEIQAACgyWAYDdY/tQOAQhAAAIQgMAYEtAC3b/92781w6Jp0U+Le9vb2wh2Yzgf6DIE7oQAgl01NYs2FmO2NhvhKuWQkwi3utEIWan3+rPA5zCHFmXspDokEO1PHqi4FIRahW8sxZ0qJ3UMednSbTXREATjFsvq5DC7k7nWy3MkwOl+J9FK75XvTa8S6PT91ETrvmlPO96d9pdsPPZ+9TUVyynHrZUo6HkzOdkIdV3lolQ9cvA9+8yz6cknn2y6MVUfD+v0cpZRFgQgAAEIQAACEBheAgh2wzt2tBwCEIAABCAAgSEloEW7//zP/0yrq6vN0FnuisNxDWnXaDYEINAHAhZ2ojNIIoFC/S2vLGexIIZOdJN8XpWodNshdjuHWhQdbgsSjZCRFk7KstoJD1UOJYsjFsg6CU67+7fdaypPDzo4ZKXei4FzklmQUx11CTdYxS32OeZQq5pKkxPT+etSuKoSAN3vWI7ngEUl190cm8nbYpPriQKURS07DeO46bu56YbwFgW5+YX5piDXaXz7cPkMtApdH5qXJ0+cTM8991zOdVdu5l3mQHTY7IF2gMohAAEIQAACEIAABI6VAILdseKlcAhAAAIQgAAEIFBN4Pe//326ceNGXkSOocGc/whuEIAABFoRaCfYra2v5dNKp5hFvFZCjeva378d0rEU4xzqL7arDO2oHF5Vm3/n9Bun9zH3m9tWCooW5DY3NrNDLgtymxtZ8JBrzuEGfX7MS+b+V7md6jKzYhvdJj204fGramcZslHHlMLq7bFsjEU7B14pZKr86CorBUYJcmW4Sjnk5ubnsnssCoB14Vy3dmjuz87Mpu2d7fTIlx5JX//613OITm2a5+JZNYa48Oo2krQHAhCAAAQgAAEI9J4Agl3vmVIiBCAAAQhAAAIQ6Ejg/fffT5cuXWoKdlUL8B0L4QAIQGAsCXQj2FmoiQJdKcRYNPP3DfEtNcW0TuJehG/xaWqqITiVm4Uc5+q0O1CfJcjJJRcdcnof88g1HYBFyET30/W1E6d0zKAdXqWTsAyd2NFhN9lwOJb9jcJaleCm48Uw1h+dki5PISqjQ85OOb3mvGzBrVg6LUu2Va6/QfMf9A+GxToJ6xLmxGN+bj677R566KEDzthSMB93doMeO+qHAAQgAAEIQAAC/SCAYNcPytQBAQhAAAIQgAAECgLnzp1L+vNWOksABgEIQKAVgXaC3crqyqH8WSrH4okcVBa/ynCIZehDCz/xuOgKjgKCxT+XUQpyziG3udMQ4vRZDjm91yYxKNZTOvDclnahM0uBMfKrCkU5iBnWKnSl2hLZdtu2QyLZzu3xVRlRlHWevuiQk2iURblbDrlS4I33KLevnDflfaw8x31ze7rt2ygeJ3YSp08sncjX5MbmRu7mwvxCeuKJJ9Kzzz6brwVtuj40NmwQgAAEIAABCEAAAuNDAMFufMaankIAAhCAAAQgUCMCly9fTu+9915zET3moqpRM2kKBCBQQwLtBLvVtdXc4lIYKkNSxm5F0ceijN1TpSBUCmYSAOWGk0vOrjgLchbpVJZFwp39vUNti23xsRaX3BfVqz+FXawKJVkVLtB9rotYVzWV2rnSunGolcdMpYkcstJCnB1yEuT0fSnWljno1Ea3KYqwbnvpCCwdjVF0LPmrjHEP66hrQ4663b3dnGvRTKanptPm1mZ69JFH0ze/+c3mWOmacqjRKKjX8GeJJkEAAhCAAAQgAAEI9IAAgl0PIFIEBCAAAQhAAAIQOAoBLbotLy+nt956Ky9AOy+UXgl5dRSSHAuB8STQTrBTqD39xkQhpswzV4ZCPPA5h8WcaAorEhXk9FlfX8+v2iTE6bOcQhIgfLxenQMtCj8epSjclSMXxZ34Prr89L6sT+XE/saHH6JQV5ff1lZCqnnMTDbcVZFZ+VkCjoU4hbDU3+xcI2SlRDkzi1w8HpFJlSCoHIY+P9ZbOhyrrryGWFcddjSKgON51d7udRQty7C0GpN7Tt+TXnnllaa7rhRFx50f/YcABCAAAQhAAAKjTADBbpRHl75BAAIQgAAEIFBbAnpq/uzZs9mR4hB1XsxuFzKtth2iYRCAQN8IdOOwc2Oq3FJ2r7kcCXF2yG1sbzUFOglz0QVkQc7ij4VAC0N2wLUD4fJKp5Y/W8woBTx/jvuj48iCkst3G0sOfRukLiqqEhEn9vabwptccv7LOeSmp9Li4mIuuXSvtXMTlqzj+W7m7fvO/gHBrsqd2O4eFdLrVTopx91hJ97O4+g5GoVuXUMSXU+fOp1eeumlLNqZmfbBr4sLi0MgAAEIQAACEIDAEBNAsBviwaPpEIAABCAAAQgMN4Hf/va3zRxODiNGaMzhHlNaD4F+EGgn2DmHXXRESZDbWN9ohqzMnzc28u+PBK4owOxN3O5BFJTswpOLKzryDoV0jAVUwCgFt/KQKjdRdNnt7m0fciKXjjwLIbHsKuGpH2NV1T874aIg53CVp0+ezKdExrF/k5NhgCo64PGods81xDiXHZ2R/q7kVI7H1H6j0iiWxmbsTrRv3yCY16lOO+rLuRmFOLtIv3D/F9ILL7yQRVry2dVpFGkLBCAAAQhAAAIQOD4CCHbHx5aSIQABCEAAAhCAQFsCH374YTp//nwOXbewsJAX0LXxBD0TBwJ3TsChZVs5sUqhITq3qkI6HnJ6TU4cChl4QFC5JWhUhRXs5J61y7YUXaKYMjc9nTZvhaG0cKfXz698nrZ2dtLFixezg0fuXS3y6310nQ3696WKQWTlPlXlVstjlw4LhvH8KDhF0UszquRaNUZ7+zuHJl8UJQ8JlNFSpjN39w455OSSkiAnoe7EyRN3Prk5c+QJ6Pr03Nd1e/+Z+9N3vvOdLNr5t8tOOx/nB32qHJsjD4wOQgACEIAABCAAgREjgGA3YgNKdyAAAQhAAAIQqD8BL7pdvXo1vfPOO023g763e6X+vaCFEKgnAV9fUZyJIk4rQc+9UX4w55Xysa2cSNGpZEEoOpji/ipxKIpIeq/jS6HKeS61eK/3a8sraWNnK7/f2d5p5pG7cOFCWt/eSku3FvbdB/fL9XcSDY97VM3H/W3Vnuiqq2IT8/Kpr+bj70vxIjoO2/WxyqEW27i/s5t/p2MOOTnlcsjKqam0dGKpWXyVgDJo/sc9vpR/dwTiAwR+/8iXHkl/9md/1nTD6jfK1wQi3d3x5mwIQAACEIAABCBQNwIIdnUbEdoDAQhAAAIQgMDIE/DT8XLA/O53v0vKEyUnjBbh4mL2yIOggxA4BgJVDqjSddVKPFNzdF1K9JH4UpWjrQwRqHOiuBRFvij+WECLLjq7yeSC05+O0e/B9k7DHee8ctEhNzs1lbb39pp1WuC7dOlS2tptuOlcb/l6DLiPXGQrfrGg6IyL42l2FitKd6SOjf2PzsRYfunIiyKv65AjLuaPs0Pu5NJtQc5lVjnwDoh8wYWHwHLkKTNWJ+g3R78F+veA5pDn89ef+3p66qmnKll4/o4VKDoLAQhAAAIQgAAERpQAgt2IDizdggAEIAABCECg/gS0yPbRRx/lsJhxYZ8F3fqPHS2sL4FS4ClbWjq8ouhSdW4pvFjsiWKenXFRGIzXtBbd7QCTILezu5OFOeeVs+jWjqrLm9zfTzsKDTnRCM3puhUKU4Kd3TcuK4pWdvHWYfRKrlF8K9vXTuQrRbnSmVeO7+7WdmYkR5z+yvcLiwvN3+PSrWeBVWW2cwbG9lcJyHXgTxvqScAhMS3C6cEBPUSg11dfeTXdf//9WdDTcYTCrOcY0ioIQAACEIAABCBwNwQQ7O6GHudCAAIQgAAEIACBuyCgRfrl5eV09uzZND8/nxfheFL+LoByKgRaEGjngGrlhIpCj967jBiyUt87ZKVf19fXsyCnRfbokPN5pSusbLIderHOKEpNT0ykvVtiXQzzqJCYO/t7zZCarSZD3R8IsKPIgoT64f5H96L7V4qk4i4RTo44547zq75fWlhoOihdtpi4viieuuxuxTmX1+5CrDt/fkQGS0DzX/NVgn4Mfak5eO8996ZXXnklOz/jvxXs2h9sy6kdAhCAAAQgAAEIQKAXBBDsekGRMiAAAQhAAAIQgMARCHihza+//vWvs1jnp+ZbLQ4foQoOhcDYEijdWNHpZjea4FigiUKcF76je81h6RyycmNjI+3u7ebrVWErt7e283s76OZuhbKLwo8FoaoQmWpLdIXJPWfhJ4pRTbfX3l4W7GI/Vddnn32WBTu7bjwBSsfZoH9fLL7FCRpDd85MTjVdgx6v6Gr076QcR3bH6YGHxcXFhmtubvYAz8jB7qXSnejf4kY7Gvw9LuWF1Em829trnF8lEntcx/bipONdEYhOTs1x/eZIpNPvzTNPP5Oef/755m+EjtVvj64HhLuu8HIQBCAAAQhAAAIQqDUBBLtaDw+NgwAEIAABCEBgFAmULjqFxPz444+bT8wPekF9FJnTp/EiULquLPzoVaJOGUbR+7Xgvbq6mgW5ModceV06J10ZIjPdyiEXBZuYv85ijgU4fT7g0gtuLx1T7pfDLt1anLcQqPP1O7InvalNuMY6zIIq11oUFfd3Gjn4LMhJqJAgp7/slJudae6zOOnxjEJHFEfN3PtLl1v8vL+/18RU9VvcyiHnY6emGrnHPA7lXFO/2CDQisD01HTa2m7ktJUQNzM9kz9ry9fE1HT6sz/7s/TAAw8cKCL+5kEXAhCAAAQgAAEIQGB4CSDYDe/Y0XIIQAACEIAABIaYgEU7Lchp0flf//Vfc2/8eYi7RtMhUCsCFmkkaun6Uqi5HK5ya/NQyEod00lQsdzSSVhv5fSzyGQRT7C6cdg1j9nbS/uTk1nkUx12jX366adNwS6WqfdRQLIIOKhBcpujQ06inMQ4fbcwN5dfFdLSomZkJUEt5u8qhVP33f0ux6l0IJpDK8GjFOgmbznoWvHbubWjlSjYad4Malyotx4EogNV14F+ryRWx4cKvvTwl9KLL76YrwM5TiXu6TdN1wwbBCAAAQhAAAIQgMBwE0CwG+7xo/UQgAAEIAABCAwxAS3ASUDQYpvyT7377rt5YU4Lb3aYOB+TFuYUFksLciz4DvGg16Dpd+vEKJ1LURAquxdDHVpIKUNFxnMc3s3HVuEqXVU+xsLN2tpaXsTe3tnOLrmtza1myMrS3TqI4YiCUatruXQImnF2CE5Npd0gwlmQlMNuN+2nvd3b4RhL0ajdb8dBl9lth1g5Fnv7O81wj1Vus4m9/bxf/XQeuRyqcnY2/9YtnVjK+/TeglwUKQYxJtQJgWEhMDnZCIH59eeeS0899UwzHKba79CYw9IX2gkBCEAAAhCAAAQgcJgAgh2zAgIQgAAEIAABCAyAgJ+Kd86Z9fX19Ic//CGtrKw0RTk7UbQIZ2FPT9zrPRsE7pRAK+eXhZkoqMU6ylCGUYyz+8vHl8fGz61CCupcHWeHWwwlGM+XIKdrQIKcBO0szm013nvBuqqtVULjnTK8m/PcthgSM3JTO+2m8ZiYb+ajhflbYTSjw06ivwS7TluVaBfHpJOgOJUacTf9UIFEOTnk9CoR7vQ9p5uCXTPvXsi55xx0g3b6deLEfgjUk8B+/n04c+ZM+u7rbzTz1iHW1XO0aBUEIAABCEAAAhA4KgEEu6MS43gIQAACEIAABCBwlwRauXwuX76c3nnnnbzorcVwhcLSe20SUbQgrsXudoLHXTaN08eAgIWS6Gpq5XCqCusXhZZSGPNctaATX4021q/vyjKWl5fzfN/Z3ckinFxyEuQ09/W9BS2XV5WrzPtKcTLWN6ihjtd/bHuVqy72QwvyOmZmcjKHxDRb8dS+zz77LO3s3w7p2cpNVwplJX8LtqUgJ1FOv0f3nDqVnXESVvVX9sH9i/XEHH3+fWslAA9qXKgXAsNAYG+vEUZb1/xrr77ezGXnh4CGoQ+0EQIQgAAEIAABCECgNQEEO2YHBCAAAQhAAAIQGBABu+u8wK1XuewuXbqUQ2NqAS46jtRMctwNaLBGqNpWISnL8JVVXXb4xXY42oVW1HyWQy4Lcjs7aWt761DYyk5hHCvDME40XF+txPDY3lZCVr+GuEqkU91V/XZ/HGIyHyPhTqLdfsNp4zCiCom5N5HyYn50J5b9mrxlwvNvi0JV6vdGf3ovYW5qupFDzmErdax+e/zgQBTbSp7txqcUV6NQzIMI/ZqB1DPMBCTYOWfdQw8+nF555ZVmd/xvimHuH22HAAQgAAEIQAAC404AwW7cZwD9hwAEIAABCEBgIASisBAX2W7evJneeuut7CzS4rk2OYwcEs8uu4E0mkpHjkArcaV0P8XPnUIZKqyr5rRDVsY8clGkNsxS8CkdeDouHlOKcrEPei8h0Fs3ImS/B7XKtRjbEB1uVcKYQmKmqfzfvFmwU0hMCXbO5WeRLwpyOXzl9EyanpnOvy/6PDkxmfb29/J5fiCgdCb690f1lSF5va8UaqNoGAXHKtdjOcb9HhPqg8DwEGgo7g1hPqUffP8H6cSJE/k7XHbDM4q0FAIQgAAEIAABCLQigGDH3IAABCAAAQhAAAJ9JmDBIQp1Mf+MnDIffvhhFim0qB4FO3LY9XmwRrC6Tg6zToLS6upqFm1Kh5xEZs3p6Vtut4gu1qlzo5AWxSC93yzCvpaCXCthyPU5B14UgaLwVRcnl/sdhS072NT20o3m/omvctjZgSu3jYS3GzdupJn5uTQ71fg8Nz+X3XIW5HS82GtfZBPr+v/ZuxOo2c66zvf/mt/3TAlDSEvMQBIMJBAEUW9i0yFiRCFMrSJqhNjYwm2uE2vpXcDtq96WhQrebtf1dgBBtHXRoOuKFxUHHMilgUAQCGYg83BySM48vUPNddfvqfOv85x9dr31TjXsXd/Ketdbb9WuvZ/n8+xTlbV/9X8evx+PiR7zKS377139tikw8Gq+eMrLSqX/RYNk6Ovt98fjoC8Z7uXwnx1dQmBbBPTv7/QauD17/vOeb5dffvm6qou3pQHsBAEEEEAAAQQQQGCsAgR2Y+Vl5wgggAACCCCAwNkCHs7FIV38zXhdvH7wwQdt//794cUeQMRTGeKKwGYF0tagiwOWer1+RiCntRSbjWa4SOzrqK117DiwSwsHR61hF1ePpR1HwWAyUNJ2/ljalJ/x9tP+d6S2pLl4G93Yg339+w9Vcov9KStLvYKVa/2pK33aSm375P4nrWtmlVIp7D+utIsr3JIVcmnG8ev1vIdz/YCuO9h/cr27frVff53B2DwZmCZDOz//ktWTmz3HeR0CeRXwwK6/jmTZdu/abdddd13qe2JeDegXAggggAACCCCQZwECuzyPLn1DAAEEEEAAgZkXUAiiC9u6KO9VJroQp5Dkvvvus6NHj4a1pRRS6EK7LthPO3CYeVQauKaAzi2vkGs0G4M15PwcW28F3rDt0irs4gYNC6t8m1ZXsdPwmwd+XoGWDOg8EJvFqjr1Su33ijT97YGcKuJULVet9Keq9EAuDjhD1W2pZN0QjPXXlPN+Hjx00AqlkhV66X5xSLaWr4dmycDN35/K1l8vMO0Wgr5iMTw17PyI19jTdslKwlmpgORtBIHZFDg9JWa3219b8hU/+ApbXFykym42B4xWIYAAAggggAACGxIgsNsQFxsjgAACCCCAAALjF/AL5seOH7OHHnzIVlZWwkVtXcxX2KIL/MkKI7+YHl8AH39Ls3mEYVMNDuvNWgHCsGn/4n0lX7/VKqI4kEqbVtCDN/1WIOcVcusN5MY9qvE0isnzVTY6zz2ISlrp72Tg4/twi2Kvd9Z0jGnVXnE/h1V8pVkoLEt7rT/m7fcgUe1V0F6tVQeBnP4NK5TzCrmNhVQKxE6Hch7+HTp8yEql/rpW3BBAIJ8C/lmvYL/Zaob/H3jB1S+wSy65JJ8dplcIIIAAAggggMCcCRDYzdmA010EEEAAAQQQZrkhwAAAIABJREFUyI6ALsQrrPvGN74RqqAUuOzcuXOwpp2e9/XAFBLopr/jKQ+z09vJtTSu/PGgJP6drGBMVgrp+Xj7tOkZ1+pNMjCMw1bdj9dg036Sx/fgTeeELtjq73C/0Qzjn7wlXz+qgm7cI+EVZn6cOKyKLfS8tnXfUL3V7YYfr0qNq+z8ucqpCq+0aRmHhaVxG9wwOcZqjx5TBWCyHXEgpzbr32Ot2l9DTvf1uvg1g3AxUY22vjCXwG7c5yj7R2BWBcI6oeXyYFpatfOSiy+xF77whbPaZNqFAAIIIIAAAgggsAEBArsNYLEpAggggAACCCAwKQG/cK/wQGuK3X333WENMf14iOHBXBzc+dSak2pnFo/jFWpqe1qFXDLw3GiFXTKAio/jXmlBoT+nijiNaQjiWs1+GNdsWrvVX0POA8W0KQ71WBzaxW3ZWBXX+EY29tdR4kDOj5oM7uJQVOe4V+DF67T5vjywS+7L9znMxD1V9RZX+PXXiiqFi+RaM2ph1w4rFfvrymlbr3gdTBl5KjwfJpgW2G5M++zATsfWlJjFoqr/hk9ZubHjsDUCCMyagN6b9GWAeqMe3nv0fr9n9x674YYbZq2ptAcBBBBAAAEEEEBgEwIEdptA4yUIIIAAAggggMC4BTx48en1FNqp0k4VdwoKFNx5dd2oiqxxtzXL+08LsUZVoI0KvuIKPA+R3Eiv9bHzyjiftrLV7K9TmFYlFxsPm4bTH0+eD8nxGdW/SY5nMrzSsZNrtiXb4+d9WgWde3t45n2NQ24P/DQOPlY+PWWpXBpUxcUVcnGb/Ph6zPebPJ7akRY6DrONA8nR43M6sIsr9zQlZn+2TgK7SZ7DHAuBSQro/aFSroTAzv//QO8Dr3zFK8P/G3BDAAEEEEAAAQQQyLYAgV22x4/WI4AAAggggEAOBdKmxVO4oMqrvXv32sGDBwdVPV5t5ZV1ybAohzzb3qVkQBJX2CWnq4wDpWEN8akbwxpyjUZYRy5MaXoqkNP9YVVeeny9gV3aPpLVax4cbTvaNu4wbcpO9cPDMO+Dj0UcnqX1L1ll6tNnesBWW6iFyriF2kII53Q/XhfPX59sl3vHa/DF69R5e318/XhOtVYQF4ewowLhQkEVhu2zpgpVhR2B3TaemOwKgRkVSL4X6n3o+pdeb095ylNmtMU0CwEEEEAAAQQQQGC9AgR265ViOwQQQAABBBBAYIIC8ZSYHl4oyFEI9OCDD9ry8nIIgXw6Pj0evnlfqZy15tkEm52JQ3ngEjc2DlPi+8nwxAM1jYVCVF9HzgM5XThtrKyEXcfTXg4LYdKq5ZKBVDKU6hYKZwR+yfamTcmZ3McsDZS339vtFYLxtJRxgOcXq/15XzMuTFl5qkJOj6kKxaet7E9nWRq4pQWxPmZxBV1cARi/Jq26z5/3f4Nx+33fa03HmXQYNkYe2On5OGg8cPAAgd0sndi0BYExCHiVtr9P+nvRC65+gV188cVjOCK7RAABBBBAAAEEEJikAIHdJLU5FgIIIIAAAgggsA4BD+sUAnkYkXyZKu327dsXAjyFEbrpddreq37Wcai53ySt6smnGYynrAxryGka0nZ/TcHkLd6Pr6GWFgrpsVFTVnpgpGMkgyH93ep2zwqe4rBn2Os9LJrV88Mr0uTs57P/W/B/B7LbsXNHMKxWqmesIxev6egBn4+TVz0OCzfjIM2nmYvXC/RxGFbdF1fF+v1kSOvHdv840N3IP0QCu41osS0C+RPwz3r/jNH74WWXXmZXXXVV/jpLjxBAAAEEEEAAgTkTILCbswGnuwgggAACCCCQDQFd1I+nZvRWx48fO37MHt/7uB07diwEGNreq+6y0cvptNLDm7hCTuGcfuS7vLS8ZsOGBTH+otKpO8Oq6pKBWVoVXxw0Je+3e71BkBc31EOlZAi51lSM0xmB/lHj6Tt17vo5PGzKyrjazV+fbH8cnPlzo8YruY+0CjttEwew8fHjfiT7lVY1l1yjb72Vdaf7058SU7c4pKTCbppnM8dGYDIC/qUP/xzR+5W+ZHDRhRfZC1/4wsk0gqMggAACCCCAAAIIjE2AwG5stOwYAQQQQAABBBAYv4Au1mlNu8cffzxMk6np+PSYhx+6uKdgyi/yxdP1JYMJXQAcFhSeDgsKYRtdIPTX67f2q+P443GgofsedsTVR8npBr0qKg6Y0sKnYUFYrK02DgI5rR/XPh3ILZ1cGv/AbNMR0qqwRgVwxV7vjKOPmo7TxyetyWmv1ZScfvPwU3/7Gm5p46f96NzQNmkVcvGUlbNaAbhNQzq23Siw44YAAvkWiD9D9dnrX3bYtXOXXX/99fnuPL1DAAEEEEAAAQTmQIDAbg4GmS4igAACCCCAQL4EktP66W+FdQcOHAjhnd98DS2FJQrwPMRKTuuXnHZxVGDiU0bqOHGg5NV9OlZaNZIfR/tPVkvFVUbDpgz01/i0n4MpKxsNa7ZOTVnZ6aRWyI0KuWbpDIlDMm/3qPafMaVjFKil9Sttysx4LOPXxMf3+51oqk5/nYetGhtVyCmAi6es9EBOz+v48et0Pw500ypLZ2l8ZrUtBHazOjK0C4HtE9B7rQd1/j6q98+dO3baDTfcsH0HYk8IIIAAAggggAACUxEgsJsKOwdFAAEEEEAAAQQ2L9BoNKxWq4UdeLilkEMX7VZXV+2hhx6ylZWVsNaar/0VV0J5FV0c3Hm4p30qXFkrINLzOo6vxabfPi2gh2nJwM4vLCanD/THYw3tTxckvUJO/VUg51NWnjh+Imweh1TD7qf1Y1T4tfmR2Z5XJgPZYX1Nqz7UtqMq7JKBrbfa9xcHph7ExaFudcdiGHudB5VyZbCOnIdyGiev+vDx9vMvrg5J9mvWx2V7Rnd8eyGwG58te0ZgVgT03urvsV7VrL8XFxZDYKdqd24IIIAAAggggAAC2RUgsMvu2NFyBBBAAAEEEEAgCHgIEnMo5FK13f79+0P1nQIWr7IbxhZXwPl+k9t6tZ6HhgrVkmuneQWdP+778BBPwY5epx9fO05TVvpjvoZcWnWXHosDxWQF2qjQR8/PegVX3L71VtjF4+VBavxY7BJXM2qb5LSbu/fsHgS9ySo5D2Tj1yWPk6yejM+htaYzXet1/FMfLUBgN9qILRDIuoBX2MVfotBnZ7Vatetfer3t2rUr612k/QgggAACCCCAwFwLENjN9fDTeQQQQAABBBDIqoBXxMXhTDwFpkIZf25paSlMl3nkyBFT0ObrzMXVeV6hFwdayfDLA5W4Qk8XCv1vv5Co/esxVcl5IOcVcnpsdWU1hIzeXg/y0vqUVjmXNmVn2jSSyXAobv8sj/t6QsdkyBb/HU95mRbI7dy1c2ggNyrUTbrFIZu3WxeOfSyT1Xpp7qP6O8tjNUttI7CbpdGgLQiMRyCuUvb3ev8iy0v+9UvsKU95yngOzF4RQAABBBBAAAEEJiJAYDcRZg6CAAIIIIAAAghsn4CvX6OwxIMRnxoreZS4mkrbKrA7fPhwmNJSQZ5+Jyvi0qq64kBIzyuUOXHiRAgFvTKu0WyE/bVW64NALg7lvG3JEG6tqiu9JhnotHu9M7qZfH1yysdkf0Ydb/tGanN7GhY0DhvbpJEHcpoazSvkNF4+ZeVWA7LYNxmUehAbj3V8bup5X8NO28TnFRV2mztf/FUEdlvz49UIZEFAn6k+DbVPjelTF1/zP11j5513Xha6QRsRQAABBBBAAAEEhggQ2HFqIIAAAggggAACORJQGKKLeR6cJKdHTAYsuvini371Rj1UvnkFnpPE3+b31y4uLtqxY8fss5/9bAhfms3mYFpMva5cKISXx2FhPH2XjhdPl5mcotEDxOSwDCrkEvtPbhcHUmmVaGkVerN0CqS1X+2L/Uvl/hpyCuJq1Vr47YFcMvhKBpbD1rBzg7RqxdjHKyK9TT6W/viwQE/u+kmuseSvS54HszQmWWgLgV0WRok2IrA1gWSFnVdF63332muuJbDbGi+vRgABBBBAAAEEpi5AYDf1IaABCCCAAAIIIIDAxgWGhVw+LeWwijsdyS/4+VHTAqJh02H6a7Q23ic+8YkQvviUmIOpMk9VwMVBjl4XT8EZPxdP5Tmq+k3Pt7rdNcGS+9hqRdnGR2drr9ixY4cVS8VBIOdVch7IxXtP80qOr7Yf5ppmM8zL9xFPn5rc97DqTL3Wn4sD2bRwcNQ5sDXd/L6awC6/Y0vPEHAB/4z3z1CvctffmhLzaU97GlgIIIAAAggggAACGRYgsMvw4NF0BBBAAAEEEEBgWgJPPvmk/eVf/mUIguLKqu0Ix9aqkFN/Rx2jGAWGm/GJw6W013dSHhxVlRa/ZGFhIawhV6lWzqiQU/i5VtC6mb7wmnwK+Dkan6tHjx61VruVzw7TKwQQCAJepazK9ni9UD133b+5jjXsOE8QQAABBBBAAIGMCxDYZXwAaT4CCCCAAAIIIDANgXEGdmnh16iqr9igUiyGP9OqvfSYTxMa7zO+n1YBFk/hmVbhF7e5VqudEch5hZwCOZ+uVO2LX0NV2TTO4uwek8Auu2NHyxHYqoBX2Xl1nX+maUrMZzzjGVvdPa9HAAEEEEAAAQQQmKIAgd0U8Tk0AggggAACCCCQVYFxBnZuMizQGhbE+etKEWoctPn+tO5efEuGZb4Gm7aJ12vz41YWFkLwVq7015CLAzm9Nl430PcRHy/ef9r4j6ogzOo5Q7u3T4DAbvss2RMCWRKIp71Wu9vtdpg+WY+zhl2WRpK2IoAAAggggAAC6QIEdpwZCCCAAAIIIIAAAhsWGGdg5wHasAq4tAq5UcFXvK9hgZlvo/3rJ56yUlVzXiGXDOSSx05O6en98d++lt9GqgY3PEC8INcCOpd8zUg/j5gSM9dDTucQGAjo375COv8s0RP6XPve67/Xdu3ahRQCCCCAAAIIIIBAhgUI7DI8eDQdAQQQQAABBBCYlsAkArthffMKubTqubT155LBWBzIKYirVWuWDOSGhYV6fKsVcskKvmmNIcfNpoCfgwR22Rw/Wo3AVgTiL5aE4K5UtkazEaq9b3zljWdMtbyV4/BaBBBAAAEEEEAAgekIENhNx52jIoAAAggggAACmRYYZ2DnFySHrevmgdewUM2npVQFQm2hFi5kKpTT3wrrFhYWzljfzqe9jC+E+uCkTcsZT6k5ah26tCo6r4qIK+/i8DGumsj0SULjxyKgc8qDaZ3rVNiNhZmdIjCTAv7v36ts9bm2srJi555zrr385S+fyTbTKAQQQAABBBBAAIH1CxDYrd+KLRFAAAEEEEAAAQROCYwzsEsGdWnBnYIKTVFZrVUH68jpbz2uarlk4BbvIxmYadu054cNtkK/eB29eJ07vSZZgTesP8m1+EYFlZx8CEhgrcCu3WkPzk20EEAgfwLJKnL93Wq17IJnXmDXXHNN/jpMjxBAAAEEEEAAgTkTILCbswGnuwgggAACCCCAwHYIjDuwSwZylXIlBHR6fMeOHZvqwnoCsbRwcNhac8NCwVEVcuvd36Y6yYtyLzAssDt27Ji12i0Cu9yfAXRwngX0GehV3rrvU+M++/Jn25VXXjnPNPQdAQQQQAABBBDIhQCBXS6GkU4ggAACCCCAAAKnBXQBL55iMS2o8qqweDvtIX5cf8ff5vcwSxcLDx06ZJ/85CfDQXXRsN1uh0q3eLrItDHxfeg1msorrpDzKSs3G8hxDiAwLwLxOnb+b+rEiRO2sroyco3FeTGinwjkUaDdboXPzv7ncz+w0/vB917/vbZnzx7+/edx0OkTAggggAACCMyVAIHdXA03nUUAAQQQQACBeRWIq7rWqiIbtm6ch3ke4qnC7lOf+lQI6vw1mirSAzvd90BOU1RWK9XBGnKLi4tnTEHp+/SxGVWBNq9jSL8R8H8rXlXj4bweJ7Dj/EBgHgT6a1j2/+3317DUZ+0N33dDWJ+VGwIIIIAAAggggEC2BQjssj1+tB4BBBBAAAEEEBgqEIdnvlGy+i4OyZJhnU+9Fx9Aj2kf+/btsy9+6YshoFO1nEK4WrV21pSVyfAtbZ8eQjCUCCAwWsAv1vt0eFTYjTZjCwTyIlAo9Cvf9dnrgd3Tn/Z0e8lLXpKXLtIPBBBAAAEEEEBgrgUI7OZ6+Ok8AggggAACCORRoNXqT5kVB3BekZPW37RpMLV9vV63ZrMZfnS/0WiY9q3femx1dTWsJ+choKrtktNvehvSpugcZk+FXR7PSvq0XQLDAruTJ0+GKTHXqpLdrjawHwQQmI5Ar9cNX4zpf/mlv57d1c+/2i6//PJTjxWm0zCOigACCCCAAAIIILAtAgR228LIThBAAAEEEEAAgdkTSFu7zlup5xS++Y/Ct5WVlRDM6bdCOP3opouDuvljp6fjKoRgUAGettHjmgozrapumI5vG7/Gjzd7orQIgekLENhNfwxoAQLTEuh2+1Xt/feB/nSY1/2b68L6dcMq2KfVVo6LAAIIIIAAAgggsHEBAruNm/EKBBBAAAEEEEBgpgXisE0X8/ymUE7h2pEjR0J13PLycvhbN10AjIMyr7rTc16x49NhViqVEN759qqs82/8++8YaNS0mHEVnl5Hhd1Mn140bsoCawV2q/XVKbeOwyOAwHgFeuEzUp+17XbH/tX5/8quvfZaKmvHi87eEUAAAQQQQACBiQkQ2E2MmgMhgAACCCCAAAKTEdAUWap0001TVx47dswOHz5sJ06cCH/HVXBeFadtFcL5mnRxS5NT7PXXzjk97Va8v2FTb8bbx4Fc2n2m9JvMecJRsikwLLBbWloKU2JyQwCB/AoUiwXTl2T0ZZxez+zF3/Fiu+CCC/LbYXqGAAIIIIAAAgjMmQCB3ZwNON1FAAEEEEAAgfkQOHb8mB3YfyCEdZr2UjcPwrwKLq6ii5+P7yenrNQ+9JguFnrAp8DOQ7yNTMkVB3PDAr35GC16icD6BQjs1m/FlgjkTUDflVFgV61WrVKu2stf/vJBxd1GPn/z5kJ/EEAAAQQQQACBvAgQ2OVlJOkHAggggAACCORGIL7olrYOXby2XHLb48eP22OPPRamulQ1XVr4RgVbbk4VOoLAqbWsumHtyaXlJabG45xAIMMC+kKNPrv1pRj/gkx/+sv+1NN6TF+Q0fOXX3a5XXnlleFLOZqqmsAuwwNP0xFAAAEEEEAAgVMCBHacCggggAACCCCAwAwKxNNaqnnDpprUc7pYp+ku9+/fHyrqdOFOj+k1urjna82xNtwMDjRNQmCLAl5xR2C3RUhejsAMCOhzW5/h/tmu3x7UlYol63Q74bN9obZgL33pS21xcTFsq8f0Ge/TYc9AV2gCAggggAACCCCAwCYECOw2gcZLEEAAAQQQQACBSQj4lJVx4KaLcj4FpX7X63V7/PHH7dChQ4MLdmqbh3N+oS9+bBJt5xgIIDAZAQK7yThzFAQmIaAv69SqNWt32uEz3deI9f8f8C/kXHXlVXbFFVcMmpT8ks8k2soxEEAAAQQQQAABBLZfgMBu+03ZIwIIIIAAAgggsCUBn9ZKF+v0o6mvdIsvyOlxhXT79u0LU+Hpor3/aDvdhq0Lx5SYWxoeXozATAkQ2M3UcNAYBLYk4F+28c9+/fvWdJj+71y/n/bUp9m1114bwjx9KWetCvwtNYYXI4AAAggggAACCExcgMBu4uQcEAEEEEAAAQQQWFsgbd06hXBeLafpLh988EE7cuRIeEzP+Tfxfc8eyvm38pMBHmOAAAL5ECCwy8c40gsEXMADOH2+6/Ne/8arlap1e92wyXd/13fb+eefH+7HlfgEd5xDCCCAAAIIIIBA9gUI7LI/hvQAAQQQQAABBHIoEF9407frvcpOId3DDz8cArpGoxHCOk2R5d+y14U9r9ATi7bTLZ4a0x/LIRtdQmDuBAjs5m7I6XCOBfRZ7Z/5+nzX57k+43Vfjz/3Oc+1q6666iyBtC/65JiJriGAAAIIIIAAArkVILDL7dDSMQQQQAABBBDIg4BfsNPUV0ePHg1hXbPZDBfufDqs+L5CPD0eV9jpvq+DR1iXh7OCPiBwWoDAjrMBgfwI6LNan/Ee0unLOvo3rs92TYV5zTXX2MLCQuiwqu+0HTcEEEAAAQQQQACB/AgQ2OVnLOkJAggggAACCOREIG1aqyeffNIeffTRcCFPF/T0bXqvmvMQzoM5nz7Tp8ryx7VdvA5eTrjoBgJzLUBgN9fDT+dzJqDPbX0JZ3Fh0Trd/nq0CutqtZpd92+us3PPPTc8FlfSe0UeU2Lm7GSgOwgggAACCCAwlwIEdnM57HQaAQQQQAABBKYtEAdnPpWV2uSVcfGFN4V1Dz30UAjbqtVq+M0NAQTmW8BDe3//ULXN0WNH5xuF3iMw4wL+Ga/PcZ/qWp/35VLZ2p324P8B9O9Zn/f6ko7CuquuvMouvfTSGe8dzUMAAQQQQAABBBDYqgCB3VYFeT0CCCCAAAIIILBFgfib8sld7d+/3x555JFQTacLeHyDfovYvByBnAgQ2OVkIOnGXAnoc9yr57w63j/X/cs4Ps2lHlfAd+G3Xmjf8R3fMVdOdBYBBBBAAAEEEJhXAQK7eR15+o0AAggggAACMyGQDODivw8fPmz33XdfCOoU2Pm37X09upnoAI1AAIGpCBDYTYWdgyKwZQGtM6tpLnVTOOdVd/rbq+0azUaowLv4oovt+c9/fliblhsCCCCAAAIIIIBA/gUI7PI/xvQQAQQQQAABBGZMIA7l4uo6X3NOgdyJEyfs3nvvDRf14gvzuoDn38qfsW7RHAQQmKAAgd0EsTkUAtso4J/h+jxXWKc16PwxBXj6ko5+X/DMC+xFL3rRYBuFdnG4t41NYlcIIIAAAggggAACMyJAYDcjA0EzEEAAAQQQQGB+BDyki4O7+P7Kyordc889g7BOF/V0QU8X6wjr5uc8oacIrCVAYMf5gUA2BfQ57tNeao063fxvfUlHn/WXXXqZXX311eE5D+nWmj47mxK0GgEEEEAAAQQQQCApQGDHOYEAAggggAACCExJQOvV+DRXfiFOj2kazGPHjoWQbmFhwer1utVqtRDW6Zv3TI01pQHjsAjMkACB3QwNBk1BYJ0CCt/0Wa7PcX2e69+xPt8LVrB2p23VStWe+cxn2vOe97wwJWayCp8Ku3VCsxkCCCCAAAIIIJBRAQK7jA4czUYAAQQQQACB7Ask16/ThbknnnjCHnroobBenV/M0319694fYw277I89PUBgqwIEdlsV5PUITF5An/sK3Ty4U2Wd/i3rizmLi4v27Mufbc95znNMX97RNvHnffL/GSbfeo6IAAIIIIAAAgggMG4BArtxC7N/BBBAAAEEEEAgIeAX3ZLTW/lUmKqs0zRZulDn02D6OjcK7XQhjxsCCMy3AIHdfI8/vc+ugD7b9f8B+jdcKVes2Wrazh077QUveIGdf/75IaiL///A17TLbo9pOQIIIIAAAggggMB6BQjs1ivFdggggAACCCCAwDYL+JSYfmHuK1/5SqiqI5DbZmh2h0COBOKgzqt0PNA/fOTwYL2rHHWZriAwUwLxtJT695icttK/aKPPcoVz+tE2uuk5X5NWv3W79FmX2hVXXBEq7LghgAACCCCAAAIIzLcAgd18jz+9RwABBBBAAIEpCsQX+Q4fPmwPPvhgCOxYo2aKg8KhEZhxAQK7GR8gmjdXAh7E+ed2vDatIPS4Hosr673Cbs/uPXb55ZfbRRddxNq0c3XW0FkEEEAAAQQQQGC4AIEdZwcCCCCAAAIIIDAFgXgtGn3L/s4777TV1dVwYY816qYwIBwSgYwIrBXYHTl6JCO9oJkIZFfAq+o8kIt/6zlV0XlIp/vlUnkwzWW706+qu/yyy0NVndaw0/8DlMvl7ILQcgQQQAABBBBAAIFtEyCw2zZKdoQAAggggAACCKxfIL5Ad/DgQbv33nsJ6tbPx5YIzLVAvMaVh/96T9GUmNwQQGB8Al5JF1fW+b9HHVX/HnXzCnqvsPMg75KLLwlVdbt37x5U3Wl7QrvxjRl7RgABBBBAAAEEsiRAYJel0aKtCCCAAAIIIJAbAZ82S7/vvvtuO3nyZLjA52vf5KajdAQBBLZdIA4IvOJOF/xVYedBwrYflB0igMCgUi6m8Io7/wzXc/o36mFdpVwJ014qqNuxY8fgpR7uUVXPiYUAAggggAACCCDgAgR2nAsIIIAAAggggMAUBY4dOxamw6xWq6xfN8Vx4NAIZEmAwC5Lo0Vb8ySgL9l4GBevN6v7Ct7iqTCf9tSn2cUXX2zPeMYzrFarhTBdIZ2+mJO8+XTYrGGbp7OFviCAAAIIIIAAAhsXILDbuBmvQAABBBBAAAEEtkVAF+juv/9+O3z4cLjQ59/S54LdtvCyEwRyK0Bgl9uhpWMzLhBXw3k4p3+PvlbdU5/6VLvwwgvtvPPOC4/5c8lu+ZSZM95dmocAAggggAACCCAwYQECuwmDczgEEEAAAQQQQMDXnGo0GvblL385VNfV6/XwW9PaEdhxjiCAwFoCaYGdwgNNienT7CGIAALbL6B/X9VK1RYXF8P0llqL7pxzzrFzzz3Xdu3aNZgy06eqVQuSlXXx+nf+RR2mxdz+sWKPCCCAAAIIIIBAFgUI7LI4arQZAQQQQAABBDIt4BfUn3jiCXvsscfCBfZyuRymxNQ38lmDKtPDS+MRGKuAwjoP/fXbwzv9PnjoIO8fY9Vn5y6Q/JzyL5qUrRg28efj3yG4KvZSp5T04Eqv9SknY+1kBXr8xZb4GF6tHrch3l+xWAqftdpOa8ut1lfD56/+1uO6VSoVW1xYHIRyO3fuDOGcprVUMKfPaW3Pl2v494AAAggggAACCCCw3QIEdtstyv4QQAABBBBAAIF1COhC+3333Remw/SLiUyJuQ44NkFgzgUI7Ob8BJhy9+PqMA+s4uCmF56zAAAgAElEQVRKn23JME/hVgi49F/RQuDs00l6QOfbdDrd0MN4H/GacXqdP+/TSsbPe5V6MlDzz1e9fqG2YJ1ux84959xQIbewsBACOQVze/bsCW1NrjPnFXC+hl1cERebTHl4ODwCCCCAAAIIIIBAxgUI7DI+gDQfAQQQQAABBLIp0Gw27atf/eqgqi5ZMZPNXtFqBBAYtwCB3biF2f9GBDwI89+qVhtW/dbfpl8Vmqyi89eXSuWzqvOS+0u+Pm6DV6kruNPnbKPeCFNO677Ctosvudhe/apXh6o6D/42UimXtvZcMlzciB/bIoAAAggggAACCCAQCxDYcT4ggAACCCCAAAJTEDh+/Ljdcccd4Zv8unDoVQkbuXA4hWZzSAQQmLIAgd2UB2DOD58MrPwzK56WMq3yLrlum4dl+h2Hd3EFm+/HPx99+mjtS9splIsDOf29XF8drBnna8fFQ3bJhRfZT/3UT4WHtL1PoekVeckKParn5vyEp/sIIIAAAggggMCEBQjsJgzO4RBAAAEEEEAAAQns3bvXHn300XCx0KfWUgWA1sjxKb+QQgABBJICBHacE9MU8DUT48DNQzf99gAsOTVm2rp0ybDP9+NTZoYquUbTGo1GqEbX36urq4MpNfVZmZyis1voT6c5bErNyy55lv3ET/xE+Jz1Kjvvi46bnAqTwG6aZxvHRgABBBBAAAEE5k+AwG7+xpweI4AAAggggMCUBXQB8K677rLl5eVw4dEvUhLYTXlgODwCGRAgsMvAIOW4iWkhW9xdr8CL15CLp6zsf+L1QzWFZvrc05SV+vFAzivj9PmYFvzF+/Mg0I/nFXr+uerH8tc866KLBxV2ekzHVEjnQWPadJ7JyndCvByf4HQNAQQQQAABBBCYsgCB3ZQHgMMjgAACCCCAwPwJ6GLf7bffHi5YxlNyzZ8EPUYAgY0KENhtVIztt1PAwyqvDPeKOw/E4mksQyB3qkJOVXI+ZaVX0On5+EsraqcHZ3GVnIdx+u1TVsYhmod6ySAtLWhThd2b3vSmcFztz397sDcsnHPDuMIwbVumtd7Os419IYAAAggggAAC8ydAYDd/Y06PEUAAAQQQQGDKArqo+PnPfz58q1/TfGlaLl2E1HSYuqiZnJJrys3l8AggMEMCBHYzNBhz2JS4wk6fW/oM0zpyqpTzQM7Xl9PfCsT0Gg/dPKCLp6wU4yDo6hWDavx8fN+DwmGvTwaIvm+vxLv4wgvs5ptvHoycVwTGv89oTzTG8fp98X1vrx7z9s3hqUGXEUAAAQQQQAABBLZBgMBuGxDZBQIIIIAAAgggsBGB48eP29133x0ubiqsi6sGNrIftkUAgfkV8HDAgwMFIXpvabaa84sygZ4ngyIPdzwQSluD9Myqq96arUybbjFZbbbWDjwg85AsDpO0H30hJN5fsj+9Qj8w0037CoFcoxF+QiC3vBymsvRQLq6Qy0J12aUXX2I/+ZM/GQLCtQK4CZxKHAIBBBBAAAEEEEAAgbMECOw4KRBAAAEEEEAAgQkLHDt+zL5xzzcG02F6xUwWLnZOmIrDIYDAEAECu9k4NTzwSpuOMa5GOz1lZL+azH/UC38uLayLt+t/Vqwd+PmUkr7+m/YfHy+eUlLb6G9NW+kVcidX+oGcHtePB5DelzjwS06DmYXPMAK72fh3QysQQAABBBBAAAEE0gUI7DgzEEAAAQQQQACBCQscPnzY7r///sHaPX7BVhdCvVphwk3icAggkDEBArvpDlja+mXJCra4eu108NY7K6DzUC3+HVfBxY+bFVI7Hq8d59NPah8K3eqrdavX66FaTj9hbblmP6TTfa80C9M5lorh73hduHhKy7iCMC2gm/XQjsBuuv9uODoCCCCAAAIIIIDA2gIEdpwhCCCAAAIIIIDAhAWeeOIJe/jhh8NR44oKXSzVxdBZv+A5YS4OhwACKQIEdtM/LeL3an8v9/dwD838fT4O4Px1yff6Ye/9cfAXh2seyCl40zpyCuNWGvUQ0mkKSz3uXwJRe/QTB3HJzx8dP67AS6sQjPsVj0BadeD0R+jsFhDYzeKo0CYEEEAAAQQQQAABFyCw41xAAAEEEEAAAQQmLPDYY4/Zo48+OlhLSIf3CgZdLA1VDtwQQACBNQQI7KZzevjaZ8mpML01ae/f8bSW2i5tDTkPxxT4ebimbcOUlacCOQ/ifF05n8bSzwXto2PpU2bGFXi6r4pub2tcURc/liacFlJmJaxTfwjspvPvhqMigAACCCCAAAIIrE+AwG59TmyFAAIIIIAAAghsm8DevXvtkUceCRdM41u42HrqYu22HYwdIYBALgUI7GZnWNMq45Lr0nlrO73eGYGc3vM1XaUq4hTE6XX6rcf0o5DOxzpZhZ02LWdaYBgHhOVy+YwpL5OfQclqPj2frAhMhpXJQHJ2RubslhDYzfLo0DYEEEAAAQQQQAABAjvOAQQQQAABBBBAYMIC+/fvtwcffPCMo/oFWU1XxpSYEx4QDodABgUI7KYzaHE1WdqUkT4u/oUMBXKhIq7e6K8n12qGv1dXV0NIp8d0U9Cm16hqLl4zTs+lVcD542spDAsS9Zpha/B5+BaHcGkVgcl9ZOVzi8BuOv9uOCoCCCCAAAIIIIDA+gQI7NbnxFYIIIAAAggggMC2CRw9etTuu+++UE3nt/ji+7YdiB0hgEBuBQjspje0cVDngVy71Q7v6aqK8ykr4wo5D8DiKSvTppdUcJeszosDvO7pj42RAGlTVcYVdGnBnRW6Z3wuDTtIWuCXur+RrZzsBgR2k/XmaAgggAACCCCAAAIbEyCw25gXWyOAAAIIIIAAAlsWWFpasjvuuCNUVKi6olarhaoK1q7bMi07QCD3AvFaZB7u6DFV5x4/ftyareZYDbwKOF7rTCFQHGKlVWd56FTs9gOhuGorDnpavX6Vcdo0i8mwab0djadwjKciTttfp3d6TVHtXyGc3qcVwum33r/9b19DLv7yBe/j6x2V6WxHYDcdd46KAAIIIIAAAgggsD4BArv1ObEVAggggAACCCCwbQKquvjyl78cpj/Thd9qtTqYFi0r04ptGwY7QgCBTQkkK+z0twK7RrOxqf2t90UeziWng9TrPTj0cE6PxdVi/RAu/Ui+v2SF2dmhWn8Hw94r13oP1b70nuvTT2o/CiAVxjUbzX4gt7pyViCnbbwdlUoldQ04Dxg3Gyqu15/ttiZAYLc1P16NAAIIIIAAAgggMF4BArvx+rJ3BBBAAAEEEEDgLAFVY9x2223horHue8WHLgr7xWrYEEAAgbUEphXYDVv7zEM0r8BLbnf6717oVlz15n97n7zfaevFmfUDu7RgzANDvY/GlYgK4vTTafenrNR9rR+nH1XJxRVypWolhHge0nlA6ftUuOf7Tv7mjJ19AQK72R8jWogAAggggAACCMyzAIHdPI8+fUcAAQQQQACBqQl88YtfHFwU9soMArupDQcHRiAzAh4gebjl7xvqwIkTJ2y1vjrWvqStuxYfUM+nrcHmVXceeMVTXiar9ZJTYnp4pt+6eYWcB3RxhVyz05++UsGcB3L+em+bB35xGKcvTuj51dXVsP+4SjDePp5SM37c+5x8fqyDwc43LEBgt2EyXoAAAggggAACCCAwQQECuwlicygEEEAAAQQQQMAFvva1r9nKykq4sE1gx3mBAALrFYjXi4sryvT6SQR2ae2MQ7x4SksPtOLXpE1Zefa0mafnzfRqN//dqDdCIKdgTaGcKuQ8yNO+G+1WOFwy9Isr+jyMi6vwVGWn/WhN0Xh9vbiSLw78ho3XWlNyrneM2W58AgR247NlzwgggAACCCCAAAJbFyCw27ohe0AAAQQQQAABBDYscN9999mhQ4cGgd2Gd8ALEEBgLgXWCuxOnjxpK6srY3VJBljJ6rh4SkyvVNNrPHArl8uhfR6KxVNPhnX4Tp4MU1SGqrlmM/zovh7z/cRTUSYDMlW4+XbJKTXjqr54XTq1J/7ihLfPH08+n2YQO4x1ANj5lgQI7LbEx4sRQAABBBBAAAEExixAYDdmYHaPAAIIIIAAAggkBXSxd9++ffbYY4+FC8u6qM10mJwnCCCwXoE4pIoDskkEdskwy6vOPACrVCpnVah5WKfQbXlpObzfJQO5sMZcp2PFSvmMMM/DMg//Rk3JqX14BZ1eo1tcpRevb5e2rzgM9PGIA0AFjmnr56137NhuugIEdtP15+gIIIAAAggggAACawsQ2HGGIIAAAggggAACExbQBeXDhw/b/fffHy786gKwLl7rt198n3CTOBwCCGRIYNqBXUzl03LqvUvvbasrq6bwTevH6UfvbV4hF0K94unpLuMpgbVP35ffTw5JCAe7/dcPC82SU3L6vuIKuvi1ccVi2HGhv05eso++H/Ux3mfcFv8CRoZOpblrKoHd3A05HUYAAQQQQAABBDIlQGCXqeGisQgggAACCCCQBwFd1F1aWrK77rorTPemKdz0o4vcPp1bHvpJHxBAYOMCySkek+GS79Grxzxw0vuH1nRbWj45OGi8r3i9trXWWSsWS+GLA8nj+hSWSysrIZjzQM6nrfQ14LxdG+85r0Bg/AIEduM35ggIIIAAAggggAACmxcgsNu8Ha9EAAEEEEAAAQQ2JaAL37rY/dWvfvWMKTG9OoPp1jbFyosQmAmBeN00b9CoaRy1nb8urrL1qrB4mkY9r5tPRen3PURbWl4Kz/v+PGjzv5NryCW3XTq5FAI5D+J8DTn91uPlWnUwZaXvO20ayZkYDBqBQEKAwI5TAgEEEEAAAQQQQGCWBQjsZnl0aBsCCCCAAAII5FZAF92/8pWvhKo6XezWlHG+7hKBXW6HnY7NgUBc+eZhmAdbye4nK908oIu3i4M3PZ4W/umYYTrK1VVbXlleU/nE8RNnrCGnLw94KOfrv/kOkoGh2tLunT1lZLz9HAwxXcywAIFdhgePpiOAAAIIIIAAAnMgQGA3B4NMFxFAAAEEEEBgNgW0ht2BAwcGa9gxHeZsjhOtQmAjAnEFXFpAt9Z0lHrO10gbdcy4qs1D/5WVFTt48GDYh74E4NNW+lpyejxeQy4+hu8vntIybTrOtJAx3g9fOBg1cjw/TQECu2nqc2wEEEAAAQQQQACBUQIEdqOEeB4BBBBAAAEEEBiDgC5qHz161O68806rVCqh4kUXyuPp8MZwWHaJAAITFEgL5+KpLJPVc/pbwf1aAZiq6BS8qTq32WqGdevqq3U7ceKEHT9+fBD4Jaep9L871jtLIG6nB47DmOJAblj/JkjMoRDYkACB3Ya42BgBBBBAAAEEEEBgwgIEdhMG53AIIIAAAggggIAEwtRy7XaYFtMrary6Jq5wQQsBBLIlMKrCbFSFmqrk4kAurCXXaIaKOYVp8bpx/l6hx5eXl/uBXUogF7cpWUE3bI27ZLCYrMCLp/mM7/P+la3zdd5aS2A3byNOfxFAAAEEEEAAgWwJENhla7xoLQIIIIAAAgjkQEAXt/1iuKbFPHTo0KBXXmmXg27SBQTmUmDYlJKOkayQC2vINZohwB82HWYycEtW4up1J0+eDIFdsVJe031YhZwHcv68v0fFAaF2nAwk43X34pBvLgefTs+8AIHdzA8RDUQAAQQQQAABBOZagMBuroefziOAAAIIIIDANAR0cV3T3umiu9abeuihhwYXwQnspjEiHBOB7RPQFJX6d6yKOE1ZmayQGzXlZDI4S2uZ70PhoIdkgwq7XmHNziQr/JIBXM86YZ9pAV7adJ5+MH/NqArD7ZNmTwhsXIDAbuNmvAIBBBBAAAEEEEBgcgIEdpOz5kgIIIAAAggggMBZArrIfu+995qqbtLWg4IMgawJJKus4gBH9zc6ZWLy9aOmlPQK1o26+X7jQC25Dpz2qQBOobsHcuF3s2mtZmvNKrmNtmfY9lrhTu1SO7uFQgj/VZ2nCrulpSXrrp3XbVcz2A8CmRQgsMvksNFoBBBAAAEEEEBgbgQI7OZmqOkoAggggAACCMySgC7yVyqV0CRV2O3bty9ceOeGQNYF4ikV1Zc4YPOgyfuYVo0Vvz4OzNZTeRYfz/eTXGutXD49ZWS8jbdJQZgHcpqust6oW6PeGAR18VSRo6rVxjGWHtip7R0zArtxILPP3AoQ2OV2aOkYAggggAACCCCQCwECu1wMI51AAAEEEEAAgawJxFNfqsrujjvuCF1Q9dGoKfOy1lfaO18CacHasHXTkoHesMBtmGBa4BbvY1iF3GDKymbTGs1+GKcKOT2uarW1bnEAGO8/GVSOa9STgZ3eMxQwqrruxIkT1itSYjcue/abfQECu+yPIT1AAAEEEEAAAQTyLEBgl+fRpW8IIIAAAgggMJMCPmVffIFfVXaPP/64LSwsjAwMZrJTNAqBFIG0wGyrgXRyystkBZ8Ct8GUlacCOVXKKZDT4/qJb8kqufj5tGlqR03JudX+jTqRyoVCWPNS7Wif+q1j+hp2BHajBHl+ngUI7OZ59Ok7AggggAACCCAw+wIEdrM/RrQQAQQQQAABBHIo4BV2quypVqthPawvfvGLG17fK4c0dCnjAmnTXMZd0tSvycq4uGpt1Bp32tYr5BTExRVyCtv0byoZ4vnxQ8gVVdAN226tIdAx1hPkjWsYk4GdH2dlZcWOHj1Khd244NlvLgQI7HIxjHQCAQQQQAABBBDIrQCBXW6Hlo4hgAACCCCAQFYEvFrm4Ycftr1791q8xlZW+kA7EYhDMd0fFtwNmx7TQzAFYj41pcI3D+QUtHU7XasvL4dDpa1vlxyFtCkzfa3I5Np2vm23sPaUknp9vI5dvJ+4XeM6IzQlpo4ZpsI0C1a6r8DuyJEjBHbjgme/uRAgsMvFMNIJBBBAAAEEEEAgtwIEdrkdWjqGAAIIIIAAArMqMJjOrt0O4Zxf8Fcgcc8994Sp7bghkAeBOJzz+75Oo6pKFcg1W83+GnKtVj+Qq9cHXU8L/VRhplsycPPHPJAb5qeAK62yzh/TNJN+S6uk8wq75Fp9+ls/454Sc1hgJ7dDhw4R2OXhHw59GJsAgd3YaNkxAggggAACCCCAwDYIENhtAyK7QAABBBBAAAEENiqgcE5hnV/c92kADxw4YA888MBGd8f2CMyUQFwh56Gcry23srxyRltHTaEZb6xtPbBLC9O0bTIwG7bdMLA4sNM2ydd74O6P+/E8sNtIfzYzaArsdEwFk6qwU4Co+wrsDh8+bN21CwQ3c0heg0BuBAjscjOUdAQBBBBAAAEEEMilAIFdLoeVTiGAAAIIIIBAlgXuu+++cOFd63Pt2LEjrLmlC/QK+HR/1BpfWe57Htru0yWqL2nhTTx+aWu5+ZSoyakWPTyKK9Xcy9d10++0KR/9tckKsFFrsaVNKen70LkYwjhVx7Vb/Qq5bteWTi7lYRhntg8K7Pwc0/SdPkYaB1XYEdjN7NDRsBkQILCbgUGgCQgggAACCCCAAAJDBQjsODkQQAABBBBAAIEZE1Do8bWvfS0EdropCFGIU61Ww2MbrRiase7NVXPidda846qI0s2DFm2jEM8rtPz5YVDJQDB5jLjCLO34vt9hlWBxIOfTVsaB3MkTJ89q2riryubqpBnRWQI7zgYENi9AYLd5O16JAAIIIIAAAgggMH4BArvxG3MEBBBAAAEEEEBgwwInT560b3zjG4OALkx/dyroIbDbMOdUX+CVcv7bK+jiRg2rptM2yfH2wC4OyeJgztdo8wBQ+4j372vIqUIuDuS8kvP4seODpqVV2MVrxKUFdYR34z3dCOzG68ve8y1AYJfv8aV3CCCAAAIIIIBA1gUI7LI+grQfAQQQQAABBHIn4OvbHTlyJIR2PhWmHq9UKqnTLOYOIcMd8jXOvAsepiWDrLS10ZIBXdr0mnFlXryPOBBMW0NO4ZxCX19DLhkk+n7jKTmToaKHf8OGR/tgytbxnrwEduP1Ze/5FiCwy/f40jsEEEAAAQQQQCDrAgR2WR9B2o8AAggggAACuRVQ6HLs2LEQ2sVrk8VTHua28xnu2LA17Dxc8wq3ZFWdV8TFgZwzxNsqUNM5oPBtsI5cqxmq5TyQ8+213UYr3pLHj0PBeA28tMo/tZfzc7wnL4HdeH3Ze74FCOzyPb70DgEEEEAAAQQQyLoAgV3WR5D2I4AAAggggEAuBRS8+NSDBw4csAceeCBMjejTHeay0znpVBzYJbuk5zS2vm6dV6MpJPNwLQ7kBlNWtlrW7rTDNqsnl0II56FdWuVe8rG0NfKSQZy3td3rhbvJ6TCHVeAlt2PK1vGeyAR24/Vl7/kWILDL9/jSOwQQQAABBBBAIOsCBHZZH0HajwACCCCAAAK5E0iuTaa/Dx06ZPfff3+YbpAKptke8uQacmlrznkgpvCu2WyGn0azESrmNGXlsOkq9XilWDxjTTrtS+eFh3LaZ9rac66mIDh+Prltt1AYAMdr4+lBDxx9g7TnOT/He34S2I3Xl73nW4DALt/jS+8QQAABBBBAAIGsCxDYZX0EaT8CCCCAAAII5E4gXgNN4YdXYR0+fNjuvffe3PU3bx3yEMsr4FQl12g0rNlqhkCuUW+E0FX39ePj7aGbB17D1rwr9nohOEvePOTzqTU9YNPvtQK85L460Y6TbUhbo26jU27mbbwn3R8Cu0mLc7w8CRDY5Wk06QsCCCCAAAIIIJA/AQK7/I0pPUIAAQQQQACBHArEUyB++ctfDiFevK5ZHPooBIrXQ/OQxQMhPT+JW9paaPGUkN4G3y6uEBs2rWKy+nA9/UjuK20fcaAVB17x/tOCKQ/e4kBudWV1sL6cqt2SFXcEXOsZNbYZJkBgx7mBwHCB+P1V9zXFsN6fa7Va+Mx88QtfZN///d9vlUolvE+r4lhfqtDf3BBAAAEEEEAAAQQQmLYAgd20R4DjI4AAAggggAACKQLJsEub+Bpneu6hhx6y/fv3h2BOFxw9hPPQS9vHQZVe4+HRuC9MJtdwS6vu8jXc1M54+sfk406Ttt7aWlVj/rrkxVs97msDJtnTqslkJltd0NVPp9uxlZUV67T7j+vHK+I86PMpJ+NA1cfD1yHkpEdgswIEdpuV43XzIKD3Y4V0eu/23x7M6ffPve1/sfPOO2/wvu1ffmHtzXk4O+gjAggggAACCCAw+wIEdrM/RrQQAQQQQAABBOZMYK0qMq+k05pnCuyeeOKJECT5tJm66Oh/J9dO0zYKk3TRchK3YZVt3lavGvQ+eVjn7Ysr3ZKhXrL9yW2TgV281pr2H09bqdAtrCPXagaber2eGsh5haL2HbfdwzgPSz08Ta7vlmzTJMaAY+RPgMAuf2NKj8YjEFfO6f35kksusTf+xE3hYP65o/vx1NPjaQl7RQABBBBAAAEEEEBgfQIEdutzYisEEEAAAQQQQGBmBOKLi8ePH7d9+/bZyZMnw0VHTf21sLAwqMbzkCmusBtWYTaODqZVLXhgFlcDxoGcVzx4RaEHeck13vyia/K39h+Ha/pbgZxs2p12+B0eazRDuOkVcrHVWtV7o9o/akpNKjnGcabNzz4J7OZnrOnpxgX8Cx/VajV8+UJTYfr7/HOe8xz7iTf8WNipf3EkWSG98SPyCgQQQAABBBBAAAEEtk+AwG77LNkTAggggAACCCAwFQFVdB06dChU3IVQqt0O1QN+UdLDMJ8+c9wVdsnKvuT0nh7IxVhxyOWBWLJqzgM8Dyz9gmscyLXa/QBOBo16IwR13t94jTwdOy1YG1bdGE9vGVcIJvvg+13PdJ1TOVk4aOYFCOwyP4R0YIwCeu+Np7mMvwxyxRVXDAI7NSH+8kVccTfG5rFrBBBAAAEEEEAAAQTWFCCw4wRBAAEEEEAAAQQyIJAMvbyKLK7WUhXB4cOH7fHHHx+srebhmVcR+Ppqk+5yHI7Fa/HF7YhDRt9ej/kach6+dZr99eQajfogkPMwUhdq9VxyOso4iNMafmpD3I4zAsNTjYpf49V32k72cSC33qkv/Rg+FpMeA46XDwECu3yMI70Yj4B/oUKfA/q8029V2en+G97wBrvskmcNDhyHdPqc0Zp33BBAAAEEEEAAAQQQmKYAgd009Tk2AggggAACCCCQIpD2Tf84sIufT9tWgZAq7p588klbXl4ehEs6lAd444SP16Tz48RVDl4B4RVv+rsfwDXCb60lF343+tNYekA2mBqz1xtUx8Vr0XkA5xddh1W5xVNmJtfTC0FeoTCYUjMOPPU6Pa8Lvx6++fHjCrxhtvG24/Rn3/kWILDL9/jSu60JxFMcx587l156qb3pjW+ybrs9eA/3I8WVdls7Oq9GAAEEEEAAAQQQQGBrAgR2W/Pj1QgggAACCCCAwLYL6IJjcrrGZDCX/Ntfo8bEVXcK7BTeHTx4MKznM4kKu7jiTO3SxVAFcPoJ99v9+/XV0xVyw6Yji/vi9xVYJAMyD/PU/2EVbPG+4gu5cfim++1T04nGx4i3iR+Pq/D8REi2OQ4OPazc9pOGHc6NAIHd3Aw1Hd2CgL9P6wsc+kx44xvfaJdcfIkVT+3TPzP9Sxh6WJ9Pk1zjdQvd46UIIIAAAggggAACORUgsMvpwNItBBBAAAEEEEAgDsF0UXJlZSX8KLzT9JJevZZcK04XODU9mK8Vl6zK00XNarUaQjfdNN3Y6upqCATDcVZX+sHcqakrvTJN206iwo+RRyDPAgR2eR5d+rZVAf980mdYyQrhM+myyy6zm2666Ywvs2z1OLweAQQQQAABBBBAAIFxCBDYjUOVfSKAAAIIIIAAAjMq4Ov0eICnkE3BnQd4et4r4jyw05pvqjpQkKffu3btCvf1c84554TtP/OZz9jevXvDfT2enAIzGQrOKA/NQmDmBQjsZn6IaOAUBfxLIaHqutevmrvxxhvtxS9+8RRbxaERQAABBBBAAAEEEFifAIHd+pzYCijme9YAACAASURBVAEEEEAAAQQQyIxAco07NTyepnFYRzxki9d1S74uXktP+/Fj3XPPPXbbbbeF4C8O59Zz3MzA0lAEZkCAwG4GBoEmzLSAT3epCjt9geQXf/EXQyW4f7bNdONpHAIIIIAAAggggMBcCxDYzfXw03kEEEAAAQQQyKOAV8Z535JrsXnItlaYlramnPbr+9bzvh6e9qMqvY9+9KPhtyrykrd4HTdCvDyedfRpUgIEdpOS5jhZFNBnjT6nFNS16g27+gVX2+t/5PWsT5fFwaTNCCCAAAIIIIDAHAoQ2M3hoNNlBBBAAAEEEMi3QLIKLtlbrz7w4My39+3ix4eFe3GgpynHFN790z/9kz366KODte2S+xt2vHyPBr1DYHsFCOy215O95UtAn0X64ojWWe21O3bzzTfbhRdeSHVdvoaZ3iCAAAIIIIAAArkVILDL7dDSMQQQQAABBBCYd4G0KrnNmCSn2NQ6d3EVnVfdHT9+3P7sz/4sVDfEFXU6JmvYbUae1yBwtgCBHWcFAsMF9Fmjzyh9Bl313OeG6rqwnl2xOJjCGT8EEEAAAQQQQAABBGZVgMBuVkeGdiGAAAIIIIAAAlsUiCvtFKKlBWdp01O2Wq1QMZe23k883aa28+BOF0g1Bdmtt95qDz744KDlcfVespJvi93j5QjMpQCB3VwOO51ep4BPAa01637s9T9qz3rWs0Jgl6wsX+fu2AwBBBBAAAEEEEAAgYkKENhNlJuDIYAAAggggAAC4xfwC5bJwC1ZKecBXtyiZFXesH35a5L7XF5eDmvZxRV1cShIaDf+8ecI+RYgsMv3+NK7rQl4hZ2Cun/3ppu3tjNejQACCCCAAAIIIIDAhAUI7CYMzuEQQAABBBBAAIG8C3z+85+3u+66K4R2uqn6bnFx0bTWnVfv5d2A/iEwLgECu3HJst8sCHiVt0+9rMpufRFEny/6kkqlWLJms2lvectb7Fu+5VsGXdJzcYV4FvpKGxFAAAEEEEAAAQTmT4DAbv7GnB4jgAACCCCAAAJjFfC17HQB1UM7BXXVajUc16fnHGsj2DkCORUgsMvpwNKtdQvoc0UhnaZkXllZCa/TNM4K75qrdbvyyivtx3/8x8OXRfSYbo1GwzRNJjcEEEAAAQQQQAABBGZZgMBulkeHtiGAAAIIIIAAAhkV+NKXvmRf//rXB+vg6WLq0tKS7dixI1RCcEMAgc0JENhtzo1X5UPAK+n8tz5bFOCpgk7h3e4dO+31r3+9XXbZZYPATttqO24IIIAAAggggAACCMy6AIHdrI8Q7UMAAQQQQAABBDImoGo6VTU8+eST9s///M924MCBUA2hC6aqcuDCacYGlObOlACB3UwNB42ZsIA+WxTMqWLb10TVZ4p/7rzqFa+0F77whSHE8zVW42k0k2u7Trj5HA4BBBBAAAEEEEAAgTUFCOw4QRBAAAEEEEAAAQTGJqC1hD7+8Y/b6upqCOp0EZUpMcfGzY7nQIDAbg4GmS4OFVC1nMI6/dZniYd1mh7zB37gB+y7X/ydg9cqsNOPQjqq7DipEEAAAQQQQAABBLIgQGCXhVGijQgggAACCCCAQIYEdBHVL5SqGuIrX/mK3X777ba4uGjLy8th3SFuCCCwOQECu8258ap8CGhdOn2GeADna9O95jWvsauff7UVer3wxRB9WcQ/a7Str2WXDwV6gQACCCCAAAIIIJBXAQK7vI4s/UIAAQQQQAABBKYkkJx+TFOVqcpO05ipGsKnMZtS8zgsApkWILDL9PDR+G0QWFhYCJ8nXj33ohe9yF5146vCnotr7N+nyNyGJrALBBBAAAEEEEAAAQTGIkBgNxZWdooAAggggAACCMy3gKogvKJB9++55x677bbbwtRkBHbzfW7Q+60JENhtzY9XZ1tAXwhRBZ2q5mq1Wvj98z//87Zz504rl8ohsPPPn+Q0mEyLme2xp/UIIIAAAggggMA8CBDYzcMo00cEEEAAAQQQQGCCAj4lpqrp/MKppsL8h3/8Bzuw/0AI7DRVmbbTBVQP8FQ1oWnMuCGAwHCB4qkp/8K0s8XT9USaGvDgwYPWKxbgQyCzArVOMQRyy5Ve+HxYaPesUSnaarlku+odqxRX7USpauetlK1UKtgP/tCNduXVz7N6oWgLzaJZNbNdp+EIIIAAAggggAACCGiK914PBwQQQAABBBBAAAEEtltA4Vu1Wh2sNaSpMf/6b/46hHa6EKtqO938t8I93dfFWm4IIJAuoAo73QjsOEPyKFDplcKXOVqthlm1bIVa1XqNplWbHduxY4c93lm18zsLdmChZD/yqlfYd175bVYqFK1TKFupW1h7Tsw8gtEnBBBAAAEEEEAAgVwJENjlajjpDAIIIIAAAgggMH2B5DpB/v2wUDWxvGx333233XfffWENIt1UbaewTjdV5SnM44YAAukCPiVmqGSlwo7TJGcCvW7BGta1ncWydc3seK9hT+2VbWevaE9a02oLFXvGUsGuvfnH7OrLL7Nj1rRzrWgFK1m3V7AK3/fI2RlBdxBAAAEEEEAAgfkSILCbr/GmtwgggAACCCCAwEQEFCZ45ZwOqNBOjymQ003Vd5/480/Y0sklU+Wd1ruLg72JNJKDIJBBgWRg5wE5U2JmcDBp8lkCOp9XSmalXtEWugXrqGiu17Fur2OrtYL98Cdvt+cWv8XO+cwHzIrlUFG3Yl3boXmDekUq7DinEEAAAQQQQAABBDItQGCX6eGj8QgggAACCCCAwOwKpAVwqqRTpZ2Cu3vuucduu+22UFGnME/TZ+q3frghgEC6ABV2nBl5Fij2zOqFnjV6ZrvaRasVLAR1C82GfcuRul33ux+0xZdcb8+89b+bdRet1zEr6DOj2rGTBbPdVskzD31DAAEEEEAAAQQQyLkAgV3OB5juIYAAAggggAACkxYIa2v1eqHCLp4e09e0i6vvPvvZz9r9998/COriqrxJt5vjIZAFgWGBnf59HTx40LSMFzcEsipQ7nWt3TUrVGu20C5Ys1m3lcWinb//mH3rbQ/ZFbd/yr7t5T9stb/+PWsWdlq1ZWZl9VbTKvfMCgR2WR172o0AAggggAACCCBgRmDHWYAAAggggAACCCCwrQIe2GmnCuDigE7VdKqu8yBPv5eWluxzn/ucffOb3wyPe2XetjaKnSGQE4H+pLL9aWZ9DTtVrWpKzEOHDllHoQU3BDIqUNNnQq9nlULVdlnJTrQa9tjRJ2zXo9+0K/Yt2et/7sftGS/6Ditc+XzrlErWKJhV201rlgu2o1cxI7DO6MjTbAQQQAABBBBAAAEJENhxHiCAAAIIIIAAAghsu0ByOkwP6Hy6Sw/ywv+QFgrh59Zbbw3VdtwQQGC4QBzYdU/929G/H6+wI7Dj7MmywI5uz/YVOra7tGiLKx174OA+239iv+1qNq3WatrP//b/bS989rOt1DDrLpi1rGm1bsGaxYoVemYVArssDz9tRwABBBBAAAEE5l6AwG7uTwEAEEAAAQQQQACB6QhoPbtyuTyowFP13Re/+EW76667QhWeh3t+X3/rvm4KAPW3B4EKLDz8o0JvOuPJUScjUC4UBud959QhvYr18ccft16RxGIyI8FR1hLQe7JXTMfv061uv/K6WChYt9ez0qmCUH9PLxU64XNBnw/79u0LVaPxFMv/6T+92573vOeFQ8fV24wGAggggAACCCCAAAJ5ECCwy8Mo0gcEEEAAAQQQQCCDAnHVne4rjFNod+DAAfv6179ujz76aOiVh3TxBVpdqNUF4XidPP3tIV4GOWgyAusSILBbFxMbTUlA7+G6+fuzf5lC783hSxinpkTWNjqX4/f1SqVi7UbdDhw8YIcPH7bVldWwn1K5FH532h1773t/2y666KLBe79eE6+VOqVuc1gEEEAAAQQQQAABBLZFgMBuWxjZCQIIIIAAAggggMB6BbyyLt5ej4ULs9H6dvv377c77rjDHnnkkRDk6cJsPJWmX6TVY7p5hYZfIF5ve9gOgSwJENhlabTmr61xNd0gpDv1xQv/UoZU9J6u51VNp/fw1XrdVk8u2aHDB63RqFur2bJqrRq2aTaag8+Hj33sT6xWq50B65V2VNzN3/lGjxFAAAEEEEAAgbwJENjlbUTpDwIIIIAAAgggMOMCfkFXv3XRVhdsdfMpMP0irj/25JNP2p133ml79+4N2yiQ86k0/W+/MKzHmRJzxk8AmrclAQK7LfHx4jELxJXOYerLU1+o0Hu9fhS2tVqt0Ap9CaPbaodquiNHjtjy8rJ1Oq3BlMiVasW6nf7Ux/rR33/6J/9PeG1cVUdgN+ZBZfcIIIAAAggggAACExMgsJsYNQdCAAEEEEAAAQQQSAqosk43D+3WEtJF3QceeMAefuRhWzq5NLhgq4u/uvBbrVat0WiEQI8bAnkVILDL68jmo1/xFyb8vt6TfYrMZrPZr5DrdMP6dPpZWVmJ1iPthSkwvaoufD5UyiG4e/rTn2633PKBAOX79LDO18zj/T8f5xG9QAABBBBAAAEE5lWAwG5eR55+I4AAAggggAACUxRQpYWvTZesuIsvvPoUmX6BVr91gfbgwYNhuszHHntssJaRgjuFdl6pN8XucWgExiZAYDc2Wna8DQJxYOfhmU9XHKqqm61QTacfvWeHIK/XD+BKmhqzVR98gUPBXbvVDu/p+vmu7/ou+4//8VfOaGVcacdadtswgOwCAQQQQAABBBBAYKoCBHZT5efgCCCAAAIIIIDAfAro4qsurnpoN0whLdjTtj6dpqbL/Jd/+RfTb+1T2/sUbPMpS6/zLkBgl/cRzn7/9D6sm69PV6/XQyXdsWPHbOXkUnjcp84sWWHwpYvw/l0thmq6+L3cv8Txb3/oh+yNP/mm8F4fr11KVV32zxl6gAACCCCAAAIIINAXILDjTEAAAQQQQAABBBCYqICmwYynwEyuZafG+MXa5IVYX7Mu+fi+ffvCOnequOPi7USHk4NNWIDAbsLgHG5DAnqP1hTFeh9eWl62w4cO2dGjRwfVdKVCb7AuXenUVJlxVV6n1wthXLFUtE67H/zpvm4/9VP/zm585asGa5nG7/VxiLehBrMxAggggAACCCCAAAIzJEBgN0ODQVMQQAABBBBAAAEERgvEF2bj+1obaWlpyR5++OEQCGq6NT129913W6vdsMXFHWGNu2KhNKjsS66hx3Sao/3Tpp0jJB3ttl1beLWRn6v6rTXBNC579+61dq+7XYdiPwicJVAplgbVcV4BrUrp5eVlO378uBVL/S9c1FfrtrK6Etai85vO0X70NvzW6RXC+7NPl6lpjvU+rte+973vtSuuuIJRQQABBBBAAAEEEEAgtwIEdrkdWjqGAAIIIIAAAgjkXyBZcacLu6ru0E1hnO6ruuNjH/+o7X1sb7jQvLi40/bs2WO7d+8OF4Z1cdmn6NTvUdN05l917R7G61J5ZYw/5tPczbvRuPvvoakqkbwaVQHHN7/5TStV++c/NwTGIaA16FZWVmx1dXUwNbGmvNRjes/t9TqDKmd/f4inrxwV2HWtGF4fV93p/q5du+z3f//3wzql3BBAAAEEEEAAAQQQyKsAgV1eR5Z+IYAAAggggAACcyCgC7mhaqN49mXgeP27P/rj/2Z/8ReftEqlavXVhp177rnhRxd/PfxQUEfgNPqkiUM6melHwaiqGnU/vtA+em9ssRmB+JzVea6/FdgdPnzYllZXNrNLXoPAugRWl5ZDNZ3ON/2713tvP6jrr0nabjfDY2nTGYfpMkulNY/T7lp/SsxiMezTz/XLL7/cfuu3fmtdbWQjBBBAAAEEEEAAAQSyKkBgl9WRo90IIIAAAggggMCcCiSruuKLunFlhu77enkPPHCfvet/e1eopNOF4FKpHPQ6nfYZ6yH1Lzr3n+OWLuDGvV73jHBOjxcKusjOlIzjPHd0fuq8lXU/YO4Hdjq3V1dWrVpdGOfh2TcCQcDfd3Xfw7n+++vpv5PhfXh/LRTWFPTAThv5enj6/aNv+FH7kR/+kdQvZzAkCCCAAAIIIIAAAgjkRYDALi8jST8QQAABBBBAAIE5EkhOhRlfPPZpAs+c2rJrb37zm215ZXkQKp2erq00qOZQ+ME6dmufSF7xEk+DqfDIbzLkNj6BYlHTuLbDAeKAWudtt6MQde1AZHwtY8/zIOBTDXtlnfqs6lrd9Fyh0Av347CuH+b3z8tCr//8sFuhVAnvwV6151Mc/87v/I5967d+61mVe/NgTh8RQAABBBBAAAEE5keAwG5+xpqeIoAAAggggAACuRFIVtUN65hX1Jl17b3ve6/9y9f/xeqNerjoG0/Z5heXh02vmRu4beiIB3bh4vupoC6utlOgxG18Am4tZ4Wj/rvZaIZzetQaYeNrGXueB4H4fdPX/vR+h/fV8ulpcT1Q7gfJvfWdn8Xy4EsTPkXx+eefb7fccgvVdfNwgtFHBBBAAAEEEEBgzgUI7Ob8BKD7CCCAAAIIIIBAVgWGhXa+tpL65ReJW+2GfeELt9nv/u7/dWp9pX6s4eHH4GJyURebmdJxM+dEcqrSzeyD14wW8OpSr7Tz9RtXllf6072OmHJw9BHYAoG1BRTAFYqFs9aZU6Vdvdk8Hc6dWssuXmt0VIVd1/pr12lf/rrXvOY19qY3vWkwpTHjgwACCCCAAAIIIIBAXgUI7PI6svQLAQQQQAABBBDIqcDpqrl+B+OKL38ufqy/VddW66v2tv/wNltZXTmjgoO11zZ2osTr1MUhXVxtt7E9svVGBPpVoKVQrdRsNqxSqYb7K8vLViqXzDoEzhvxZNuNCcRhnb//+u9et2elWsU67f66il6NN/hCRKk48vzsFVQ52l9rVF++qNVq9pu/+Zt22WWXbayhbI0AAggggAACCCCAQAYFCOwyOGg0GQEEEEAAAQQQQGC4QDKs01pIqtbodDr24Q9/2P7hHz9tpZKmXeuEKR3b7ZYt1Bas0Www5RonViYEPLTrn8P9tcEa9UZ/qtcRa4RlooM0cm4FFNTp/NYapCv1pl1wwQX2/ve/n+q6uT0j6DgCCCCAAAIIIDBfAgR28zXe9BYBBBBAAAEEEMi9gC72qkJDF3yTtzvvvNN+/d3/Rwjv/HltW6vWQgXe4sKitdqt3BvRwWwLENhle/xo/XABr9pVJV9lYdHe+KY32qtufFV4QTzdMYYIIIAAAggggAACCORRgMAuj6NKnxBAAAEEEEAAgTkXiAM5UcRTN/7sz73Njhw5ap1OO0wtqAo7VXUouNPN1wSbc0K6P8MCBHYzPDg0bcsCXjXa6RXsj//4j23nzp1b3ic7QAABBBBAAAEEEEAgCwIEdlkYJdqIAAIIIIAAAgggsCkBnw5TL/b7X7jtc/Zbv/lbViwVw1SZmh5ToZ1fJPbfmzogL0JgAgIEdhNA5hBTEdD7r6+Bd8MP/KC97W1vC+1Yq3J6Kg3loAgggAACCCCAAAIIjEGAwG4MqOwSAQQQQAABBBBAYHoCcUinqrmwrlehEFXZ9ezmm28O02J2ut3weK/n1XWlsLYdNwRmWYDAbpZHh7ZtRcDfr9uttn34D/7Qzj333FD9rC9XcEMAAQQQQAABBBBAIO8CBHZ5H2H6hwACCCCAAAIIzJmALu5qWkuFGmnVcp1Oy/7qU5+yP/zDP7BabcFarWbYvlqpWqPZYErMOTtfsthdArssjhptXo+A3rObjaa98sYb7d+/5a3h/Tj+EsZ69sE2CCCAAAIIIIAAAghkVYDALqsjR7sRQAABBBBAAAEE1hTwwC7526xrS8vL9ou/8At25OgRq1Qqpyo49JvqOk6r2RcgsJv9MaKFmxPodrq2sFCzW255v+3cc054f/ZbvV63hYWFze2YVyGAAAIIIIAAAgggkAEBArsMDBJNRAABBBBAAAEEEFi/gFfYqSqjVNIUl93wW1Ng6rcCOz33hdtus1tuuSWEdFrHrtGoh+dZw2791mw5HQECu+m4c9TxC+jcftnLXmZv+9mfNbNieN/2Krs4vBt/SzgCAggggAACCCCAAAKTFyCwm7w5R0QAAQQQQAABBBCYosDpqTK79vO/8Au2b9/jtriwGKbDrFSq1um0p9g6Do3AaAECu9FGbDGbAr1C/8sTCuF005ckGo2GLS4uhi9S6AsT73//++28884bdODsKunZ7ButQgABBBBAAAEEEEBgqwIEdlsV5PUIIIAAAggggAACmRPQhWFdL/7aHV+z9773faHKTheKh617l7kO0uBcCxDY5Xp4c905BXZeMaf3XFVAl8vlEOLpvL7pJ2+y1732deExv+nx/jnfD/m4IYAAAggggAACCCCQVwECu7yOLP1CAAEEEEAAAQQQGCrg02Z2Oi17z3veY3ffc08I7U5PmwkeArMrQGA3u2NDy9YWaHX6wZumt9QXJ3Tz4O6Zz3ym/cZv/Ibt2bMnBHnaLp7iOA7xcEYAAQQQQAABBBBAII8CBHZ5HFX6hAACCCCAAAIIIDBSwMO5/fufsHe84x22tLxEBcdINTaYBQECu1kYBdqwGQFV2Hm1XL1eD1Nh6m+9H//yL/+yXXvttWG3/v7sv6l+3ow2r0EAAQQQQAABBBDImgCBXdZGjPYigAACCCCAAAIIbEnAp17zag1dCP7bv/sb+6M/+iPWr9uSLC+elACB3aSkOc52CxRKFWs2m2Htumq1Gtav0/l83XXX2dvf/vZBRV3acb3abrvbxP4QQAABBBBAAAEEEJgVAQK7WRkJ2oEAAggggAACCCAwUQFNx+br1im8+9Vf/d/t3vvus16vO9F2cDAENipAYLdRMbafFYFmuxumw9TN17JTld2HP/zhEOApyNP7cjw9sVfXUWU3K6NIOxBAAAEEEEAAAQTGJUBgNy5Z9osAAggggAACCCAwkwKdTs9KpUKo5NCFYf3odvDgQXvnO99pJ5eOz2S7aRQCLkBgx7mQVQFNialQToFcq9UK4Z2mJP72b//2QZCnvul5vTfH69hltc+0GwEEEEAAAQQQQACB9QoQ2K1Xiu0QQAABBBBAAAEEciPQanWsUulfNNYFYQ/tPvOZz9j7P/Bfc9NPOpJPAQK7fI7rPPRKgZ3ed1XVrCrn17/+9faGN7xhEOIpzIsr6aiqm4ezgj4igAACCCCAAAIIuACBHecCAggggAACCCCAAAKRgAI7BXeqwKtVa7a0tGS1hUq4iKxboVDCC4GpChDYTZWfg68h0Op0rLZQs9WV1TDFZbFUtGajGQI6vaeWSpVQWae/v+3bvs3e/e53h7COGwIIIIAAAggggAACCJgR2HEWIIAAAggggAACCCAQCSyvLNm7f/3X7YEHH7ByuR/UdbuqxNO6Sm0rFst4ITBVAQK7qfJz8DUECuWSdTtdK+j9st3pf/FhodYP7SplazU7IaA755xzQlh3wQUXDPambVXxzA0BBBBAAAEEEEAAgXkVILCb15Gn3wgggAACCCCAAAJDBLp24MABe9e73mUnl06emr6tEi4kt1p1AjvOm6kLENhNfQhowNB3z/4TpXIpBHZhndBif53QdqtttdpimArzl37pl+yaa645Yy++ph24CCCAAAIIIIAAAgjMqwCB3byOPP1GAAEEEEAAAQQQWFPgoYcesHe88x1WLJas1WqGC8/9irsucghMVYDAbqr8HHwNgV6hEKrqVE3XqDdscceiLS0tW7VSsWqtastLq/bW//mt9qobXzXYi7YPwV6hH+xxQwABBBBAAAEEEEBgXgUI7OZ15Ok3AggggAACCCCAwEiBz33+f9j73vte2717d5gas93pENiNVGODcQsQ2I1bmP1vWqBUDFNi9s/R/vSWqrDTNJj11bq94hU32lvf+lZrNpthjTvd+tMOa3071rLbtDsvRAABBBBAAAEEEMiFAIFdLoaRTiCAAAIIIIAAAghsl4CmayuXy+ECsio+/vz//YT9yZ/8ibXbrXABmiqQ7ZJmP5sVILDbrByvG7dA+9Q6dHr/VEVdq9kK75mdTse+519/j/2vv/yOMCWmv8eGarxyOTyvG6HduEeI/SOAAAIIIIAAAgjMsgCB3SyPDm1DAAEEEEAAAQQQmJqAQhHddLH5v97yu3brrbeG6TGZEnNqQ8KBTwkQ2HEqzKqAJgzW+akpMZuNU1MJV8p22aWX2a/+2q/ajsVdFq9Vp8BOX4RQYEdYN6ujSrsQQAABBBBAAAEEJiVAYDcpaY6DAAIIIIAAAgggkBkBv6B8em2lnv3ehz5kf//3n6bCLjOjmN+GEtjld2wz37NTU2L6OnbtVtuuvPJKe+e73mW7d+0ys/40mbrFwV38BYnMG9ABBBBAAAEEEEAAAQQ2KUBgt0k4XoYAAggggAACCCCQbwG/mOxrLenvj3zkI/bpv//bUAlSKPQvPKvirlQqWr2+GqZ2KxRYhynfZ8b0e0dgN/0xmNcWqIJO1XCa7jKEbs1WeD/UOdlfi64/raUqk/WeedVVV9k73/lO27NnT3ieKYXn9cyh3wgggAACCCCAAALrESCwW48S2yCAAAIIIIAAAgjMjYCvrxR32Kdt0wXo3//Ih+2f/ukfw8Vnv+kitEI7bRc9PDdmdHSyAgR2k/XmaKcFStWKra6sWm2hFsI6TX3ZaXesVC5Zt9O1SqUW3gd1u/TSS+1XfuVXbOfOneFvpr3kTEIAAQQQQAABBBBAYG0BAjvOEAQQQAABBBBAAAEEIgGvFNG6SvHNQ7ter2Mf+YM/sL/9278J1SKqtGvU61YoFqxarRDYcTaNXYDAbuzEHGCIQKfXO2PNOX3BYWFxweqrdatUK9btmKkqWdNgKqzbsWNHCPD6X2qg+pgTCwEEEEAAAQQQQACBtQQI7Dg/EEAAAQQQQAABBBBICMRVdo1Gw2q1Wtginh7zg7/3fvvsZz8bHldo1+m0w4VsbgiMW4DAbtzClX5qWQAAIABJREFU7H+oQKloWpfOp8E8/UWGXqiys17RnvWsZ9m73/1uq1arIajz99N6vW4LCwvgIoAAAggggAACCCCAwBABAjtODQQQQAABBBBAAAEENiDg07opNPnIH/y+ffrTnw7r2BWLJeuqvIQbAmMWILAbMzC7HyrQKxQG69VpI4V0tdqCra6shGDuuc+9yn7t134tvH5xcXGwH6bD5KRCAAEEEEAAAQQQQGC0AIHdaCO2QAABBBBAAAEEEJgjAa8YSVvLTmvYVSqVoKHQRNv83af/1j7+sY9ZvVGnwm6OzpNpdpXAbpr6833s1WbTzj33XDtx/HhYx67ZaIb3Qt2/4YYb7K1v+Q+D90dV1/lN28R/z7civUcAAQQQQAABBBBAIF2AwI4zAwEEEEAAAQQQQACBSMADO39IoZymuoynu0xefP7s//j/7L/8l/88CPMARWCcAgR249Rl32sJaA27cqVs3U43BHX6EsPOXTvtZS/7Pvv3P/3TViiUwuO6+XSYmj5T9wntOLcQQAABBBBAAAEEEFhbgMCOMwQBBBBAAAEEEEAAgYSAQjvdPKTThWZN6VYul80DPZ/irR/omT355JP2rne9y1brq3giMFYBArux8rLztQRKRWs1W2ENO4VwhWLBfvZnf85eet11p16l9Tw7gzXu4qCOwI5TCwEEEEAAAQQQQAABAjvOAQQQQAABBBBAAAEEtl1AF58V3unCtW7NZtNWV1ftPe95j+3bt88azVUrlcphfTv9brdbgzbotX7xWqGgV6RoO9bB2/ahyt0OCexyN6Qz06GuFUMQp/ezHTt2hAo6BXDxVMB6Xu991WrV3ve+99mFF144M+2nIQgggAACCCCAAAIIZFmACrssjx5tRwABBBBAAAEEEJiqQLJiRBe59dgHP/hB+/wXPndqSrh+UBdPqdkP8hT4daxQ6E+3qQvgnU5/+k1uCKwlQGDH+TEugXbXQjinLyKsrKwMvpCgvxXeKaTT+9xVV11lb3/72+28884LTVGlsYI8/wLDuNrHfhFAAAEEEEAAAQQQyLMAgV2eR5e+IYAAAggggAACCGy7QDKkGzbN29/93d/ZB3/v/VapVK1aqQymytT2/enkNHVc+4xKu21vLDvMpQCBXS6HdSY61en115rTTV8e8GmAFdYpyGs0GvbKV77SfuzHf8zO2XNO2NarhBXYcUMAAQQQQAABBBBAAIHNCxDYbd6OVyKAAAIIIIAAAgjMoUAc0MVTWyYvVuu5vXv32v/5n3/b9u59zHrdnu3evdta7XYI6rR9pVyxblgfrx0kFeJpCk1uCKwlQGDH+TE2gWJ5sF6npsL06l8Fd7VazX76p3/arrvuuvD+pZuv6an7rFE3tlFhxwgggAACCCCAAAJzIkBgNycDTTcRQAABBBBAAAEEtl/AK1F08drXtNNvXejWxW39rtfr9nsf+oB96Uu3h2CuXFaVSj1s79PH6aK4wrr+FJlUqWz/SOVrjwR2+RrPWeqNpsSMp7X0CroLL7rQ3v6Lbw/r1fljCus0FaamyeSGAAIIIIAAAggggAACWxcgsNu6IXtAAAEEEEAAAQQQmDOBOKiLu56svlP45ms7/cM//r39949+1BrNZgjmikVNi1mwVqsZfutv1rCbsxNpk90lsNskHC8bKVAsV8N7lm7+5YPXvva1dtNNN4Vgzr9QoG1UdefveQrv9BxfOBhJzAYIIIAAAggggAACCAwVILDj5EAAAQQQQAABBBBAYBMCa03/1uloXSdNcdmvvPOL2A8//LB94AO32L59++zkyZNWW6hZqVQORz9dpdfZRGt4yTwJENjN02hPtq/NdncQxO3Zs8fe+c532nOe85ww9aXeo1Q1rKDOb/pbt7gqb7It5mgIIIAAAggggAACCORHgMAuP2NJTxBAAAEEEEAAAQSmIJCstut2LYR18a3VaoWL3P3grmsf+/jH7W/++q9taXnJKpVqqLjztaCoUJnCIGbskAR2GRuwDDW3a8XwXvWd3/md9pa3vMXOOeecENIlA7nkFxbitewy1F2aigACCCCAAAIIIIDATAkQ2M3UcNAYBBBAAAEEEEAAgbwL9Hr9deoeeeQR+/CHP2z3P3D/qTWh+lNiquJO02RWqzUrl0q2Wl8N2+tx1rjL+9mxvv4R2K3PaR636vRU3Vu0UrkU3ldazVb//aNcsm6na9bpWrFUDAGcV8fp8XKlbO1W2/Y85an2Mz/zM/Y93/M9g3U5qZ6bxzOJPiOAAAIIIIAAAghMQ4DAbhrqHBMBBBBAAAEEEEAAATNT5d0n/+KT9qm/+pQdOXLENAXdan05VN21261wwVxBna8NpUCPGwIEdpwDwwRK1UoI6fTeouDO15nzirhquWz11bpVqpVQ1aubttN7zOte+zp79ev+re3ateus3adV2TEKCCCAAAIIIIAAAgggsL0CBHbb68neEEAAAQQQQAABBBBYl4BfQNdvhXUf+tCH7Pbbb7dS+fS6dwrrQpVMqxl+Lywshio8bvMtQGA33+O/Vu/b3W4I4qq1agjr2u22ddqdEMqFdei6vVBNF6ruikVrtdt2/vnn25vf/GZ70YteZFZUhW8/7PPKOl+/Tsdlyl7OPQQQQAABBBBAAAEExidAYDc+W/aMAAIIIIAAAggggMBZAsm1nvxvhTBf/epX7b/90R/agQMHQoWdLprr8XK5En73f/pVMdzmV4DAbn7HflTPC+VS2ETTW/YrdPtTX+q+QryC9f9WkLd792577eteaz/8Qz88NIhjbbpR4jyPAAIIIIAAAggggMD2CRDYbZ8le0IAAQQQQAABBBBAYF0CzabWqKuGC+d+Qd2npTu5dMI+9alP2V/95V+G9eu0ll2omKlU7OTJk+GiO7f5FiCwm+/xX6v3vUK/QtcreL0izh8rl6vWaDTs+uuvt5tuusme/vSnD6bc9Sky/bV6T/JbPH0m+ggggAACCCCAAAIIIDAeAQK78biyVwQQQAABBBBAAAEEUgVU2aKp6nTThXHd4ovq/vf+/fvtox/9qH3hC184I9SzAhV2835qEdjN+xkwvP/NdjuE+t1ON1TR6QsBen8J1Xblkj3rksvs5ptvtuc973nhiwAK5RTg1Wq1sNO4os7fn3xKzDjAYwQQQAABBBBAAAEEEEBg+wUI7LbflD0igAACCCCAAAIIIDBSwIM7r3zRxfA4zPP7d911l/3pn/6p3X///eH5QrEf8nGbXwECu/kd+5E9LxWt1+2F94qFxYWw+fHjx+2KK66wV7/6NfZ9L7thUH2n57ReXaVSGYR7/XOrX1k3bPrekW1gAwQQQAABBBBAAAEEENiUAIHdpth4EQIIIIAAAggggAACmxPods10PbzT0YXxghUKqrTr70v3dfMp6XzKTD1266232if+/BP25JPf3NyBeVVuBAjscjOU296RzqnpMGsLNWvUG7Znzx579WteY694xSts544d1uvpPacQgjpV+vp9hXZ+8/efYX9ve6PZIQIIIIAAAggggAACCPSvCfT+//bu9TmO6szj+DOaq3yTbCwb2xjZIEgIEPNiY24J8IJQIYFdWLbgT+QVhK3KviIm3NbhUkAoG7CxQWBs4Yu8soWRNPet32k9raNmRGHDqEfSt6tcmhn19On+9Gm/0K+e53ifC0AQQAABBBBAAAEEEEBg4AX+8fpr9te/vmznz5+3UqlszWYj/Gy3W6EyRiFfuVxZXMdKLe+K1um0Q7VMsVgKr/VH+kIhqaLpdpMWm9n2nAMPsYFPkMBu/d781mKbSl3hUHEotLb0dpZ6radWQVuj3ggtLr0yVz9D0FYshxaXO3bssKeefsqe+OMTNjIysn7BuDIEEEAAAQQQQAABBNaRAIHdOrqZXAoCCCCAAAIIIIDARhDo2Nz8nP3970fsv195xWZmZmx406bFwK4YABTeeXWet7irlCu2UF9I17NyqSS8S0r7spU1G0FzLV4jgd1avGs/8ZwXQzpfN86fTV+HrqBQbvGZVWhXKpdCS0tV04Vn3wr2zDPP2PPPP29bt25NB/XWlz/xLNgNAQQQQAABBBBAAAEEchAgsMsBnSERQAABBBBAAAEEELhxgU4I4xTa1BsNO3IkCe6uzl4NlTf6w/ym4U3WbDXDEKqqazSSP+brD/1eZeeBgCpzVG3nlXY3fl58c7UECOxWS3r1x+kqjBsqhHXo/BlVJZ2q67QuXbWsatp2qKwrFovh/4H5uXkbGxuz+x94wJ597r/C63htTH/2Ce1W/34yIgIIIIAAAggggAAC1yNAYHc9WuyLAAIIIIAAAggggMCACMTr3M3Nzdnx48ftxRdftEvTF0PbSw/m9Ed+BXlqjelb8sf8pBVm/JlX8wzIJXIaKwgQ2K3fqaE16LQpkMsGdmqR2Wp20go7BXejo6P29L8/bX9+8s+h0s7XoovXv1y/WlwZAggggAACCCCAAALrS4DAbn3dT64GAQQQQAABBBBAYJ0L+B/ivcrGQzb9cV9/5H/9jX/YK6+8YufOnQ1r2ak9psK7uE1mEggU0/aY+p027Uel3eBPIAK7wb9HN3yGiy0x9VyHdSdLyXMa1qwr6nUxVNopqPvLU3+xJ//0pG3bti3sq+dfm/8foc+8Ja4+U3DPhgACCCCAAAIIIIAAAoMrQGA3uPeGM0MAAQQQQAABBBBAoKeAV9fFbe+8kk6faTt58qS99NJLduzYsfAHf/2+VqtZvTGfrlXnAZ3+mO/tMgnsBn/SEdgN/j260TNsLra71Np0Cun0XCqIUzvL2nDNxnbuthdeeMEee+yxZUNk213G7/3/BEK7G70rfA8BBBBAAAEEEEAAgdURILBbHWdGQQABBBBAAAEEEEDgFxHQH99D5c3i+lU6aK9Wlh7qTU1N2csvv2xvvvlm+MN/pVKyRrORroOlSju10PRKnF/kJDlIXwUI7PrKm+vBy7WqXb06a7Vq1cqVsrWaLVMrzEO/PWTPPPuM3XvPoTRw14n6c+4VdnGlnVfY6f8KbfHvcr1IBkcAAQQQQAABBBBAAIGeAgR2TAwEEEAAAQQQQAABBNaogK9xpcAurrbzijkFdPV63arVqs3Pz9vf/udvduTIqzb3/Zwt1BeiqjqFgO2gwDp2gz8ZCOwG/x7d6Bmqwq5aq6bPoirpnvvP52z37t2LoVuyvp0HdfE4cStMb4+p3/fa90bPj+8hgAACCCCAAAIIIIBA/wQI7Ppny5ERQAABBBBAAAEEEBg4gU6nZceOH7NXX33VPv7Xx1Zv1K1UKofATgGgXvuadv7Hfn2mIK/Z1DpapWXhXqGg8CBZK4uwb3VuN4Hd6jj3GqXTXlpXTs9Lu7XYTrZUDEFa27rWbDTDaw/W4uq3clQZ68f350bH6g4V7a677rLHH3/cDh8+bFu3bg278Xzld88ZGQEEEEAAAQQQQACB1RIgsFstacZBAAEEEEAAAQQQQGAABHytO53KhQsX7M233rQ3Xn8jvNYadwv1udBuU5uChjgsUFinMM8DvFarGX6v9woU9D6u7BmAy12Xp0Bgl99tLZVKYT1IBXeFoUL6rHiFa6vTCa0sQ+vadic8Q/6+2+na0GL45sGffl9fWLC9+/bZfffdZ//x7HM2NjYWqmLjZy+/K2ZkBBBAAAEEEEAAAQQQWC0BArvVkmYcBBBAAAEEEEAAAQQGRMDXtlK45tU9H330kb322mv23vvvhCo6r7JTGKcgTt+pVWvW7nTCe21eQRQqiopaH6+aVt8NyKWuy9MgsMv3tvp6jwq29VxonbnwWXHIhsolqy/Uw7NRKpfS0C5tY9npWq1WtWarFfa555577PHH/2iHDh2yzVu3WLvdTUNABYMenuuKqWDN974zOgIIIIAAAggggAAC/RYgsOu3MMdHAAEEEEAAAQQQQGCABeKKO4UOWuvunXfesSNHjtgXX3wRgohyWaFdK4QTQ0UFB0nQpzaa+j1hwureYAK71fWOR1OAprXiVCGnTSGdngX/t9BIQjb90zNTqVSs2WymLS313fHxcXvk0Ufs9w//PqxN52tRejin/RXmZStdfYz8rp6REUAAAQQQQAABBBBAoJ8CBHb91OXYCCCAAAIIIIAAAggMmEAc0MWn5uts6TNfL0ttMt96+y07+r9HbWpqKgQLnW4rDSeSdbq8fWYS3lEF1P8bTmDXf+OVRlA1nVpcau6H56HTSed8aINpSdB27do127JFFXPtcKibbrrJHnroIXviiSfs5ptvDiF4/LzEwbe3ok1C8c6ytps8X/nde0ZGAAEEEEAAAQQQQKDfAgR2/Rbm+AgggAACCCCAAAIIDJCAB3O+5pYHDwoWFCJo02uFDh4i6LPJyUl797137ejRt2326qzNzc+F0EKBnVpkKkgolytpK80BuuR1dyoEdvneUl+nMW4tqzMK4V2xHJ4frQep9e4efPBBe+CBB8L6dF6d55Vz/pzFV9NoNEJVnraVwvV8r57REUAAAQQQQAABBBBAoF8CBHb9kuW4CCCAAAIIIIAAAggMoEBc1ePVQdmqHQUJ+ixdd6tQCFeSBAyF0Crz6D//aR9++KF9++1UGvApvFObTLb+ChDY9df3x46uZ8LXrNMaddq8Ik5B3N5bbg0tLx9++GG7//770yq6bAWdh36hveZiFZ1/5uP7sxqH6/ldOSMjgAACCCCAAAIIIIBAvwUI7PotzPERQAABBBBAAAEEEBgwgU7HbGgoOansa1NTP//lYntM7acALwkQusladov7XJqetg8++MDefustO3HyRKgqYuuvAIFdf31/7OiJvSpLl1piah26R/7wiD340IO2f/xg2sLSK+Ti58VfeztNf17iID2uvItD9fg4+QkwMgIIIIAAAggggAACCPRLgMCuX7IcFwEEEEAAAQQQQACBDSIQ1u7qdEKl3bvvvWPvv/+eHT92PLTN9Moir74rlcrWaNTD5worCoUh63Y7y6TiaqQkLEz2SSqRSqGKz4MMvdfWbrfCMb3doH8nHj9ZE2ztVwBu5MBu6X4mibNXt3mA3Ggla755wKx94haWldJQaDXZaXdsqLgUvMVzJ1tB124l6zOqoq7ZTubtxMSEPfroo3b48OGwPt1SoJ1Uo7IhgAACCCCAAAIIIIAAAtcrQGB3vWLsjwACCCCAAAIIIIDABhfIBmoenPjnCkwUpITWmUeP2ieffGLnz5+32dlZK1eKVqlUg6CvfafXcRtOvVawp6AlG+4pmFM4oqBOP5vNRjiWv/dALhvYad9e4eBavJUbObBT0FYsJYGcbyEsbrVDAKc15BTILQXChTC3vDqt0GlbuZKsM6dj6bX2bTaa4bhWTFpehjlWKobXmoe3jo/bxMTt9sgfHrMDBw7YyMhIGL5er4c157JtZdfivOKcEUAAAQQQQAABBBBAIF8BArt8/RkdAQQQQAABBBBAAIE1JeChnE46G1Jk2/opJCmXy+H6ZmZm7NSpU/avjz8KAd65c2dDEKJgLqnQS0KVcrkSXsehoMI4vVfAp/31M66a0mvtEweA2cDOkddDsLKRAzvdRwXCXiWnUM3niuZau5sEdD4/vfItnZsdD3yTUFlBneZPGty12+G9Ark77rjD/u13v7Pf3nuv7dq1K3zebi9VcWYf3Hj+r6mHmpNFAAEEEEAAAQQQQACBgRAgsBuI28BJIIAAAggggAACCCCwPgTi9bd0RQpWfM0vBRq+Btj09LR99tlnIbzT2neXLl4KAK12Iw0C1UYzOUZzWbtLP47CGN9HlXeqhlLw0itIdF0Cu/Uxz+L76POh2+laJ7RPXVpnLmmDmrRc9XXn/DOfl5qj27dvDwHdoUOH7O677w5VdNqazWYaOrucjhe30OxVcbo+lLkKBBBAAAEEEEAAAQQQWE0BArvV1GYsBBBAAAEEEEAAAQQ2gEDc3tIvt1f1URykXLx40U6cOGGffHosBHkXLlwIX/UAsFKuWKPZCEFJtVK1VrudVtp5u8tKuWwL9YVlwushoMtOmY1cYaf7qfaXqqxT4BYHwuF1qRK4fG7F8y8O8rTu3G233Wa/ufs3du8999r+/fvT9Q/9+3Eop896hXfxvaHCbgP858YlIoAAAggggAACCCDQRwECuz7icmgEEEAAAQQQQAABBDaCQLbCyNcMU+tCb13pYYavJZZ18WDOf3733Xf25Zdf2qnTp+zTTz61yclJm5+ft661Q/tLVdTpWGqRqRCnVxWexvAwbym4Saqt1vK2kQM73Tdfr05zy+dVmAPNllmYG0lby2RetKxWq4XquTvvvNMOHjwYKuh27ty5bAr0qsLzsFe/S+ZRYbF9ayc9vg4Sh4ZreV5x7ggggAACCCCAAAIIIJCvAIFdvv6MjgACCCCAAAIIIIDAmhLoVUW0UkvAeL07XaQHIAo4tJVKydp0/jsP6+JQL65qmpqass9PnbRvvvnGvjh92s6cOWNXrlwJbTBVdVdv1EOAl7QsTNoW+pi+pt2awl7hZDdyYOdVbwrnwpqHlWSNRIV4pXLJWh2ziYmJ8G/vvr128MDB8Fqhnc81rwBVoKwtDuQ8uPOALr4Fmreas75lw2cq7NbD08U1IIAAAggggAACCCCQnwCBXX72jIwAAggggAACCCCAwJoTiMMNP/k4qNByYUNDK1/WjYYaS202k4omBSf67Ouvv7bzF87b2bPn7OSJE3bq1ClrdzqhAm+9ri22kQO7Trtjw8M1m59fsFqtar/69a/twPgB27Nnj40fGLdf3XV3mHy9WqFm5178Pq0AXZy6XUvWW9Q2VIgmdCeprovn/krjrbmHmxNGAAEEEEAAAQQQQACBXAUI7HLlZ3AEEEAAAQQQQAABBBD4pQWuXr0a1sBTJZ7/O3funM3MzISWmgpcyqWyzS/Mp8FfuVyxTqednopXT6kyT5/rfdLisxjeL7ViTMIbr+jz8Eb7aVNw6G059T19rn2T/dTSMakE9O95GFcqFsM6fb7pODrHOIiMv6MQM7SKXPxCt9O1wlDSxtH3008PXNOAqp2MX6nq+pPWjwpCFYg2G81Qwaafql7z0NRbQ+qnLPU9b1MZB2U6blxlqd/JUOeq8xsqDqXf94q2djc55sLCQlqBWalUQjvLvXv32p69e2z81nG7/fbbbWRkJJzvSm1Wf+l5xfEQQAABBBBAAAEEEEAAgX4KENj1U5djI4AAAggggAACCCCAQC4CcVCk1wqb9O/Mma/s7LlzdvHiRbt06aJNX5oOa+Ut1BfSQEyhWrlUCoGeB1Ielim8qg0Ph2tSeJb8TIK14dqwNZqNZdfrAZafT1q1FdZYWwr79FpjxYGcr8Wmz72qMG7tGX/fA7tyUYHiUjtQHz9c/2LbSP9M4Vn8eVgDThVli0GarrVYSoLH5NyS6/QKMx1Pm/bx4EzH0Hsd2z+LqzLb3W4asGmcRr0RgsnR0VHbufMmG9u52w4cOBDCuVtuucXGxsZs27ZtVi4nrS9/rA2lt1TNZcIxKAIIIIAAAggggAACCCDwMwUI7H4mIF9HAAEEEEAAAQQQQACBwRH4sTXIdJbdbnvZWnq+JtnV2Vn7dmrKvrv2nZ05842pSu/8t9/a7OysffX1V2m4pmN4UJdUmCXBlH/u1WcetiVr6iVhoV575Zwq6/y7Omev2ksq/ZIKvFarGcIx7afXfqxsq0/tr6AsBGrtTqiG8+vKVrN58ObBWhzeKTxT2KZ9vAJP3/dr0ud67UGexvCg0L8XB4TxOnObN2224U3DtmffPtu1e5ft3bvPdu7caTft2BFCudHto6Hqsd3uhrDP/eJqvng9w+ReLq1RODgzkDNBAAEEEEAAAQQQQAABBG5MgMDuxtz4FgIIIIAAAggggAACCKwRgbg1Y7ZFZK9LiMMqD77q9bp9/vnnVq1WbXJyMlTSzc/P2+SXk+Fno9Gw06dPh0owBWh6r+CpVquZgiYFW3pdb8ynbSKTKrTlbTE9qCoWS6Fdpn6ftKnUun3JsX3zMMsDQVW8FYsKvZIWntqSwC8J4LItKjV+EhZ2QsCnc9RrvwZ9puvQT//cj+3H1E8Fb7t27QrXOz4+bpu3bLYd23eEz7dv324joyO2ZfOWtMVlXP0Yrwfn16Xf61y8qi4O6rzSUPuGVpztJID1ir41MiU5TQQQQAABBBBAAAEEEEDgBwIEdkwKBBBAAAEEEEAAAQQQ2DAC2ZaKXkHma6jFFV0KjhQWKbCKq87iYMkDQD+uAiStv3blypVQnacwb3p62q5cvZIGb5cvT9vM/82ka8UpDJy+PG2XL182BXW+ll68jl6z2UiDqaXALgn7PLjqtBXS+Sp2yV7Zajxfny6+hs2bN9uePXts69atYYzvv/8+hIsTExNWrVXDeer9/lv2h8BS4Ziq4nbs2LHMJRsIagx3/SkTLHuufv7Jun4/vK5en/+UcdgHAQQQQAABBBBAAAEEEBhEAQK7QbwrnBMCCCCAAAIIIIAAAgj0VaDXemf+mUI8r0yLg62lAC1pgalNoZGv0eahnj6P15/T+zgo9O8o+Io3r+zLtnpU6Kc1965du5YGV/HaeNnqubgdps5j06ZNSdvJ0dEfmIaWmd1uWs0WX1d2DF/PLw7PshVvvSrm4kGz1XL6nZ+vu8nFjbwNZ9YweyG+RmGlUunrvOHgCCCAAAIIIIAAAggggEC/BAjs+iXLcRFAAAEEEEAAAQQQQGDVBbItI3UCvYInD8VU3aaqsXjzcM33icM9D+fikO7nXmTcvlLHigM4D/Wy+2TH7FWdttJ5ZVtO+n7eXtKr4rLViL6fX3vs6s7Z9qO+T9ZX+8WBZa9jxt8N6/NlKvbia+41zs+9L3wfAQQQQAABBBBAAAEEEFhNAQK71dRmLAQQQAABBBBAAAEEEMhNIK5cy1bYxZVivp9Xg2WDq/h9/Nqr6jxY0s94zLiCLt4nBsmO5aHU9bR/XCm8W+kMM2m3AAADM0lEQVTzbEAZt/dUqOZW2WuJKw6zVYF+TR7gpSFg5u53rWsFW6pYLCyuteeVeisdt9ckup59c5uEDIwAAggggAACCCCAAAIIrCBAYMfUQAABBBBAAAEEEEAAAQQQQAABBBBAAAEEEEAAAQQQQCBHAQK7HPEZGgEEEEAAAQQQQAABBBBAAAEEEEAAAQQQQAABBBBAAAECO+YAAggggAACCCCAAAIIIIAAAggggAACCCCAAAIIIIAAAjkKENjliM/QCCCAAAIIIIAAAggggAACCCCAAAIIIIAAAggggAACCBDYMQcQQAABBBBAAAEEEEAAAQQQQAABBBBAAAEEEEAAAQQQyFGAwC5HfIZGAAEEEEAAAQQQQAABBBBAAAEEEEAAAQQQQAABBBBAgMCOOYAAAggggAACCCCAAAIIIIAAAggggAACCCCAAAIIIIBAjgIEdjniMzQCCCCAAAIIIIAAAggggAACCCCAAAIIIIAAAggggAACBHbMAQQQQAABBBBAAAEEEEAAAQQQQAABBBBAAAEEEEAAAQRyFCCwyxGfoRFAAAEEEEAAAQQQQAABBBBAAAEEEEAAAQQQQAABBBAgsGMOIIAAAggggAACCCCAAAIIIIAAAggggAACCCCAAAIIIJCjAIFdjvgMjQACCCCAAAIIIIAAAggggAACCCCAAAIIIIAAAggggACBHXMAAQQQQAABBBBAAAEEEEAAAQQQQAABBBBAAAEEEEAAgRwFCOxyxGdoBBBAAAEEEEAAAQQQQAABBBBAAAEEEEAAAQQQQAABBAjsmAMIIIAAAggggAACCCCAAAIIIIAAAggggAACCCCAAAII5ChAYJcjPkMjgAACCCCAAAIIIIAAAggggAACCCCAAAIIIIAAAgggQGDHHEAAAQQQQAABBBBAAAEEEEAAAQQQQAABBBBAAAEEEEAgRwECuxzxGRoBBBBAAAEEEEAAAQQQQAABBBBAAAEEEEAAAQQQQAABAjvmAAIIIIAAAggggAACCCCAAAIIIIAAAggggAACCCCAAAI5ChDY5YjP0AgggAACCCCAAAIIIIAAAggggAACCCCAAAIIIIAAAgj8Py6bqH/Sdvg/AAAAAElFTkSuQmCC"/>
          <p:cNvSpPr>
            <a:spLocks noChangeAspect="1" noChangeArrowheads="1"/>
          </p:cNvSpPr>
          <p:nvPr/>
        </p:nvSpPr>
        <p:spPr bwMode="auto">
          <a:xfrm>
            <a:off x="307975" y="-236538"/>
            <a:ext cx="819150" cy="81915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pic>
        <p:nvPicPr>
          <p:cNvPr id="23" name="Grafik 22" descr="Ein Bild, das Glühbirne, Licht enthält.&#10;&#10;KI-generierte Inhalte können fehlerhaft sein.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8293386" y="2149077"/>
            <a:ext cx="2944923" cy="2944923"/>
          </a:xfrm>
          <a:prstGeom prst="rect">
            <a:avLst/>
          </a:prstGeom>
        </p:spPr>
      </p:pic>
      <p:sp>
        <p:nvSpPr>
          <p:cNvPr id="25" name="Foliennummernplatzhalter 5"/>
          <p:cNvSpPr txBox="1"/>
          <p:nvPr/>
        </p:nvSpPr>
        <p:spPr bwMode="auto">
          <a:xfrm>
            <a:off x="8133990" y="5351303"/>
            <a:ext cx="2489464" cy="123111"/>
          </a:xfrm>
          <a:prstGeom prst="rect">
            <a:avLst/>
          </a:prstGeom>
          <a:grpFill/>
        </p:spPr>
        <p:txBody>
          <a:bodyPr vert="horz" wrap="none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de-DE">
                <a:solidFill>
                  <a:srgbClr val="DEC628"/>
                </a:solidFill>
                <a:latin typeface="Aptos"/>
              </a:rPr>
              <a:t>BLM Stiftung Medienpädagogik Bayern, CC-BY-NY4.0</a:t>
            </a:r>
            <a:endParaRPr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10947703" cy="861774"/>
          </a:xfrm>
        </p:spPr>
        <p:txBody>
          <a:bodyPr/>
          <a:lstStyle/>
          <a:p>
            <a:pPr>
              <a:defRPr/>
            </a:pPr>
            <a:r>
              <a:rPr lang="de-DE"/>
              <a:t>4. Gemeinsam Regeln festlegen &amp; visualisieren:</a:t>
            </a:r>
            <a:endParaRPr/>
          </a:p>
          <a:p>
            <a:pPr>
              <a:defRPr/>
            </a:pP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3"/>
          </p:nvPr>
        </p:nvSpPr>
        <p:spPr bwMode="auto"/>
        <p:txBody>
          <a:bodyPr/>
          <a:lstStyle/>
          <a:p>
            <a:pPr marL="0" indent="0">
              <a:buNone/>
              <a:defRPr/>
            </a:pPr>
            <a:r>
              <a:rPr lang="de-DE" u="sng"/>
              <a:t>Exemplarische Schulregeln:</a:t>
            </a:r>
            <a:endParaRPr/>
          </a:p>
          <a:p>
            <a:pPr>
              <a:defRPr/>
            </a:pPr>
            <a:r>
              <a:rPr lang="de-DE"/>
              <a:t>Wir nutzen KI-Anwendungen nur, wenn es nötig ist!</a:t>
            </a:r>
            <a:endParaRPr/>
          </a:p>
          <a:p>
            <a:pPr>
              <a:defRPr/>
            </a:pPr>
            <a:r>
              <a:rPr lang="de-DE"/>
              <a:t>Wir benutzen KI-Anwendungen nur zur Unterstützung! – Das Denken übernehmen wir selbst!</a:t>
            </a:r>
            <a:endParaRPr/>
          </a:p>
          <a:p>
            <a:pPr>
              <a:defRPr/>
            </a:pPr>
            <a:r>
              <a:rPr lang="de-DE"/>
              <a:t>Wir nutzen nur KI-Anwendungen, die von der Lehrkraft freigegeben wurden. </a:t>
            </a:r>
            <a:endParaRPr/>
          </a:p>
          <a:p>
            <a:pPr>
              <a:defRPr/>
            </a:pPr>
            <a:r>
              <a:rPr lang="de-DE"/>
              <a:t>KI-Anwendungen sind nicht perfekt! – Wir überprüfen die Ergebnisse immer genau! (z.B. Mit Sachbüchern, google-Recherche, Lexika...)</a:t>
            </a:r>
            <a:endParaRPr/>
          </a:p>
          <a:p>
            <a:pPr>
              <a:defRPr/>
            </a:pPr>
            <a:r>
              <a:rPr lang="de-DE"/>
              <a:t>Wir geben keine persönliche Daten in ein KI-Anwendungen ein!</a:t>
            </a:r>
            <a:endParaRPr/>
          </a:p>
          <a:p>
            <a:pPr>
              <a:defRPr/>
            </a:pPr>
            <a:r>
              <a:rPr lang="de-DE"/>
              <a:t>Wir kennzeichnen, wenn wir für eine Arbeit die Hilfe einer KI-Anwendung genutzt haben!</a:t>
            </a:r>
            <a:endParaRPr/>
          </a:p>
          <a:p>
            <a:pPr>
              <a:defRPr/>
            </a:pPr>
            <a:r>
              <a:rPr lang="de-DE"/>
              <a:t>Bei Problemen sprechen wir miteinander darüber!</a:t>
            </a:r>
            <a:endParaRPr/>
          </a:p>
          <a:p>
            <a:pPr>
              <a:defRPr/>
            </a:pPr>
            <a:r>
              <a:rPr lang="de-DE"/>
              <a:t>Halte ich die Regeln nicht ein, darf ich nicht mit KI-Anwendungen arbeiten!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31</a:t>
            </a:fld>
            <a:endParaRPr lang="de-DE"/>
          </a:p>
        </p:txBody>
      </p:sp>
      <p:cxnSp>
        <p:nvCxnSpPr>
          <p:cNvPr id="7" name="Gerader Verbinder 14"/>
          <p:cNvCxnSpPr>
            <a:cxnSpLocks/>
          </p:cNvCxnSpPr>
          <p:nvPr/>
        </p:nvCxnSpPr>
        <p:spPr bwMode="auto">
          <a:xfrm>
            <a:off x="11457673" y="6475333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9" name="Grafik 13"/>
          <p:cNvGrpSpPr/>
          <p:nvPr/>
        </p:nvGrpSpPr>
        <p:grpSpPr bwMode="auto">
          <a:xfrm>
            <a:off x="11233228" y="389844"/>
            <a:ext cx="679036" cy="748474"/>
            <a:chOff x="10950380" y="410026"/>
            <a:chExt cx="465152" cy="539923"/>
          </a:xfrm>
        </p:grpSpPr>
        <p:sp>
          <p:nvSpPr>
            <p:cNvPr id="10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1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2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3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11413677" cy="430887"/>
          </a:xfrm>
        </p:spPr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4. Gemeinsam Regeln festlegen &amp; Visualisieren: </a:t>
            </a:r>
            <a:endParaRPr/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3"/>
          </p:nvPr>
        </p:nvSpPr>
        <p:spPr bwMode="auto">
          <a:xfrm>
            <a:off x="560513" y="1505528"/>
            <a:ext cx="5960359" cy="4803198"/>
          </a:xfrm>
        </p:spPr>
        <p:txBody>
          <a:bodyPr/>
          <a:lstStyle/>
          <a:p>
            <a:pPr>
              <a:buFont typeface="Wingdings"/>
              <a:buChar char="þ"/>
              <a:defRPr/>
            </a:pPr>
            <a:r>
              <a:rPr lang="de-DE"/>
              <a:t>Regeln der Schule auch zu Hause anwenden </a:t>
            </a:r>
            <a:endParaRPr/>
          </a:p>
          <a:p>
            <a:pPr>
              <a:buFont typeface="Wingdings"/>
              <a:buChar char="þ"/>
              <a:defRPr/>
            </a:pPr>
            <a:r>
              <a:rPr lang="de-DE"/>
              <a:t>Zusammen die Regeln für zu Hause formulieren (ggf. auch gleich Konsequenzen festlegen)</a:t>
            </a:r>
            <a:endParaRPr/>
          </a:p>
          <a:p>
            <a:pPr>
              <a:buFont typeface="Wingdings"/>
              <a:buChar char="þ"/>
              <a:defRPr/>
            </a:pPr>
            <a:r>
              <a:rPr lang="de-DE"/>
              <a:t>Regeln sichtbar im Haus (z.B. am Schreibtisch) aufhängen</a:t>
            </a:r>
            <a:endParaRPr/>
          </a:p>
          <a:p>
            <a:pPr>
              <a:buFont typeface="Wingdings"/>
              <a:buChar char="þ"/>
              <a:defRPr/>
            </a:pPr>
            <a:r>
              <a:rPr lang="de-DE"/>
              <a:t>Selbst Vorbild sein: Eltern und Kinder halten die Regeln ein</a:t>
            </a:r>
            <a:endParaRPr/>
          </a:p>
          <a:p>
            <a:pPr>
              <a:buFont typeface="Wingdings"/>
              <a:buChar char="þ"/>
              <a:defRPr/>
            </a:pPr>
            <a:endParaRPr lang="de-DE"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32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13" name="AutoShape 2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155575" y="-2247900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sp>
        <p:nvSpPr>
          <p:cNvPr id="5" name="AutoShape 4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5160941" y="371225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pic>
        <p:nvPicPr>
          <p:cNvPr id="10" name="Grafik 9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6990163" y="2291653"/>
            <a:ext cx="4438749" cy="2959166"/>
          </a:xfrm>
          <a:prstGeom prst="rect">
            <a:avLst/>
          </a:prstGeom>
        </p:spPr>
      </p:pic>
      <p:grpSp>
        <p:nvGrpSpPr>
          <p:cNvPr id="14" name="Grafik 13"/>
          <p:cNvGrpSpPr/>
          <p:nvPr/>
        </p:nvGrpSpPr>
        <p:grpSpPr bwMode="auto">
          <a:xfrm>
            <a:off x="11233228" y="389844"/>
            <a:ext cx="679036" cy="748474"/>
            <a:chOff x="10950380" y="410026"/>
            <a:chExt cx="465152" cy="539923"/>
          </a:xfrm>
        </p:grpSpPr>
        <p:sp>
          <p:nvSpPr>
            <p:cNvPr id="18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9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0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1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sp>
        <p:nvSpPr>
          <p:cNvPr id="23" name="Foliennummernplatzhalter 5"/>
          <p:cNvSpPr txBox="1"/>
          <p:nvPr/>
        </p:nvSpPr>
        <p:spPr bwMode="auto">
          <a:xfrm>
            <a:off x="9709743" y="5330119"/>
            <a:ext cx="1596591" cy="123111"/>
          </a:xfrm>
          <a:prstGeom prst="rect">
            <a:avLst/>
          </a:prstGeom>
          <a:grpFill/>
        </p:spPr>
        <p:txBody>
          <a:bodyPr vert="horz" wrap="none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de-DE"/>
              <a:t>Erstellt am 28.4.2025 mit ChatGPT4</a:t>
            </a:r>
            <a:endParaRPr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5. Begleiten, aber auch vertrauen!</a:t>
            </a:r>
            <a:endParaRPr/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3"/>
          </p:nvPr>
        </p:nvSpPr>
        <p:spPr bwMode="auto"/>
        <p:txBody>
          <a:bodyPr/>
          <a:lstStyle/>
          <a:p>
            <a:pPr marL="0" indent="0" algn="ctr">
              <a:buNone/>
              <a:defRPr/>
            </a:pPr>
            <a:r>
              <a:rPr lang="de-DE" sz="4000" dirty="0"/>
              <a:t>Unterstützen Sie ihr Kind, wo nötig, aber lassen Sie es auch eigenständig handeln, wo möglich!</a:t>
            </a:r>
            <a:endParaRPr dirty="0"/>
          </a:p>
          <a:p>
            <a:pPr marL="0" indent="0">
              <a:buNone/>
              <a:defRPr/>
            </a:pPr>
            <a:endParaRPr lang="de-DE" dirty="0"/>
          </a:p>
        </p:txBody>
      </p:sp>
      <p:pic>
        <p:nvPicPr>
          <p:cNvPr id="8" name="Grafik 7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11168540" y="371225"/>
            <a:ext cx="641643" cy="641643"/>
          </a:xfrm>
          <a:prstGeom prst="rect">
            <a:avLst/>
          </a:prstGeom>
        </p:spPr>
      </p:pic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33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grpSp>
        <p:nvGrpSpPr>
          <p:cNvPr id="15" name="Gruppieren 14"/>
          <p:cNvGrpSpPr/>
          <p:nvPr/>
        </p:nvGrpSpPr>
        <p:grpSpPr bwMode="auto">
          <a:xfrm>
            <a:off x="8398460" y="5932421"/>
            <a:ext cx="3239213" cy="542912"/>
            <a:chOff x="8398460" y="5932421"/>
            <a:chExt cx="3239213" cy="542912"/>
          </a:xfrm>
        </p:grpSpPr>
        <p:sp>
          <p:nvSpPr>
            <p:cNvPr id="16" name="Foliennummernplatzhalter 5"/>
            <p:cNvSpPr txBox="1"/>
            <p:nvPr/>
          </p:nvSpPr>
          <p:spPr bwMode="auto">
            <a:xfrm>
              <a:off x="8398460" y="5932421"/>
              <a:ext cx="1715213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Erstellet am 28.4.2025 mit ChatGPT4</a:t>
              </a:r>
              <a:endParaRPr/>
            </a:p>
          </p:txBody>
        </p:sp>
        <p:cxnSp>
          <p:nvCxnSpPr>
            <p:cNvPr id="1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Textplatzhalter 6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13" name="AutoShape 2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155575" y="-2247900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sp>
        <p:nvSpPr>
          <p:cNvPr id="5" name="AutoShape 4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5160941" y="371225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pic>
        <p:nvPicPr>
          <p:cNvPr id="10" name="Grafik 9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7457868" y="1587978"/>
            <a:ext cx="2829130" cy="4243697"/>
          </a:xfrm>
          <a:prstGeom prst="rect">
            <a:avLst/>
          </a:prstGeom>
        </p:spPr>
      </p:pic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588441690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4" y="515520"/>
            <a:ext cx="9220972" cy="21371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299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>
              <a:defRPr/>
            </a:pPr>
            <a:r>
              <a:rPr lang="de-DE" sz="1400" b="0" i="0" u="none" strike="noStrike" cap="none" spc="299">
                <a:solidFill>
                  <a:schemeClr val="bg1">
                    <a:lumMod val="75000"/>
                  </a:schemeClr>
                </a:solidFill>
                <a:latin typeface="Aptos"/>
                <a:ea typeface="Aptos"/>
                <a:cs typeface="Aptos"/>
              </a:rPr>
              <a:t>Künstliche Intelligenz – eine Einführung</a:t>
            </a:r>
            <a:endParaRPr/>
          </a:p>
        </p:txBody>
      </p:sp>
      <p:sp>
        <p:nvSpPr>
          <p:cNvPr id="724725953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7"/>
            <a:ext cx="9218812" cy="42707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99">
                <a:solidFill>
                  <a:srgbClr val="DEC628"/>
                </a:solidFill>
                <a:latin typeface="Aptos"/>
              </a:defRPr>
            </a:lvl1pPr>
          </a:lstStyle>
          <a:p>
            <a:pPr>
              <a:defRPr/>
            </a:pPr>
            <a:r>
              <a:t>Quellenangaben:</a:t>
            </a:r>
          </a:p>
        </p:txBody>
      </p:sp>
      <p:sp>
        <p:nvSpPr>
          <p:cNvPr id="977105629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6" y="6552906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33499573-600D-A13C-4129-D899F7DF7906}" type="slidenum">
              <a:rPr lang="de-DE"/>
              <a:t>34</a:t>
            </a:fld>
            <a:endParaRPr lang="de-DE"/>
          </a:p>
        </p:txBody>
      </p:sp>
      <p:sp>
        <p:nvSpPr>
          <p:cNvPr id="964512437" name="Textfeld 964512436"/>
          <p:cNvSpPr txBox="1"/>
          <p:nvPr/>
        </p:nvSpPr>
        <p:spPr bwMode="auto">
          <a:xfrm>
            <a:off x="498333" y="1379992"/>
            <a:ext cx="8410764" cy="971933"/>
          </a:xfrm>
          <a:prstGeom prst="rect">
            <a:avLst/>
          </a:prstGeom>
          <a:noFill/>
        </p:spPr>
        <p:txBody>
          <a:bodyPr vertOverflow="overflow" horzOverflow="overflow" vert="horz" wrap="square" lIns="91440" tIns="45720" rIns="91440" bIns="45720" numCol="1" spcCol="0" rtlCol="0" fromWordArt="0" anchor="t" anchorCtr="0" forceAA="0" compatLnSpc="0">
            <a:spAutoFit/>
          </a:bodyPr>
          <a:lstStyle/>
          <a:p>
            <a:pPr marL="0" indent="0" algn="l">
              <a:buNone/>
              <a:defRPr/>
            </a:pPr>
            <a:r>
              <a:rPr lang="de-DE">
                <a:solidFill>
                  <a:srgbClr val="000000"/>
                </a:solidFill>
                <a:latin typeface="Helvetica"/>
              </a:rPr>
              <a:t>Soweit nicht anders gekennzeichnet</a:t>
            </a:r>
            <a:endParaRPr/>
          </a:p>
          <a:p>
            <a:pPr algn="l">
              <a:defRPr/>
            </a:pPr>
            <a:r>
              <a:rPr lang="de-DE">
                <a:solidFill>
                  <a:srgbClr val="000000"/>
                </a:solidFill>
                <a:latin typeface="Helvetica"/>
              </a:rPr>
              <a:t>BLM Stiftung Medienpädagogik Bayern, CC-BY-NC-4.0</a:t>
            </a:r>
            <a:endParaRPr/>
          </a:p>
          <a:p>
            <a:pPr algn="l">
              <a:defRPr/>
            </a:pPr>
            <a:r>
              <a:rPr lang="de-DE">
                <a:solidFill>
                  <a:srgbClr val="000000"/>
                </a:solidFill>
                <a:latin typeface="Helvetica"/>
              </a:rPr>
              <a:t>Bilder KI-generiert</a:t>
            </a:r>
            <a:endParaRPr lang="de-DE"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5" name="Textplatzhalter 4"/>
          <p:cNvSpPr>
            <a:spLocks noGrp="1"/>
          </p:cNvSpPr>
          <p:nvPr>
            <p:ph type="body" sz="quarter" idx="10"/>
          </p:nvPr>
        </p:nvSpPr>
        <p:spPr bwMode="auto"/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Icons mit CC-BY-Lizenz</a:t>
            </a:r>
            <a:endParaRPr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35</a:t>
            </a:fld>
            <a:endParaRPr lang="de-DE"/>
          </a:p>
        </p:txBody>
      </p:sp>
      <p:pic>
        <p:nvPicPr>
          <p:cNvPr id="10" name="Grafik 9" descr="Ein Bild, das Zahnrad, Kreis, Metallwaren, Rad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3684120" y="2838901"/>
            <a:ext cx="2106378" cy="2106378"/>
          </a:xfrm>
          <a:prstGeom prst="rect">
            <a:avLst/>
          </a:prstGeom>
        </p:spPr>
      </p:pic>
      <p:pic>
        <p:nvPicPr>
          <p:cNvPr id="12" name="Grafik 11" descr="Ein Bild, das Kleidung, Maske, Masque enthält.&#10;&#10;KI-generierte Inhalte können fehlerhaft sein.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7068410" y="5136385"/>
            <a:ext cx="998560" cy="998560"/>
          </a:xfrm>
          <a:prstGeom prst="rect">
            <a:avLst/>
          </a:prstGeom>
        </p:spPr>
      </p:pic>
      <p:pic>
        <p:nvPicPr>
          <p:cNvPr id="14" name="Grafik 13" descr="Ein Bild, das Lupe, Kreis, Spiegel enthält.&#10;&#10;KI-generierte Inhalte können fehlerhaft sein.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4984298" y="1568763"/>
            <a:ext cx="817445" cy="817445"/>
          </a:xfrm>
          <a:prstGeom prst="rect">
            <a:avLst/>
          </a:prstGeom>
        </p:spPr>
      </p:pic>
      <p:pic>
        <p:nvPicPr>
          <p:cNvPr id="16" name="Grafik 15" descr="Ein Bild, das Grafiken, Symbol, rot, Schrift enthält.&#10;&#10;KI-generierte Inhalte können fehlerhaft sein."/>
          <p:cNvPicPr>
            <a:picLocks noChangeAspect="1"/>
          </p:cNvPicPr>
          <p:nvPr/>
        </p:nvPicPr>
        <p:blipFill>
          <a:blip r:embed="rId6"/>
          <a:stretch/>
        </p:blipFill>
        <p:spPr bwMode="auto">
          <a:xfrm>
            <a:off x="5087242" y="5154751"/>
            <a:ext cx="1072234" cy="1072234"/>
          </a:xfrm>
          <a:prstGeom prst="rect">
            <a:avLst/>
          </a:prstGeom>
        </p:spPr>
      </p:pic>
      <p:pic>
        <p:nvPicPr>
          <p:cNvPr id="18" name="Grafik 17" descr="Ein Bild, das Glühbirne, Licht enthält.&#10;&#10;KI-generierte Inhalte können fehlerhaft sein."/>
          <p:cNvPicPr>
            <a:picLocks noChangeAspect="1"/>
          </p:cNvPicPr>
          <p:nvPr/>
        </p:nvPicPr>
        <p:blipFill>
          <a:blip r:embed="rId7"/>
          <a:stretch/>
        </p:blipFill>
        <p:spPr bwMode="auto">
          <a:xfrm>
            <a:off x="6412203" y="1431133"/>
            <a:ext cx="817445" cy="817445"/>
          </a:xfrm>
          <a:prstGeom prst="rect">
            <a:avLst/>
          </a:prstGeom>
        </p:spPr>
      </p:pic>
      <p:pic>
        <p:nvPicPr>
          <p:cNvPr id="20" name="Grafik 19" descr="Ein Bild, das Clipart, Design enthält.&#10;&#10;KI-generierte Inhalte können fehlerhaft sein."/>
          <p:cNvPicPr>
            <a:picLocks noChangeAspect="1"/>
          </p:cNvPicPr>
          <p:nvPr/>
        </p:nvPicPr>
        <p:blipFill>
          <a:blip r:embed="rId8"/>
          <a:stretch/>
        </p:blipFill>
        <p:spPr bwMode="auto">
          <a:xfrm>
            <a:off x="9073686" y="5486144"/>
            <a:ext cx="907387" cy="907387"/>
          </a:xfrm>
          <a:prstGeom prst="rect">
            <a:avLst/>
          </a:prstGeom>
        </p:spPr>
      </p:pic>
      <p:pic>
        <p:nvPicPr>
          <p:cNvPr id="22" name="Grafik 21" descr="Ein Bild, das Smiley, Clipart, Lächeln, Cartoon enthält.&#10;&#10;KI-generierte Inhalte können fehlerhaft sein."/>
          <p:cNvPicPr>
            <a:picLocks noChangeAspect="1"/>
          </p:cNvPicPr>
          <p:nvPr/>
        </p:nvPicPr>
        <p:blipFill>
          <a:blip r:embed="rId9"/>
          <a:stretch/>
        </p:blipFill>
        <p:spPr bwMode="auto">
          <a:xfrm>
            <a:off x="6460144" y="2940703"/>
            <a:ext cx="963735" cy="963735"/>
          </a:xfrm>
          <a:prstGeom prst="rect">
            <a:avLst/>
          </a:prstGeom>
        </p:spPr>
      </p:pic>
      <p:pic>
        <p:nvPicPr>
          <p:cNvPr id="24" name="Grafik 23" descr="Ein Bild, das Clipart, Grafiken, Cartoon, Kreativität enthält.&#10;&#10;KI-generierte Inhalte können fehlerhaft sein."/>
          <p:cNvPicPr>
            <a:picLocks noChangeAspect="1"/>
          </p:cNvPicPr>
          <p:nvPr/>
        </p:nvPicPr>
        <p:blipFill>
          <a:blip r:embed="rId10"/>
          <a:stretch/>
        </p:blipFill>
        <p:spPr bwMode="auto">
          <a:xfrm>
            <a:off x="8494436" y="4106152"/>
            <a:ext cx="1029384" cy="1029384"/>
          </a:xfrm>
          <a:prstGeom prst="rect">
            <a:avLst/>
          </a:prstGeom>
        </p:spPr>
      </p:pic>
      <p:pic>
        <p:nvPicPr>
          <p:cNvPr id="26" name="Grafik 25" descr="Ein Bild, das Symbol, Design enthält.&#10;&#10;KI-generierte Inhalte können fehlerhaft sein."/>
          <p:cNvPicPr>
            <a:picLocks noChangeAspect="1"/>
          </p:cNvPicPr>
          <p:nvPr/>
        </p:nvPicPr>
        <p:blipFill>
          <a:blip r:embed="rId11"/>
          <a:stretch/>
        </p:blipFill>
        <p:spPr bwMode="auto">
          <a:xfrm>
            <a:off x="8202597" y="2713058"/>
            <a:ext cx="874640" cy="874640"/>
          </a:xfrm>
          <a:prstGeom prst="rect">
            <a:avLst/>
          </a:prstGeom>
        </p:spPr>
      </p:pic>
      <p:pic>
        <p:nvPicPr>
          <p:cNvPr id="28" name="Grafik 27" descr="Ein Bild, das Schloss, Metallwaren, Vorhängeschloss enthält.&#10;&#10;KI-generierte Inhalte können fehlerhaft sein."/>
          <p:cNvPicPr>
            <a:picLocks noChangeAspect="1"/>
          </p:cNvPicPr>
          <p:nvPr/>
        </p:nvPicPr>
        <p:blipFill>
          <a:blip r:embed="rId12"/>
          <a:stretch/>
        </p:blipFill>
        <p:spPr bwMode="auto">
          <a:xfrm>
            <a:off x="3340055" y="5513131"/>
            <a:ext cx="874639" cy="874639"/>
          </a:xfrm>
          <a:prstGeom prst="rect">
            <a:avLst/>
          </a:prstGeom>
        </p:spPr>
      </p:pic>
      <p:pic>
        <p:nvPicPr>
          <p:cNvPr id="30" name="Grafik 29" descr="Ein Bild, das Design enthält.&#10;&#10;KI-generierte Inhalte können fehlerhaft sein."/>
          <p:cNvPicPr>
            <a:picLocks noChangeAspect="1"/>
          </p:cNvPicPr>
          <p:nvPr/>
        </p:nvPicPr>
        <p:blipFill>
          <a:blip r:embed="rId13"/>
          <a:stretch/>
        </p:blipFill>
        <p:spPr bwMode="auto">
          <a:xfrm>
            <a:off x="2041335" y="5491906"/>
            <a:ext cx="895864" cy="895864"/>
          </a:xfrm>
          <a:prstGeom prst="rect">
            <a:avLst/>
          </a:prstGeom>
        </p:spPr>
      </p:pic>
      <p:pic>
        <p:nvPicPr>
          <p:cNvPr id="32" name="Grafik 31" descr="Ein Bild, das Karte, Erde, Welt, Planet enthält.&#10;&#10;KI-generierte Inhalte können fehlerhaft sein."/>
          <p:cNvPicPr>
            <a:picLocks noChangeAspect="1"/>
          </p:cNvPicPr>
          <p:nvPr/>
        </p:nvPicPr>
        <p:blipFill>
          <a:blip r:embed="rId14"/>
          <a:stretch/>
        </p:blipFill>
        <p:spPr bwMode="auto">
          <a:xfrm>
            <a:off x="10475103" y="5154751"/>
            <a:ext cx="1182471" cy="1182471"/>
          </a:xfrm>
          <a:prstGeom prst="rect">
            <a:avLst/>
          </a:prstGeom>
        </p:spPr>
      </p:pic>
      <p:pic>
        <p:nvPicPr>
          <p:cNvPr id="34" name="Grafik 33" descr="Ein Bild, das Symbol, Logo, Markenzeichen, Emblem enthält.&#10;&#10;KI-generierte Inhalte können fehlerhaft sein."/>
          <p:cNvPicPr>
            <a:picLocks noChangeAspect="1"/>
          </p:cNvPicPr>
          <p:nvPr/>
        </p:nvPicPr>
        <p:blipFill>
          <a:blip r:embed="rId15"/>
          <a:stretch/>
        </p:blipFill>
        <p:spPr bwMode="auto">
          <a:xfrm>
            <a:off x="534426" y="5301977"/>
            <a:ext cx="1035245" cy="1035245"/>
          </a:xfrm>
          <a:prstGeom prst="rect">
            <a:avLst/>
          </a:prstGeom>
        </p:spPr>
      </p:pic>
      <p:pic>
        <p:nvPicPr>
          <p:cNvPr id="36" name="Grafik 35" descr="Ein Bild, das Grafiken, Symbol, Clipart, Kreativität enthält.&#10;&#10;KI-generierte Inhalte können fehlerhaft sein."/>
          <p:cNvPicPr>
            <a:picLocks noChangeAspect="1"/>
          </p:cNvPicPr>
          <p:nvPr/>
        </p:nvPicPr>
        <p:blipFill>
          <a:blip r:embed="rId16"/>
          <a:stretch/>
        </p:blipFill>
        <p:spPr bwMode="auto">
          <a:xfrm>
            <a:off x="2059577" y="4202502"/>
            <a:ext cx="1029384" cy="1029384"/>
          </a:xfrm>
          <a:prstGeom prst="rect">
            <a:avLst/>
          </a:prstGeom>
        </p:spPr>
      </p:pic>
      <p:pic>
        <p:nvPicPr>
          <p:cNvPr id="38" name="Grafik 37" descr="Ein Bild, das Clipart, Grafiken, Kreativität, Design enthält.&#10;&#10;KI-generierte Inhalte können fehlerhaft sein."/>
          <p:cNvPicPr>
            <a:picLocks noChangeAspect="1"/>
          </p:cNvPicPr>
          <p:nvPr/>
        </p:nvPicPr>
        <p:blipFill>
          <a:blip r:embed="rId17">
            <a:grayscl/>
          </a:blip>
          <a:stretch/>
        </p:blipFill>
        <p:spPr bwMode="auto">
          <a:xfrm>
            <a:off x="517051" y="4175036"/>
            <a:ext cx="987181" cy="987181"/>
          </a:xfrm>
          <a:prstGeom prst="rect">
            <a:avLst/>
          </a:prstGeom>
        </p:spPr>
      </p:pic>
      <p:pic>
        <p:nvPicPr>
          <p:cNvPr id="40" name="Grafik 39" descr="Ein Bild, das Clipart, Grafiken, Kreativität, Design enthält.&#10;&#10;KI-generierte Inhalte können fehlerhaft sein."/>
          <p:cNvPicPr>
            <a:picLocks noChangeAspect="1"/>
          </p:cNvPicPr>
          <p:nvPr/>
        </p:nvPicPr>
        <p:blipFill>
          <a:blip r:embed="rId18"/>
          <a:stretch/>
        </p:blipFill>
        <p:spPr bwMode="auto">
          <a:xfrm>
            <a:off x="1890774" y="2745495"/>
            <a:ext cx="1196987" cy="1196987"/>
          </a:xfrm>
          <a:prstGeom prst="rect">
            <a:avLst/>
          </a:prstGeom>
        </p:spPr>
      </p:pic>
      <p:pic>
        <p:nvPicPr>
          <p:cNvPr id="42" name="Grafik 41" descr="Ein Bild, das Symbol, Logo enthält.&#10;&#10;KI-generierte Inhalte können fehlerhaft sein."/>
          <p:cNvPicPr>
            <a:picLocks noChangeAspect="1"/>
          </p:cNvPicPr>
          <p:nvPr/>
        </p:nvPicPr>
        <p:blipFill>
          <a:blip r:embed="rId19"/>
          <a:stretch/>
        </p:blipFill>
        <p:spPr bwMode="auto">
          <a:xfrm>
            <a:off x="432459" y="2947132"/>
            <a:ext cx="963735" cy="963735"/>
          </a:xfrm>
          <a:prstGeom prst="rect">
            <a:avLst/>
          </a:prstGeom>
        </p:spPr>
      </p:pic>
      <p:pic>
        <p:nvPicPr>
          <p:cNvPr id="44" name="Grafik 43" descr="Ein Bild, das Logo, Kreis, Grafiken, Grafikdesign enthält.&#10;&#10;KI-generierte Inhalte können fehlerhaft sein."/>
          <p:cNvPicPr>
            <a:picLocks noChangeAspect="1"/>
          </p:cNvPicPr>
          <p:nvPr/>
        </p:nvPicPr>
        <p:blipFill>
          <a:blip r:embed="rId20"/>
          <a:stretch/>
        </p:blipFill>
        <p:spPr bwMode="auto">
          <a:xfrm>
            <a:off x="3651518" y="1526143"/>
            <a:ext cx="963735" cy="963735"/>
          </a:xfrm>
          <a:prstGeom prst="rect">
            <a:avLst/>
          </a:prstGeom>
        </p:spPr>
      </p:pic>
      <p:pic>
        <p:nvPicPr>
          <p:cNvPr id="46" name="Grafik 45" descr="Ein Bild, das Sanduhr, Design enthält.&#10;&#10;KI-generierte Inhalte können fehlerhaft sein."/>
          <p:cNvPicPr>
            <a:picLocks noChangeAspect="1"/>
          </p:cNvPicPr>
          <p:nvPr/>
        </p:nvPicPr>
        <p:blipFill>
          <a:blip r:embed="rId21"/>
          <a:stretch/>
        </p:blipFill>
        <p:spPr bwMode="auto">
          <a:xfrm>
            <a:off x="8794750" y="1531243"/>
            <a:ext cx="697621" cy="697621"/>
          </a:xfrm>
          <a:prstGeom prst="rect">
            <a:avLst/>
          </a:prstGeom>
        </p:spPr>
      </p:pic>
      <p:pic>
        <p:nvPicPr>
          <p:cNvPr id="48" name="Grafik 47" descr="Ein Bild, das Clipart enthält.&#10;&#10;KI-generierte Inhalte können fehlerhaft sein."/>
          <p:cNvPicPr>
            <a:picLocks noChangeAspect="1"/>
          </p:cNvPicPr>
          <p:nvPr/>
        </p:nvPicPr>
        <p:blipFill>
          <a:blip r:embed="rId22"/>
          <a:stretch/>
        </p:blipFill>
        <p:spPr bwMode="auto">
          <a:xfrm>
            <a:off x="9982199" y="3150377"/>
            <a:ext cx="1794901" cy="1794901"/>
          </a:xfrm>
          <a:prstGeom prst="rect">
            <a:avLst/>
          </a:prstGeom>
        </p:spPr>
      </p:pic>
      <p:pic>
        <p:nvPicPr>
          <p:cNvPr id="50" name="Grafik 49" descr="Ein Bild, das Design enthält.&#10;&#10;KI-generierte Inhalte können fehlerhaft sein."/>
          <p:cNvPicPr>
            <a:picLocks noChangeAspect="1"/>
          </p:cNvPicPr>
          <p:nvPr/>
        </p:nvPicPr>
        <p:blipFill>
          <a:blip r:embed="rId23"/>
          <a:stretch/>
        </p:blipFill>
        <p:spPr bwMode="auto">
          <a:xfrm>
            <a:off x="10291689" y="1974455"/>
            <a:ext cx="1175921" cy="1175921"/>
          </a:xfrm>
          <a:prstGeom prst="rect">
            <a:avLst/>
          </a:prstGeom>
        </p:spPr>
      </p:pic>
      <p:pic>
        <p:nvPicPr>
          <p:cNvPr id="52" name="Grafik 51" descr="Ein Bild, das Filmklappe, Text enthält.&#10;&#10;KI-generierte Inhalte können fehlerhaft sein."/>
          <p:cNvPicPr>
            <a:picLocks noChangeAspect="1"/>
          </p:cNvPicPr>
          <p:nvPr/>
        </p:nvPicPr>
        <p:blipFill>
          <a:blip r:embed="rId24"/>
          <a:stretch/>
        </p:blipFill>
        <p:spPr bwMode="auto">
          <a:xfrm>
            <a:off x="2059577" y="1431141"/>
            <a:ext cx="1058737" cy="1058737"/>
          </a:xfrm>
          <a:prstGeom prst="rect">
            <a:avLst/>
          </a:prstGeom>
        </p:spPr>
      </p:pic>
      <p:pic>
        <p:nvPicPr>
          <p:cNvPr id="56" name="Grafik 55" descr="Ein Bild, das Kreis, Grafiken, Design, Clipart enthält.&#10;&#10;KI-generierte Inhalte können fehlerhaft sein."/>
          <p:cNvPicPr>
            <a:picLocks noChangeAspect="1"/>
          </p:cNvPicPr>
          <p:nvPr/>
        </p:nvPicPr>
        <p:blipFill>
          <a:blip r:embed="rId25"/>
          <a:stretch/>
        </p:blipFill>
        <p:spPr bwMode="auto">
          <a:xfrm>
            <a:off x="534426" y="1556022"/>
            <a:ext cx="909270" cy="909270"/>
          </a:xfrm>
          <a:prstGeom prst="rect">
            <a:avLst/>
          </a:prstGeom>
        </p:spPr>
      </p:pic>
      <p:grpSp>
        <p:nvGrpSpPr>
          <p:cNvPr id="2" name="Gruppieren 1"/>
          <p:cNvGrpSpPr/>
          <p:nvPr/>
        </p:nvGrpSpPr>
        <p:grpSpPr bwMode="auto">
          <a:xfrm>
            <a:off x="8925392" y="6475333"/>
            <a:ext cx="2712281" cy="200685"/>
            <a:chOff x="8925392" y="6475333"/>
            <a:chExt cx="2712281" cy="200685"/>
          </a:xfrm>
        </p:grpSpPr>
        <p:sp>
          <p:nvSpPr>
            <p:cNvPr id="3" name="Foliennummernplatzhalter 5"/>
            <p:cNvSpPr txBox="1"/>
            <p:nvPr/>
          </p:nvSpPr>
          <p:spPr bwMode="auto">
            <a:xfrm>
              <a:off x="8925392" y="6552907"/>
              <a:ext cx="2712281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Quelle: BLM Stiftung Medienpädagogik Bayern, CC-BY-NC-4.0</a:t>
              </a:r>
              <a:endParaRPr/>
            </a:p>
          </p:txBody>
        </p:sp>
        <p:cxnSp>
          <p:nvCxnSpPr>
            <p:cNvPr id="4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Grundlagen und Funktionsweise</a:t>
            </a:r>
            <a:endParaRPr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3"/>
          </p:nvPr>
        </p:nvSpPr>
        <p:spPr bwMode="auto">
          <a:xfrm>
            <a:off x="554326" y="2056104"/>
            <a:ext cx="5356355" cy="2535664"/>
          </a:xfrm>
        </p:spPr>
        <p:txBody>
          <a:bodyPr/>
          <a:lstStyle/>
          <a:p>
            <a:pPr marL="0" indent="0">
              <a:buNone/>
              <a:defRPr/>
            </a:pPr>
            <a:r>
              <a:rPr lang="de-DE" b="1" spc="-36">
                <a:solidFill>
                  <a:srgbClr val="272525"/>
                </a:solidFill>
                <a:ea typeface="Inter"/>
                <a:cs typeface="Arial"/>
              </a:rPr>
              <a:t>Definition</a:t>
            </a:r>
            <a:endParaRPr lang="de-DE" spc="-36">
              <a:solidFill>
                <a:srgbClr val="272525"/>
              </a:solidFill>
              <a:ea typeface="Inter"/>
              <a:cs typeface="Arial"/>
            </a:endParaRPr>
          </a:p>
          <a:p>
            <a:pPr marL="0" indent="0">
              <a:buNone/>
              <a:defRPr/>
            </a:pPr>
            <a:r>
              <a:rPr lang="de-DE" sz="1800"/>
              <a:t>„Künstliche Intelligenz ist die Fähigkeit einer Maschine, menschliche Fähigkeiten wie logisches Denken, Lernen, Planen und Kreativität zu imitieren.“</a:t>
            </a:r>
            <a:endParaRPr/>
          </a:p>
          <a:p>
            <a:pPr marL="0" indent="0">
              <a:buNone/>
              <a:defRPr/>
            </a:pPr>
            <a:r>
              <a:rPr lang="de-DE" sz="1400" i="1"/>
              <a:t>(Europäisches Parlament – Website) </a:t>
            </a:r>
            <a:endParaRPr/>
          </a:p>
          <a:p>
            <a:pPr marL="0" indent="0">
              <a:buNone/>
              <a:defRPr/>
            </a:pPr>
            <a:endParaRPr lang="de-DE" sz="1400"/>
          </a:p>
          <a:p>
            <a:pPr marL="0" indent="0">
              <a:buNone/>
              <a:defRPr/>
            </a:pPr>
            <a:endParaRPr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4"/>
          </p:nvPr>
        </p:nvSpPr>
        <p:spPr bwMode="auto"/>
        <p:txBody>
          <a:bodyPr/>
          <a:lstStyle/>
          <a:p>
            <a:pPr marL="0" indent="0">
              <a:buNone/>
              <a:defRPr/>
            </a:pPr>
            <a:r>
              <a:rPr lang="de-DE" b="1" spc="-36">
                <a:solidFill>
                  <a:srgbClr val="272525"/>
                </a:solidFill>
                <a:ea typeface="Inter"/>
                <a:cs typeface="Arial"/>
              </a:rPr>
              <a:t>Funktionsweise</a:t>
            </a:r>
            <a:endParaRPr lang="de-DE" sz="2400" b="1" spc="-36">
              <a:solidFill>
                <a:srgbClr val="272525"/>
              </a:solidFill>
              <a:ea typeface="Inter"/>
              <a:cs typeface="Arial"/>
            </a:endParaRPr>
          </a:p>
          <a:p>
            <a:pPr>
              <a:defRPr/>
            </a:pPr>
            <a:r>
              <a:rPr lang="de-DE" sz="1800" spc="-36">
                <a:solidFill>
                  <a:srgbClr val="272525"/>
                </a:solidFill>
                <a:ea typeface="Inter"/>
                <a:cs typeface="Arial"/>
              </a:rPr>
              <a:t>Künstliche Intelligenz (KI): nutzt Algorithmen, zur Analyse von großen Datenmengen und Erkennung  von Mustern </a:t>
            </a:r>
            <a:endParaRPr/>
          </a:p>
          <a:p>
            <a:pPr>
              <a:defRPr/>
            </a:pPr>
            <a:r>
              <a:rPr lang="de-DE" sz="1800" spc="-36">
                <a:solidFill>
                  <a:srgbClr val="272525"/>
                </a:solidFill>
                <a:ea typeface="Inter"/>
                <a:cs typeface="Arial"/>
              </a:rPr>
              <a:t>Maschinelles Lernen: Ein </a:t>
            </a:r>
            <a:r>
              <a:rPr lang="de-DE" sz="1800" spc="-36">
                <a:solidFill>
                  <a:srgbClr val="272525"/>
                </a:solidFill>
                <a:ea typeface="Inter"/>
              </a:rPr>
              <a:t>System lernt, </a:t>
            </a:r>
            <a:r>
              <a:rPr lang="de-DE" sz="1800" spc="-36">
                <a:solidFill>
                  <a:srgbClr val="272525"/>
                </a:solidFill>
                <a:ea typeface="Inter"/>
                <a:cs typeface="Arial"/>
              </a:rPr>
              <a:t>Aufgaben zu lösen durch Berechnung von Wahrscheinlichkeiten.</a:t>
            </a:r>
            <a:endParaRPr/>
          </a:p>
          <a:p>
            <a:pPr>
              <a:defRPr/>
            </a:pPr>
            <a:r>
              <a:rPr lang="de-DE" sz="1800"/>
              <a:t>Mehr Daten, gezieltes Training  genauer,  leistungsfähiger</a:t>
            </a:r>
            <a:endParaRPr sz="1800"/>
          </a:p>
          <a:p>
            <a:pPr marL="0" indent="0">
              <a:lnSpc>
                <a:spcPct val="110000"/>
              </a:lnSpc>
              <a:spcBef>
                <a:spcPts val="1000"/>
              </a:spcBef>
              <a:buNone/>
              <a:defRPr/>
            </a:pPr>
            <a:endParaRPr lang="de-DE" sz="20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4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Künstliche Intelligenz – eine Einführung</a:t>
            </a:r>
            <a:endParaRPr/>
          </a:p>
        </p:txBody>
      </p:sp>
      <p:pic>
        <p:nvPicPr>
          <p:cNvPr id="2" name="Grafik 1"/>
          <p:cNvPicPr>
            <a:picLocks noChangeAspect="1"/>
          </p:cNvPicPr>
          <p:nvPr/>
        </p:nvPicPr>
        <p:blipFill>
          <a:blip r:embed="rId3">
            <a:grayscl/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/>
        </p:blipFill>
        <p:spPr bwMode="auto">
          <a:xfrm>
            <a:off x="11297919" y="425340"/>
            <a:ext cx="365567" cy="61871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>
            <p:ph type="body" sz="quarter" idx="18"/>
          </p:nvPr>
        </p:nvSpPr>
        <p:spPr bwMode="auto">
          <a:xfrm>
            <a:off x="1424449" y="1768063"/>
            <a:ext cx="6423603" cy="1015663"/>
          </a:xfrm>
        </p:spPr>
        <p:txBody>
          <a:bodyPr/>
          <a:lstStyle/>
          <a:p>
            <a:pPr>
              <a:defRPr/>
            </a:pPr>
            <a:r>
              <a:rPr lang="de-DE" b="1"/>
              <a:t>1950er Jahre – Ideen und Anfänge</a:t>
            </a:r>
            <a:endParaRPr lang="de-DE"/>
          </a:p>
          <a:p>
            <a:pPr>
              <a:defRPr/>
            </a:pPr>
            <a:r>
              <a:rPr lang="de-DE" sz="1600"/>
              <a:t>Alan Turing entwickelt den „Turing-Test“. </a:t>
            </a:r>
            <a:endParaRPr/>
          </a:p>
          <a:p>
            <a:pPr>
              <a:defRPr/>
            </a:pPr>
            <a:r>
              <a:rPr lang="de-DE" sz="1600"/>
              <a:t>Erste Computerprogramme lösen einfache Aufgaben automatisiert.</a:t>
            </a:r>
            <a:endParaRPr/>
          </a:p>
        </p:txBody>
      </p:sp>
      <p:sp>
        <p:nvSpPr>
          <p:cNvPr id="16" name="Textplatzhalter 15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215444"/>
          </a:xfrm>
        </p:spPr>
        <p:txBody>
          <a:bodyPr/>
          <a:lstStyle/>
          <a:p>
            <a:pPr>
              <a:defRPr/>
            </a:pPr>
            <a:r>
              <a:rPr lang="de-DE"/>
              <a:t>Künstliche Intelligenz – eine Einführung</a:t>
            </a:r>
            <a:endParaRPr/>
          </a:p>
        </p:txBody>
      </p:sp>
      <p:sp>
        <p:nvSpPr>
          <p:cNvPr id="17" name="Textplatzhalter 16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Entwicklung</a:t>
            </a:r>
            <a:endParaRPr/>
          </a:p>
        </p:txBody>
      </p:sp>
      <p:sp>
        <p:nvSpPr>
          <p:cNvPr id="19" name="Textplatzhalter 18"/>
          <p:cNvSpPr>
            <a:spLocks noGrp="1"/>
          </p:cNvSpPr>
          <p:nvPr>
            <p:ph type="body" sz="quarter" idx="19"/>
          </p:nvPr>
        </p:nvSpPr>
        <p:spPr bwMode="auto">
          <a:xfrm>
            <a:off x="1424450" y="3042909"/>
            <a:ext cx="6048632" cy="769441"/>
          </a:xfrm>
        </p:spPr>
        <p:txBody>
          <a:bodyPr/>
          <a:lstStyle/>
          <a:p>
            <a:pPr>
              <a:defRPr/>
            </a:pPr>
            <a:r>
              <a:rPr lang="de-DE" b="1"/>
              <a:t>1960er Jahre – Geburt der KI</a:t>
            </a:r>
            <a:endParaRPr/>
          </a:p>
          <a:p>
            <a:pPr>
              <a:defRPr/>
            </a:pPr>
            <a:r>
              <a:rPr lang="de-DE" sz="1600"/>
              <a:t>Erste Programme lösen komplexe Aufgaben (z. B. Schach, Logikbeweise). </a:t>
            </a:r>
            <a:endParaRPr/>
          </a:p>
        </p:txBody>
      </p:sp>
      <p:sp>
        <p:nvSpPr>
          <p:cNvPr id="2" name="Foliennummernplatzhalter 1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5</a:t>
            </a:fld>
            <a:endParaRPr lang="de-DE"/>
          </a:p>
        </p:txBody>
      </p:sp>
      <p:sp>
        <p:nvSpPr>
          <p:cNvPr id="20" name="Textplatzhalter 19"/>
          <p:cNvSpPr>
            <a:spLocks noGrp="1"/>
          </p:cNvSpPr>
          <p:nvPr>
            <p:ph type="body" sz="quarter" idx="20"/>
          </p:nvPr>
        </p:nvSpPr>
        <p:spPr bwMode="auto">
          <a:xfrm>
            <a:off x="1424450" y="4242046"/>
            <a:ext cx="6595514" cy="769441"/>
          </a:xfrm>
        </p:spPr>
        <p:txBody>
          <a:bodyPr/>
          <a:lstStyle/>
          <a:p>
            <a:pPr>
              <a:defRPr/>
            </a:pPr>
            <a:r>
              <a:rPr lang="de-DE" b="1"/>
              <a:t>2000er Jahre – Big Data</a:t>
            </a:r>
            <a:endParaRPr/>
          </a:p>
          <a:p>
            <a:pPr>
              <a:defRPr/>
            </a:pPr>
            <a:r>
              <a:rPr lang="de-DE" sz="1600"/>
              <a:t>Wachsende Rechenleistung und große Datenmengen machen Algorithmen leistungsfähiger. Maschinelles Lernen entsteht.</a:t>
            </a:r>
            <a:endParaRPr/>
          </a:p>
        </p:txBody>
      </p:sp>
      <p:grpSp>
        <p:nvGrpSpPr>
          <p:cNvPr id="8" name="Gruppieren 7"/>
          <p:cNvGrpSpPr/>
          <p:nvPr/>
        </p:nvGrpSpPr>
        <p:grpSpPr bwMode="auto">
          <a:xfrm>
            <a:off x="8163965" y="6475333"/>
            <a:ext cx="3473708" cy="200685"/>
            <a:chOff x="8163965" y="6475333"/>
            <a:chExt cx="3473708" cy="200685"/>
          </a:xfrm>
        </p:grpSpPr>
        <p:sp>
          <p:nvSpPr>
            <p:cNvPr id="4" name="Foliennummernplatzhalter 5"/>
            <p:cNvSpPr txBox="1"/>
            <p:nvPr/>
          </p:nvSpPr>
          <p:spPr bwMode="auto">
            <a:xfrm>
              <a:off x="8163965" y="6552907"/>
              <a:ext cx="3473708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Die Entschlüsselungsmaschine „Bletchley Park - Bombe“ 1945 – public domain</a:t>
              </a:r>
              <a:endParaRPr/>
            </a:p>
          </p:txBody>
        </p:sp>
        <p:cxnSp>
          <p:nvCxnSpPr>
            <p:cNvPr id="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Textplatzhalter 8"/>
          <p:cNvSpPr>
            <a:spLocks noGrp="1"/>
          </p:cNvSpPr>
          <p:nvPr>
            <p:ph type="body" sz="quarter" idx="21"/>
          </p:nvPr>
        </p:nvSpPr>
        <p:spPr bwMode="auto">
          <a:xfrm>
            <a:off x="1424449" y="5443625"/>
            <a:ext cx="7476149" cy="1015663"/>
          </a:xfrm>
        </p:spPr>
        <p:txBody>
          <a:bodyPr/>
          <a:lstStyle/>
          <a:p>
            <a:pPr>
              <a:defRPr/>
            </a:pPr>
            <a:r>
              <a:rPr lang="de-DE" b="1"/>
              <a:t>2010 bis heute – Deep Learning und generative KI</a:t>
            </a:r>
            <a:endParaRPr/>
          </a:p>
          <a:p>
            <a:pPr>
              <a:defRPr/>
            </a:pPr>
            <a:r>
              <a:rPr lang="de-DE" sz="1600"/>
              <a:t>Neuronale Netze verändern Bild-, Sprach- und Textverarbeitung. GPT-Modelle zeigen die Fähigkeit, riesige Datenmengen zu verarbeiten und daraus neue Daten zu generieren.</a:t>
            </a:r>
            <a:endParaRPr lang="de-DE"/>
          </a:p>
        </p:txBody>
      </p:sp>
      <p:sp>
        <p:nvSpPr>
          <p:cNvPr id="10" name="Shape 2"/>
          <p:cNvSpPr/>
          <p:nvPr/>
        </p:nvSpPr>
        <p:spPr bwMode="auto">
          <a:xfrm flipH="1">
            <a:off x="767284" y="2138198"/>
            <a:ext cx="36000" cy="3600000"/>
          </a:xfrm>
          <a:prstGeom prst="roundRect">
            <a:avLst>
              <a:gd name="adj" fmla="val 291721"/>
            </a:avLst>
          </a:prstGeom>
          <a:solidFill>
            <a:srgbClr val="E8DC7B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11" name="Shape 3"/>
          <p:cNvSpPr/>
          <p:nvPr/>
        </p:nvSpPr>
        <p:spPr bwMode="auto">
          <a:xfrm>
            <a:off x="875522" y="1887338"/>
            <a:ext cx="468000" cy="36000"/>
          </a:xfrm>
          <a:prstGeom prst="roundRect">
            <a:avLst>
              <a:gd name="adj" fmla="val 291721"/>
            </a:avLst>
          </a:prstGeom>
          <a:solidFill>
            <a:srgbClr val="E8DC7B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pic>
        <p:nvPicPr>
          <p:cNvPr id="13" name="Image 1" descr="preencoded.png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666221" y="1828536"/>
            <a:ext cx="238125" cy="297656"/>
          </a:xfrm>
          <a:prstGeom prst="rect">
            <a:avLst/>
          </a:prstGeom>
        </p:spPr>
      </p:pic>
      <p:pic>
        <p:nvPicPr>
          <p:cNvPr id="27" name="Image 2" descr="preencoded.png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666220" y="3124478"/>
            <a:ext cx="238125" cy="297656"/>
          </a:xfrm>
          <a:prstGeom prst="rect">
            <a:avLst/>
          </a:prstGeom>
        </p:spPr>
      </p:pic>
      <p:pic>
        <p:nvPicPr>
          <p:cNvPr id="30" name="Image 3" descr="preencoded.png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669171" y="4322544"/>
            <a:ext cx="238125" cy="297656"/>
          </a:xfrm>
          <a:prstGeom prst="rect">
            <a:avLst/>
          </a:prstGeom>
        </p:spPr>
      </p:pic>
      <p:pic>
        <p:nvPicPr>
          <p:cNvPr id="33" name="Image 4" descr="preencoded.png"/>
          <p:cNvPicPr>
            <a:picLocks noChangeAspect="1"/>
          </p:cNvPicPr>
          <p:nvPr/>
        </p:nvPicPr>
        <p:blipFill>
          <a:blip r:embed="rId6"/>
          <a:stretch/>
        </p:blipFill>
        <p:spPr bwMode="auto">
          <a:xfrm>
            <a:off x="669717" y="5534904"/>
            <a:ext cx="238125" cy="297656"/>
          </a:xfrm>
          <a:prstGeom prst="rect">
            <a:avLst/>
          </a:prstGeom>
        </p:spPr>
      </p:pic>
      <p:sp>
        <p:nvSpPr>
          <p:cNvPr id="34" name="Shape 3"/>
          <p:cNvSpPr/>
          <p:nvPr/>
        </p:nvSpPr>
        <p:spPr bwMode="auto">
          <a:xfrm>
            <a:off x="875522" y="3166120"/>
            <a:ext cx="468000" cy="36000"/>
          </a:xfrm>
          <a:prstGeom prst="roundRect">
            <a:avLst>
              <a:gd name="adj" fmla="val 291721"/>
            </a:avLst>
          </a:prstGeom>
          <a:solidFill>
            <a:srgbClr val="E8DC7B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35" name="Shape 3"/>
          <p:cNvSpPr/>
          <p:nvPr/>
        </p:nvSpPr>
        <p:spPr bwMode="auto">
          <a:xfrm>
            <a:off x="875522" y="4372414"/>
            <a:ext cx="468000" cy="36000"/>
          </a:xfrm>
          <a:prstGeom prst="roundRect">
            <a:avLst>
              <a:gd name="adj" fmla="val 291721"/>
            </a:avLst>
          </a:prstGeom>
          <a:solidFill>
            <a:srgbClr val="E8DC7B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36" name="Shape 3"/>
          <p:cNvSpPr/>
          <p:nvPr/>
        </p:nvSpPr>
        <p:spPr bwMode="auto">
          <a:xfrm>
            <a:off x="875522" y="5566627"/>
            <a:ext cx="468000" cy="36000"/>
          </a:xfrm>
          <a:prstGeom prst="roundRect">
            <a:avLst>
              <a:gd name="adj" fmla="val 291721"/>
            </a:avLst>
          </a:prstGeom>
          <a:solidFill>
            <a:srgbClr val="E8DC7B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pic>
        <p:nvPicPr>
          <p:cNvPr id="14" name="Grafik 13"/>
          <p:cNvPicPr>
            <a:picLocks noChangeAspect="1"/>
          </p:cNvPicPr>
          <p:nvPr/>
        </p:nvPicPr>
        <p:blipFill>
          <a:blip r:embed="rId7"/>
          <a:srcRect b="34995"/>
          <a:stretch/>
        </p:blipFill>
        <p:spPr bwMode="auto">
          <a:xfrm>
            <a:off x="7751662" y="1253556"/>
            <a:ext cx="1735606" cy="169234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1" name="Grafik 20"/>
          <p:cNvPicPr>
            <a:picLocks noChangeAspect="1"/>
          </p:cNvPicPr>
          <p:nvPr/>
        </p:nvPicPr>
        <p:blipFill>
          <a:blip r:embed="rId8"/>
          <a:srcRect b="21710"/>
          <a:stretch/>
        </p:blipFill>
        <p:spPr bwMode="auto">
          <a:xfrm>
            <a:off x="9765848" y="2232865"/>
            <a:ext cx="1341057" cy="1574877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3" name="Grafik 22"/>
          <p:cNvPicPr>
            <a:picLocks noChangeAspect="1"/>
          </p:cNvPicPr>
          <p:nvPr/>
        </p:nvPicPr>
        <p:blipFill>
          <a:blip r:embed="rId9"/>
          <a:srcRect b="22161"/>
          <a:stretch/>
        </p:blipFill>
        <p:spPr bwMode="auto">
          <a:xfrm>
            <a:off x="9711653" y="4165316"/>
            <a:ext cx="1449445" cy="169234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215444"/>
          </a:xfrm>
        </p:spPr>
        <p:txBody>
          <a:bodyPr/>
          <a:lstStyle/>
          <a:p>
            <a:pPr>
              <a:defRPr/>
            </a:pPr>
            <a:r>
              <a:rPr lang="de-DE"/>
              <a:t>Künstliche Intelligenz – eine Einführung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KI-Begriffe einfach erklärt</a:t>
            </a:r>
            <a:endParaRPr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6</a:t>
            </a:fld>
            <a:endParaRPr lang="de-DE"/>
          </a:p>
        </p:txBody>
      </p:sp>
      <p:pic>
        <p:nvPicPr>
          <p:cNvPr id="9" name="Grafik 8"/>
          <p:cNvPicPr>
            <a:picLocks noChangeAspect="1"/>
          </p:cNvPicPr>
          <p:nvPr/>
        </p:nvPicPr>
        <p:blipFill>
          <a:blip r:embed="rId3">
            <a:grayscl/>
          </a:blip>
          <a:stretch/>
        </p:blipFill>
        <p:spPr bwMode="auto">
          <a:xfrm>
            <a:off x="11297919" y="425340"/>
            <a:ext cx="365567" cy="618710"/>
          </a:xfrm>
          <a:prstGeom prst="rect">
            <a:avLst/>
          </a:prstGeom>
        </p:spPr>
      </p:pic>
      <p:sp>
        <p:nvSpPr>
          <p:cNvPr id="20" name="Textplatzhalter 19"/>
          <p:cNvSpPr>
            <a:spLocks noGrp="1"/>
          </p:cNvSpPr>
          <p:nvPr>
            <p:ph type="body" sz="quarter" idx="13"/>
          </p:nvPr>
        </p:nvSpPr>
        <p:spPr bwMode="auto"/>
        <p:txBody>
          <a:bodyPr/>
          <a:lstStyle/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 sz="2800" b="1"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 sz="2800" b="1"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 sz="2800" b="1"/>
          </a:p>
          <a:p>
            <a:pPr marL="0" indent="0">
              <a:lnSpc>
                <a:spcPct val="100000"/>
              </a:lnSpc>
              <a:buNone/>
              <a:defRPr/>
            </a:pPr>
            <a:r>
              <a:rPr lang="de-DE" sz="2800" b="1">
                <a:solidFill>
                  <a:schemeClr val="tx1"/>
                </a:solidFill>
              </a:rPr>
              <a:t>LLM</a:t>
            </a:r>
            <a:endParaRPr lang="de-DE" sz="2800">
              <a:solidFill>
                <a:schemeClr val="tx1"/>
              </a:solidFill>
            </a:endParaRPr>
          </a:p>
          <a:p>
            <a:pPr marL="0" indent="0">
              <a:lnSpc>
                <a:spcPct val="113999"/>
              </a:lnSpc>
              <a:buNone/>
              <a:defRPr/>
            </a:pPr>
            <a:r>
              <a:rPr lang="de-DE" sz="1800">
                <a:solidFill>
                  <a:schemeClr val="tx1"/>
                </a:solidFill>
              </a:rPr>
              <a:t>Large Language Models sind universell einsetzbare Modelle, die mit riesigen Textmengen trainiert wurden und in der Lage sind, menschliche Sprache im großen Maßstab zu erzeugen und scheinbar zu verstehen.</a:t>
            </a:r>
            <a:endParaRPr lang="de-DE"/>
          </a:p>
        </p:txBody>
      </p:sp>
      <p:sp>
        <p:nvSpPr>
          <p:cNvPr id="22" name="Textplatzhalter 21"/>
          <p:cNvSpPr>
            <a:spLocks noGrp="1"/>
          </p:cNvSpPr>
          <p:nvPr>
            <p:ph type="body" sz="quarter" idx="14"/>
          </p:nvPr>
        </p:nvSpPr>
        <p:spPr bwMode="auto"/>
        <p:txBody>
          <a:bodyPr/>
          <a:lstStyle/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 sz="2800" b="1"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 sz="2800" b="1"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 sz="2800" b="1"/>
          </a:p>
          <a:p>
            <a:pPr marL="0" indent="0">
              <a:lnSpc>
                <a:spcPct val="100000"/>
              </a:lnSpc>
              <a:buNone/>
              <a:defRPr/>
            </a:pPr>
            <a:r>
              <a:rPr lang="de-DE" sz="2800" b="1">
                <a:solidFill>
                  <a:schemeClr val="tx1"/>
                </a:solidFill>
              </a:rPr>
              <a:t>Generative KI</a:t>
            </a:r>
            <a:endParaRPr lang="de-DE" sz="2800">
              <a:solidFill>
                <a:schemeClr val="tx1"/>
              </a:solidFill>
            </a:endParaRPr>
          </a:p>
          <a:p>
            <a:pPr marL="0" indent="0">
              <a:lnSpc>
                <a:spcPct val="113999"/>
              </a:lnSpc>
              <a:buNone/>
              <a:defRPr/>
            </a:pPr>
            <a:r>
              <a:rPr lang="de-DE" sz="1800" spc="-36">
                <a:solidFill>
                  <a:schemeClr val="tx1"/>
                </a:solidFill>
                <a:ea typeface="Inter"/>
                <a:cs typeface="Arial"/>
              </a:rPr>
              <a:t>KI-Systeme, mit denen auf scheinbar kreative Weise neue Ergebnisse produziert werden können, etwa Bilder, Video, Audio oder Texte.</a:t>
            </a:r>
            <a:endParaRPr lang="de-DE"/>
          </a:p>
        </p:txBody>
      </p:sp>
      <p:pic>
        <p:nvPicPr>
          <p:cNvPr id="23" name="Image 0" descr="preencoded.png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1707857" y="1606811"/>
            <a:ext cx="1030129" cy="1030129"/>
          </a:xfrm>
          <a:prstGeom prst="rect">
            <a:avLst/>
          </a:prstGeom>
        </p:spPr>
      </p:pic>
      <p:pic>
        <p:nvPicPr>
          <p:cNvPr id="24" name="Image 1" descr="preencoded.png"/>
          <p:cNvPicPr>
            <a:picLocks noChangeAspect="1"/>
          </p:cNvPicPr>
          <p:nvPr/>
        </p:nvPicPr>
        <p:blipFill>
          <a:blip r:embed="rId5"/>
          <a:srcRect t="5143"/>
          <a:stretch/>
        </p:blipFill>
        <p:spPr bwMode="auto">
          <a:xfrm>
            <a:off x="5503003" y="1606811"/>
            <a:ext cx="1030129" cy="977151"/>
          </a:xfrm>
          <a:prstGeom prst="rect">
            <a:avLst/>
          </a:prstGeom>
        </p:spPr>
      </p:pic>
      <p:sp>
        <p:nvSpPr>
          <p:cNvPr id="25" name="Textplatzhalter 21"/>
          <p:cNvSpPr>
            <a:spLocks noGrp="1"/>
          </p:cNvSpPr>
          <p:nvPr>
            <p:ph type="body" sz="quarter" idx="15"/>
          </p:nvPr>
        </p:nvSpPr>
        <p:spPr bwMode="auto"/>
        <p:txBody>
          <a:bodyPr/>
          <a:lstStyle/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 sz="2800" b="1"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 sz="2800" b="1"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 sz="2800" b="1"/>
          </a:p>
          <a:p>
            <a:pPr marL="0" indent="0">
              <a:lnSpc>
                <a:spcPct val="100000"/>
              </a:lnSpc>
              <a:buNone/>
              <a:defRPr/>
            </a:pPr>
            <a:r>
              <a:rPr lang="de-DE" sz="2800" b="1">
                <a:solidFill>
                  <a:schemeClr val="tx1"/>
                </a:solidFill>
              </a:rPr>
              <a:t>Maschinelles Lernen</a:t>
            </a:r>
            <a:endParaRPr lang="de-DE" sz="2800">
              <a:solidFill>
                <a:schemeClr val="tx1"/>
              </a:solidFill>
            </a:endParaRPr>
          </a:p>
          <a:p>
            <a:pPr marL="0" indent="0">
              <a:lnSpc>
                <a:spcPct val="113999"/>
              </a:lnSpc>
              <a:buNone/>
              <a:defRPr/>
            </a:pPr>
            <a:r>
              <a:rPr lang="de-DE" sz="1800" spc="-36">
                <a:solidFill>
                  <a:schemeClr val="tx1"/>
                </a:solidFill>
                <a:ea typeface="Inter"/>
                <a:cs typeface="Arial"/>
              </a:rPr>
              <a:t>Der Begriff beschreibt, wie Algorithmen Muster in den Daten erkennen. Diese Verfahren beinhalten  eine Trainingsphase, in der das Modell angelernt wird.</a:t>
            </a:r>
            <a:endParaRPr/>
          </a:p>
        </p:txBody>
      </p:sp>
      <p:pic>
        <p:nvPicPr>
          <p:cNvPr id="26" name="Image 2" descr="preencoded.png"/>
          <p:cNvPicPr>
            <a:picLocks noChangeAspect="1"/>
          </p:cNvPicPr>
          <p:nvPr/>
        </p:nvPicPr>
        <p:blipFill>
          <a:blip r:embed="rId6"/>
          <a:stretch/>
        </p:blipFill>
        <p:spPr bwMode="auto">
          <a:xfrm>
            <a:off x="9376081" y="1580321"/>
            <a:ext cx="1030129" cy="1030129"/>
          </a:xfrm>
          <a:prstGeom prst="rect">
            <a:avLst/>
          </a:prstGeom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8"/>
          </p:nvPr>
        </p:nvSpPr>
        <p:spPr bwMode="auto">
          <a:xfrm>
            <a:off x="1424449" y="1768062"/>
            <a:ext cx="5421296" cy="1128119"/>
          </a:xfrm>
        </p:spPr>
        <p:txBody>
          <a:bodyPr/>
          <a:lstStyle/>
          <a:p>
            <a:pPr>
              <a:defRPr/>
            </a:pPr>
            <a:r>
              <a:rPr lang="de-DE" sz="2000" b="1"/>
              <a:t>Soziale Medien</a:t>
            </a:r>
            <a:endParaRPr/>
          </a:p>
          <a:p>
            <a:pPr>
              <a:defRPr/>
            </a:pPr>
            <a:r>
              <a:rPr lang="de-DE"/>
              <a:t>z. B. bei Chatbots und personalisierter Werbung (Tiktok, Snapchat, Instagram) oder bei Streaming-Diensten wie Youtube oder Netflix (Empfehlungen)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215444"/>
          </a:xfrm>
        </p:spPr>
        <p:txBody>
          <a:bodyPr/>
          <a:lstStyle/>
          <a:p>
            <a:pPr>
              <a:defRPr/>
            </a:pPr>
            <a:r>
              <a:rPr lang="de-DE"/>
              <a:t>Künstliche Intelligenz – eine Einführung</a:t>
            </a: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9209813" cy="861774"/>
          </a:xfrm>
        </p:spPr>
        <p:txBody>
          <a:bodyPr/>
          <a:lstStyle/>
          <a:p>
            <a:pPr>
              <a:defRPr/>
            </a:pPr>
            <a:r>
              <a:rPr lang="de-DE"/>
              <a:t>KI in der Lebenswelt unserer </a:t>
            </a:r>
            <a:br>
              <a:rPr lang="de-DE"/>
            </a:br>
            <a:r>
              <a:rPr lang="de-DE"/>
              <a:t>Schülerinnen und Schüler </a:t>
            </a:r>
            <a:endParaRPr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/>
          </p:nvPr>
        </p:nvSpPr>
        <p:spPr bwMode="auto">
          <a:xfrm>
            <a:off x="1424450" y="3042909"/>
            <a:ext cx="5418057" cy="584775"/>
          </a:xfrm>
        </p:spPr>
        <p:txBody>
          <a:bodyPr/>
          <a:lstStyle/>
          <a:p>
            <a:pPr>
              <a:defRPr/>
            </a:pPr>
            <a:r>
              <a:rPr lang="de-DE" sz="2000" b="1"/>
              <a:t>Spiele</a:t>
            </a:r>
            <a:endParaRPr/>
          </a:p>
          <a:p>
            <a:pPr>
              <a:defRPr/>
            </a:pPr>
            <a:r>
              <a:rPr lang="de-DE"/>
              <a:t>z. B. Spielgegner und personalisierte Erlebnisse</a:t>
            </a:r>
            <a:endParaRPr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7</a:t>
            </a:fld>
            <a:endParaRPr lang="de-DE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0"/>
          </p:nvPr>
        </p:nvSpPr>
        <p:spPr bwMode="auto">
          <a:xfrm>
            <a:off x="1424450" y="4242046"/>
            <a:ext cx="5418058" cy="861774"/>
          </a:xfrm>
        </p:spPr>
        <p:txBody>
          <a:bodyPr/>
          <a:lstStyle/>
          <a:p>
            <a:pPr>
              <a:defRPr/>
            </a:pPr>
            <a:r>
              <a:rPr lang="de-DE" sz="2000" b="1"/>
              <a:t>Sprachassistenten</a:t>
            </a:r>
            <a:endParaRPr/>
          </a:p>
          <a:p>
            <a:pPr>
              <a:defRPr/>
            </a:pPr>
            <a:r>
              <a:rPr lang="de-DE"/>
              <a:t>Nutzung von Siri, Alexa, Gemini usw. im Alltag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21"/>
          </p:nvPr>
        </p:nvSpPr>
        <p:spPr bwMode="auto">
          <a:xfrm>
            <a:off x="1424449" y="5443624"/>
            <a:ext cx="5418777" cy="1128119"/>
          </a:xfrm>
        </p:spPr>
        <p:txBody>
          <a:bodyPr/>
          <a:lstStyle/>
          <a:p>
            <a:pPr>
              <a:defRPr/>
            </a:pPr>
            <a:r>
              <a:rPr lang="de-DE" sz="2000" b="1"/>
              <a:t>Lern-Apps</a:t>
            </a:r>
            <a:endParaRPr/>
          </a:p>
          <a:p>
            <a:pPr>
              <a:defRPr/>
            </a:pPr>
            <a:r>
              <a:rPr lang="de-DE"/>
              <a:t>z. B. Anton, Duolingo oder Scoyo nutzen KI, um das Lernniveau anzupassen</a:t>
            </a:r>
            <a:endParaRPr/>
          </a:p>
          <a:p>
            <a:pPr>
              <a:defRPr/>
            </a:pPr>
            <a:endParaRPr lang="de-DE"/>
          </a:p>
        </p:txBody>
      </p:sp>
      <p:pic>
        <p:nvPicPr>
          <p:cNvPr id="11" name="Image 3" descr="preencoded.png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633290" y="3075740"/>
            <a:ext cx="306110" cy="382667"/>
          </a:xfrm>
          <a:prstGeom prst="rect">
            <a:avLst/>
          </a:prstGeom>
        </p:spPr>
      </p:pic>
      <p:pic>
        <p:nvPicPr>
          <p:cNvPr id="12" name="Image 4" descr="preencoded.png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633290" y="4280228"/>
            <a:ext cx="306110" cy="382667"/>
          </a:xfrm>
          <a:prstGeom prst="rect">
            <a:avLst/>
          </a:prstGeom>
        </p:spPr>
      </p:pic>
      <p:pic>
        <p:nvPicPr>
          <p:cNvPr id="13" name="Image 5" descr="preencoded.png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633290" y="5484716"/>
            <a:ext cx="306110" cy="382667"/>
          </a:xfrm>
          <a:prstGeom prst="rect">
            <a:avLst/>
          </a:prstGeom>
        </p:spPr>
      </p:pic>
      <p:grpSp>
        <p:nvGrpSpPr>
          <p:cNvPr id="14" name="Gruppieren 13"/>
          <p:cNvGrpSpPr/>
          <p:nvPr/>
        </p:nvGrpSpPr>
        <p:grpSpPr bwMode="auto">
          <a:xfrm>
            <a:off x="7998855" y="6475333"/>
            <a:ext cx="3638817" cy="200685"/>
            <a:chOff x="7998855" y="6475333"/>
            <a:chExt cx="3638817" cy="200685"/>
          </a:xfrm>
        </p:grpSpPr>
        <p:sp>
          <p:nvSpPr>
            <p:cNvPr id="15" name="Foliennummernplatzhalter 5"/>
            <p:cNvSpPr txBox="1"/>
            <p:nvPr/>
          </p:nvSpPr>
          <p:spPr bwMode="auto">
            <a:xfrm>
              <a:off x="7998855" y="6552907"/>
              <a:ext cx="3638817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Kinder beim Lernen zu Hause mit KI-Tools – erstellt mit ChatGPT 4.o am 22.05.2025</a:t>
              </a:r>
              <a:endParaRPr/>
            </a:p>
          </p:txBody>
        </p:sp>
        <p:cxnSp>
          <p:nvCxnSpPr>
            <p:cNvPr id="16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4" name="Grafik 23" descr="Smartphone mit einfarbiger Füllung"/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/>
        </p:blipFill>
        <p:spPr bwMode="auto">
          <a:xfrm>
            <a:off x="605921" y="1797597"/>
            <a:ext cx="360847" cy="360847"/>
          </a:xfrm>
          <a:prstGeom prst="rect">
            <a:avLst/>
          </a:prstGeom>
        </p:spPr>
      </p:pic>
      <p:pic>
        <p:nvPicPr>
          <p:cNvPr id="23" name="Bildplatzhalter 22"/>
          <p:cNvPicPr>
            <a:picLocks noGrp="1" noChangeAspect="1"/>
          </p:cNvPicPr>
          <p:nvPr>
            <p:ph type="pic" sz="quarter" idx="22"/>
          </p:nvPr>
        </p:nvPicPr>
        <p:blipFill>
          <a:blip r:embed="rId8"/>
          <a:srcRect t="6995" b="6995"/>
          <a:stretch/>
        </p:blipFill>
        <p:spPr bwMode="auto"/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215444"/>
          </a:xfrm>
        </p:spPr>
        <p:txBody>
          <a:bodyPr/>
          <a:lstStyle/>
          <a:p>
            <a:pPr>
              <a:defRPr/>
            </a:pPr>
            <a:r>
              <a:rPr lang="de-DE"/>
              <a:t>Künstliche Intelligenz – eine Einführung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KI-anwendungen als verstärker guten unterrichts</a:t>
            </a:r>
            <a:endParaRPr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8</a:t>
            </a:fld>
            <a:endParaRPr lang="de-DE"/>
          </a:p>
        </p:txBody>
      </p:sp>
      <p:pic>
        <p:nvPicPr>
          <p:cNvPr id="9" name="Grafik 8"/>
          <p:cNvPicPr>
            <a:picLocks noChangeAspect="1"/>
          </p:cNvPicPr>
          <p:nvPr/>
        </p:nvPicPr>
        <p:blipFill>
          <a:blip r:embed="rId3">
            <a:grayscl/>
          </a:blip>
          <a:stretch/>
        </p:blipFill>
        <p:spPr bwMode="auto">
          <a:xfrm>
            <a:off x="11297919" y="425340"/>
            <a:ext cx="365567" cy="618710"/>
          </a:xfrm>
          <a:prstGeom prst="rect">
            <a:avLst/>
          </a:prstGeom>
        </p:spPr>
      </p:pic>
      <p:graphicFrame>
        <p:nvGraphicFramePr>
          <p:cNvPr id="13" name="Diagramm 12"/>
          <p:cNvGraphicFramePr>
            <a:graphicFrameLocks/>
          </p:cNvGraphicFramePr>
          <p:nvPr/>
        </p:nvGraphicFramePr>
        <p:xfrm>
          <a:off x="2032000" y="1407781"/>
          <a:ext cx="7171206" cy="473055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3" name="Textplatzhalter 2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215444"/>
          </a:xfrm>
        </p:spPr>
        <p:txBody>
          <a:bodyPr/>
          <a:lstStyle/>
          <a:p>
            <a:pPr>
              <a:defRPr/>
            </a:pPr>
            <a:r>
              <a:rPr lang="de-DE"/>
              <a:t>Künstliche Intelligenz – eine Einführung</a:t>
            </a: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>
                <a:solidFill>
                  <a:schemeClr val="accent6"/>
                </a:solidFill>
              </a:rPr>
              <a:t>Herausforderungen</a:t>
            </a:r>
            <a:r>
              <a:rPr lang="de-DE"/>
              <a:t> von KI in der Schule</a:t>
            </a:r>
            <a:endParaRPr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9"/>
          </p:nvPr>
        </p:nvSpPr>
        <p:spPr bwMode="auto">
          <a:xfrm>
            <a:off x="584682" y="2689523"/>
            <a:ext cx="3630625" cy="3231654"/>
          </a:xfrm>
          <a:prstGeom prst="rect">
            <a:avLst/>
          </a:prstGeom>
          <a:ln>
            <a:solidFill>
              <a:srgbClr val="DEC628"/>
            </a:solidFill>
          </a:ln>
        </p:spPr>
        <p:txBody>
          <a:bodyPr/>
          <a:lstStyle/>
          <a:p>
            <a:pPr algn="ctr">
              <a:defRPr/>
            </a:pPr>
            <a:r>
              <a:rPr lang="de-DE" sz="2400" b="1"/>
              <a:t>Datenschutz &amp; </a:t>
            </a:r>
            <a:endParaRPr/>
          </a:p>
          <a:p>
            <a:pPr algn="ctr">
              <a:defRPr/>
            </a:pPr>
            <a:r>
              <a:rPr lang="de-DE" sz="2400" b="1"/>
              <a:t>Sicherheit</a:t>
            </a:r>
            <a:endParaRPr/>
          </a:p>
          <a:p>
            <a:pPr algn="ctr">
              <a:defRPr/>
            </a:pPr>
            <a:endParaRPr lang="de-DE"/>
          </a:p>
          <a:p>
            <a:pPr marL="285750" indent="-285750">
              <a:buFont typeface="Arial"/>
              <a:buChar char="•"/>
              <a:defRPr/>
            </a:pPr>
            <a:r>
              <a:rPr lang="de-DE"/>
              <a:t>Oft Verarbeitung personenbezogener Daten  </a:t>
            </a:r>
            <a:endParaRPr/>
          </a:p>
          <a:p>
            <a:pPr marL="285750" indent="-285750">
              <a:buFont typeface="Arial"/>
              <a:buChar char="•"/>
              <a:defRPr/>
            </a:pPr>
            <a:r>
              <a:rPr lang="de-DE"/>
              <a:t>nicht immer konform mit der DSGVO, mit der KI-Verordnung der Europäischen Union oder dem allgemeinen Schulrecht</a:t>
            </a:r>
            <a:endParaRPr/>
          </a:p>
          <a:p>
            <a:pPr marL="285750" indent="-285750">
              <a:buFont typeface="Wingdings"/>
              <a:buChar char="Ø"/>
              <a:defRPr/>
            </a:pPr>
            <a:r>
              <a:rPr lang="de-DE"/>
              <a:t>Genaue Prüfung</a:t>
            </a:r>
            <a:endParaRPr/>
          </a:p>
          <a:p>
            <a:pPr algn="ctr">
              <a:defRPr/>
            </a:pPr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9</a:t>
            </a:fld>
            <a:endParaRPr lang="de-DE"/>
          </a:p>
        </p:txBody>
      </p:sp>
      <p:pic>
        <p:nvPicPr>
          <p:cNvPr id="8" name="Image 1" descr="preencoded.png"/>
          <p:cNvPicPr>
            <a:picLocks noChangeAspect="1"/>
          </p:cNvPicPr>
          <p:nvPr/>
        </p:nvPicPr>
        <p:blipFill>
          <a:blip r:embed="rId3">
            <a:duotone>
              <a:prstClr val="black"/>
              <a:srgbClr val="EDE31D">
                <a:tint val="45000"/>
                <a:satMod val="400000"/>
              </a:srgbClr>
            </a:duotone>
          </a:blip>
          <a:stretch/>
        </p:blipFill>
        <p:spPr bwMode="auto">
          <a:xfrm>
            <a:off x="2230695" y="2229413"/>
            <a:ext cx="230785" cy="274652"/>
          </a:xfrm>
          <a:prstGeom prst="rect">
            <a:avLst/>
          </a:prstGeom>
          <a:solidFill>
            <a:srgbClr val="E8DC7B"/>
          </a:solidFill>
        </p:spPr>
      </p:pic>
      <p:pic>
        <p:nvPicPr>
          <p:cNvPr id="9" name="Image 2" descr="preencoded.png"/>
          <p:cNvPicPr>
            <a:picLocks noChangeAspect="1"/>
          </p:cNvPicPr>
          <p:nvPr/>
        </p:nvPicPr>
        <p:blipFill>
          <a:blip r:embed="rId4">
            <a:duotone>
              <a:prstClr val="black"/>
              <a:srgbClr val="EDE31D">
                <a:tint val="45000"/>
                <a:satMod val="400000"/>
              </a:srgbClr>
            </a:duotone>
          </a:blip>
          <a:stretch/>
        </p:blipFill>
        <p:spPr bwMode="auto">
          <a:xfrm>
            <a:off x="5968377" y="2229413"/>
            <a:ext cx="230785" cy="274652"/>
          </a:xfrm>
          <a:prstGeom prst="rect">
            <a:avLst/>
          </a:prstGeom>
        </p:spPr>
      </p:pic>
      <p:pic>
        <p:nvPicPr>
          <p:cNvPr id="10" name="Image 3" descr="preencoded.png"/>
          <p:cNvPicPr>
            <a:picLocks noChangeAspect="1"/>
          </p:cNvPicPr>
          <p:nvPr/>
        </p:nvPicPr>
        <p:blipFill>
          <a:blip r:embed="rId5">
            <a:duotone>
              <a:prstClr val="black"/>
              <a:srgbClr val="EDE31D">
                <a:tint val="45000"/>
                <a:satMod val="400000"/>
              </a:srgbClr>
            </a:duotone>
          </a:blip>
          <a:stretch/>
        </p:blipFill>
        <p:spPr bwMode="auto">
          <a:xfrm>
            <a:off x="9706059" y="2229413"/>
            <a:ext cx="230785" cy="274652"/>
          </a:xfrm>
          <a:prstGeom prst="rect">
            <a:avLst/>
          </a:prstGeom>
        </p:spPr>
      </p:pic>
      <p:sp>
        <p:nvSpPr>
          <p:cNvPr id="11" name="Textplatzhalter 5"/>
          <p:cNvSpPr txBox="1"/>
          <p:nvPr/>
        </p:nvSpPr>
        <p:spPr bwMode="auto">
          <a:xfrm>
            <a:off x="4403558" y="2726842"/>
            <a:ext cx="3478307" cy="2182649"/>
          </a:xfrm>
          <a:prstGeom prst="rect">
            <a:avLst/>
          </a:prstGeom>
          <a:ln>
            <a:solidFill>
              <a:srgbClr val="DEC628"/>
            </a:solidFill>
          </a:ln>
        </p:spPr>
        <p:txBody>
          <a:bodyPr wrap="square" lIns="0" tIns="0" rIns="0" bIns="0">
            <a:spAutoFit/>
          </a:bodyPr>
          <a:lstStyle>
            <a:lvl1pPr marL="0" indent="0" algn="l" defTabSz="914400">
              <a:lnSpc>
                <a:spcPct val="100000"/>
              </a:lnSpc>
              <a:spcBef>
                <a:spcPts val="0"/>
              </a:spcBef>
              <a:buFont typeface="Arial"/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1pPr>
            <a:lvl2pPr marL="685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0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de-DE" sz="2400" b="1"/>
              <a:t>Verlässlichkeit</a:t>
            </a:r>
            <a:endParaRPr/>
          </a:p>
          <a:p>
            <a:pPr algn="ctr">
              <a:defRPr/>
            </a:pPr>
            <a:r>
              <a:rPr lang="de-DE" sz="2400" b="1"/>
              <a:t>von Inhalten</a:t>
            </a:r>
            <a:endParaRPr lang="de-DE"/>
          </a:p>
          <a:p>
            <a:pPr algn="ctr">
              <a:defRPr/>
            </a:pPr>
            <a:endParaRPr lang="de-DE"/>
          </a:p>
          <a:p>
            <a:pPr marL="285750" indent="-285750">
              <a:lnSpc>
                <a:spcPts val="2250"/>
              </a:lnSpc>
              <a:buFont typeface="Arial"/>
              <a:buChar char="•"/>
              <a:defRPr/>
            </a:pPr>
            <a:r>
              <a:rPr lang="de-DE"/>
              <a:t>Inhalte zum Teil fehlerhaft oder verzerrt (Vorurteile, Bias)</a:t>
            </a:r>
            <a:endParaRPr/>
          </a:p>
          <a:p>
            <a:pPr marL="285750" indent="-285750">
              <a:lnSpc>
                <a:spcPts val="2250"/>
              </a:lnSpc>
              <a:buFont typeface="Wingdings"/>
              <a:buChar char="Ø"/>
              <a:defRPr/>
            </a:pPr>
            <a:r>
              <a:rPr lang="de-DE" sz="1800"/>
              <a:t>Prüfung von Inhalten</a:t>
            </a:r>
            <a:endParaRPr/>
          </a:p>
          <a:p>
            <a:pPr marL="285750" indent="-285750">
              <a:lnSpc>
                <a:spcPts val="2250"/>
              </a:lnSpc>
              <a:buFont typeface="Wingdings"/>
              <a:buChar char="Ø"/>
              <a:defRPr/>
            </a:pPr>
            <a:r>
              <a:rPr lang="de-DE" sz="1800"/>
              <a:t>Quellen-Check</a:t>
            </a:r>
            <a:endParaRPr/>
          </a:p>
        </p:txBody>
      </p:sp>
      <p:sp>
        <p:nvSpPr>
          <p:cNvPr id="12" name="Textplatzhalter 5"/>
          <p:cNvSpPr txBox="1"/>
          <p:nvPr/>
        </p:nvSpPr>
        <p:spPr bwMode="auto">
          <a:xfrm>
            <a:off x="8070117" y="2726842"/>
            <a:ext cx="3596092" cy="2767424"/>
          </a:xfrm>
          <a:prstGeom prst="rect">
            <a:avLst/>
          </a:prstGeom>
          <a:ln>
            <a:solidFill>
              <a:srgbClr val="DEC628"/>
            </a:solidFill>
          </a:ln>
        </p:spPr>
        <p:txBody>
          <a:bodyPr wrap="square" lIns="0" tIns="0" rIns="0" bIns="0">
            <a:spAutoFit/>
          </a:bodyPr>
          <a:lstStyle>
            <a:lvl1pPr marL="0" indent="0" algn="l" defTabSz="914400">
              <a:lnSpc>
                <a:spcPct val="100000"/>
              </a:lnSpc>
              <a:spcBef>
                <a:spcPts val="0"/>
              </a:spcBef>
              <a:buFont typeface="Arial"/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1pPr>
            <a:lvl2pPr marL="685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0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de-DE" sz="2400" b="1"/>
              <a:t>Gefahr der Übernutzung</a:t>
            </a:r>
            <a:endParaRPr/>
          </a:p>
          <a:p>
            <a:pPr algn="ctr">
              <a:defRPr/>
            </a:pPr>
            <a:r>
              <a:rPr lang="de-DE" sz="2400" b="1"/>
              <a:t>oder Täuschung</a:t>
            </a:r>
            <a:endParaRPr/>
          </a:p>
          <a:p>
            <a:pPr algn="ctr">
              <a:defRPr/>
            </a:pPr>
            <a:endParaRPr lang="de-DE"/>
          </a:p>
          <a:p>
            <a:pPr marL="285750" indent="-285750">
              <a:lnSpc>
                <a:spcPts val="2250"/>
              </a:lnSpc>
              <a:buFont typeface="Arial"/>
              <a:buChar char="•"/>
              <a:defRPr/>
            </a:pPr>
            <a:r>
              <a:rPr lang="de-DE" sz="1800" spc="-28">
                <a:solidFill>
                  <a:srgbClr val="272525"/>
                </a:solidFill>
                <a:ea typeface="Inter"/>
                <a:cs typeface="Arial"/>
              </a:rPr>
              <a:t>KI-Anwendungen sind Hilfe, keine Abkürzung</a:t>
            </a:r>
            <a:endParaRPr/>
          </a:p>
          <a:p>
            <a:pPr marL="285750" indent="-285750">
              <a:lnSpc>
                <a:spcPts val="2250"/>
              </a:lnSpc>
              <a:buFont typeface="Arial"/>
              <a:buChar char="•"/>
              <a:defRPr/>
            </a:pPr>
            <a:r>
              <a:rPr lang="de-DE" spc="-28">
                <a:solidFill>
                  <a:srgbClr val="272525"/>
                </a:solidFill>
                <a:cs typeface="Arial"/>
              </a:rPr>
              <a:t>Eigenleistung immer noch wichtig:</a:t>
            </a:r>
            <a:endParaRPr/>
          </a:p>
          <a:p>
            <a:pPr marL="285750" indent="-285750">
              <a:lnSpc>
                <a:spcPts val="2250"/>
              </a:lnSpc>
              <a:buFont typeface="Wingdings"/>
              <a:buChar char="Ø"/>
              <a:defRPr/>
            </a:pPr>
            <a:r>
              <a:rPr lang="de-DE" sz="1800" spc="-28">
                <a:solidFill>
                  <a:srgbClr val="272525"/>
                </a:solidFill>
                <a:cs typeface="Arial"/>
              </a:rPr>
              <a:t>KI-Nutzung kennzeichnen</a:t>
            </a:r>
            <a:endParaRPr/>
          </a:p>
          <a:p>
            <a:pPr marL="285750" indent="-285750">
              <a:lnSpc>
                <a:spcPts val="2250"/>
              </a:lnSpc>
              <a:buFont typeface="Wingdings"/>
              <a:buChar char="Ø"/>
              <a:defRPr/>
            </a:pPr>
            <a:r>
              <a:rPr lang="de-DE" spc="-28">
                <a:solidFill>
                  <a:srgbClr val="272525"/>
                </a:solidFill>
                <a:cs typeface="Arial"/>
              </a:rPr>
              <a:t>Praxisorientierte Aufgaben</a:t>
            </a:r>
            <a:endParaRPr lang="de-DE" sz="1800">
              <a:cs typeface="Arial"/>
            </a:endParaRPr>
          </a:p>
          <a:p>
            <a:pPr algn="ctr">
              <a:defRPr/>
            </a:pPr>
            <a:endParaRPr lang="de-DE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Cover 01">
  <a:themeElements>
    <a:clrScheme name="Benutzerdefiniert 3">
      <a:dk1>
        <a:sysClr val="windowText" lastClr="000000"/>
      </a:dk1>
      <a:lt1>
        <a:sysClr val="window" lastClr="FFFFFF"/>
      </a:lt1>
      <a:dk2>
        <a:srgbClr val="000000"/>
      </a:dk2>
      <a:lt2>
        <a:srgbClr val="E8E8E8"/>
      </a:lt2>
      <a:accent1>
        <a:srgbClr val="F39324"/>
      </a:accent1>
      <a:accent2>
        <a:srgbClr val="B66BA9"/>
      </a:accent2>
      <a:accent3>
        <a:srgbClr val="E45C8A"/>
      </a:accent3>
      <a:accent4>
        <a:srgbClr val="5D86C4"/>
      </a:accent4>
      <a:accent5>
        <a:srgbClr val="50A74C"/>
      </a:accent5>
      <a:accent6>
        <a:srgbClr val="29969F"/>
      </a:accent6>
      <a:hlink>
        <a:srgbClr val="000000"/>
      </a:hlink>
      <a:folHlink>
        <a:srgbClr val="E8E8E8"/>
      </a:folHlink>
    </a:clrScheme>
    <a:fontScheme name="Elternarbeit">
      <a:majorFont>
        <a:latin typeface="Segoe UI"/>
        <a:ea typeface="Arial"/>
        <a:cs typeface="Arial"/>
      </a:majorFont>
      <a:minorFont>
        <a:latin typeface="Segoe UI"/>
        <a:ea typeface="Arial"/>
        <a:cs typeface="Arial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 bwMode="auto"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Inhalt ">
  <a:themeElements>
    <a:clrScheme name="Benutzerdefiniert 3">
      <a:dk1>
        <a:sysClr val="windowText" lastClr="000000"/>
      </a:dk1>
      <a:lt1>
        <a:sysClr val="window" lastClr="FFFFFF"/>
      </a:lt1>
      <a:dk2>
        <a:srgbClr val="000000"/>
      </a:dk2>
      <a:lt2>
        <a:srgbClr val="E8E8E8"/>
      </a:lt2>
      <a:accent1>
        <a:srgbClr val="F39324"/>
      </a:accent1>
      <a:accent2>
        <a:srgbClr val="B66BA9"/>
      </a:accent2>
      <a:accent3>
        <a:srgbClr val="E45C8A"/>
      </a:accent3>
      <a:accent4>
        <a:srgbClr val="5D86C4"/>
      </a:accent4>
      <a:accent5>
        <a:srgbClr val="50A74C"/>
      </a:accent5>
      <a:accent6>
        <a:srgbClr val="29969F"/>
      </a:accent6>
      <a:hlink>
        <a:srgbClr val="000000"/>
      </a:hlink>
      <a:folHlink>
        <a:srgbClr val="E8E8E8"/>
      </a:folHlink>
    </a:clrScheme>
    <a:fontScheme name="Elternarbeit">
      <a:majorFont>
        <a:latin typeface="Segoe UI"/>
        <a:ea typeface="Arial"/>
        <a:cs typeface="Arial"/>
      </a:majorFont>
      <a:minorFont>
        <a:latin typeface="Segoe UI"/>
        <a:ea typeface="Arial"/>
        <a:cs typeface="Arial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 bwMode="auto"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1_Inhalt ">
  <a:themeElements>
    <a:clrScheme name="Benutzerdefiniert 3">
      <a:dk1>
        <a:sysClr val="windowText" lastClr="000000"/>
      </a:dk1>
      <a:lt1>
        <a:sysClr val="window" lastClr="FFFFFF"/>
      </a:lt1>
      <a:dk2>
        <a:srgbClr val="000000"/>
      </a:dk2>
      <a:lt2>
        <a:srgbClr val="E8E8E8"/>
      </a:lt2>
      <a:accent1>
        <a:srgbClr val="F39324"/>
      </a:accent1>
      <a:accent2>
        <a:srgbClr val="B66BA9"/>
      </a:accent2>
      <a:accent3>
        <a:srgbClr val="E45C8A"/>
      </a:accent3>
      <a:accent4>
        <a:srgbClr val="5D86C4"/>
      </a:accent4>
      <a:accent5>
        <a:srgbClr val="50A74C"/>
      </a:accent5>
      <a:accent6>
        <a:srgbClr val="29969F"/>
      </a:accent6>
      <a:hlink>
        <a:srgbClr val="000000"/>
      </a:hlink>
      <a:folHlink>
        <a:srgbClr val="E8E8E8"/>
      </a:folHlink>
    </a:clrScheme>
    <a:fontScheme name="Elternarbeit">
      <a:majorFont>
        <a:latin typeface="Segoe UI"/>
        <a:ea typeface="Arial"/>
        <a:cs typeface="Arial"/>
      </a:majorFont>
      <a:minorFont>
        <a:latin typeface="Segoe UI"/>
        <a:ea typeface="Arial"/>
        <a:cs typeface="Arial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 bwMode="auto"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/>
        <a:ea typeface="Arial"/>
        <a:cs typeface="Arial"/>
      </a:majorFont>
      <a:minorFont>
        <a:latin typeface="Aptos"/>
        <a:ea typeface="Arial"/>
        <a:cs typeface="Arial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 bwMode="auto"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5307</Words>
  <Application>Microsoft Office PowerPoint</Application>
  <DocSecurity>0</DocSecurity>
  <PresentationFormat>Breitbild</PresentationFormat>
  <Paragraphs>786</Paragraphs>
  <Slides>35</Slides>
  <Notes>35</Notes>
  <HiddenSlides>1</HiddenSlides>
  <MMClips>0</MMClips>
  <ScaleCrop>false</ScaleCrop>
  <HeadingPairs>
    <vt:vector size="8" baseType="variant">
      <vt:variant>
        <vt:lpstr>Verwendete Schriftarten</vt:lpstr>
      </vt:variant>
      <vt:variant>
        <vt:i4>8</vt:i4>
      </vt:variant>
      <vt:variant>
        <vt:lpstr>Design</vt:lpstr>
      </vt:variant>
      <vt:variant>
        <vt:i4>3</vt:i4>
      </vt:variant>
      <vt:variant>
        <vt:lpstr>Eingebettete OLE-Server</vt:lpstr>
      </vt:variant>
      <vt:variant>
        <vt:i4>1</vt:i4>
      </vt:variant>
      <vt:variant>
        <vt:lpstr>Folientitel</vt:lpstr>
      </vt:variant>
      <vt:variant>
        <vt:i4>35</vt:i4>
      </vt:variant>
    </vt:vector>
  </HeadingPairs>
  <TitlesOfParts>
    <vt:vector size="47" baseType="lpstr">
      <vt:lpstr>Aptos</vt:lpstr>
      <vt:lpstr>Arial</vt:lpstr>
      <vt:lpstr>Calibri</vt:lpstr>
      <vt:lpstr>Helvetica</vt:lpstr>
      <vt:lpstr>Ink Free</vt:lpstr>
      <vt:lpstr>Inter</vt:lpstr>
      <vt:lpstr>Segoe UI</vt:lpstr>
      <vt:lpstr>Wingdings</vt:lpstr>
      <vt:lpstr>Cover 01</vt:lpstr>
      <vt:lpstr>Inhalt </vt:lpstr>
      <vt:lpstr>1_Inhalt </vt:lpstr>
      <vt:lpstr>oleObj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PowerPoint-Präsentation</dc:title>
  <dc:subject/>
  <dc:creator>AK Medienerziehung, ISB</dc:creator>
  <cp:keywords/>
  <dc:description/>
  <cp:lastModifiedBy>Teubner, Markus</cp:lastModifiedBy>
  <cp:revision>192</cp:revision>
  <dcterms:created xsi:type="dcterms:W3CDTF">2024-05-08T06:34:22Z</dcterms:created>
  <dcterms:modified xsi:type="dcterms:W3CDTF">2025-09-30T12:00:16Z</dcterms:modified>
  <cp:category/>
  <dc:identifier/>
  <cp:contentStatus/>
  <dc:language/>
  <cp:version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0x010100369674CF57E09B4787B28BA164A64369</vt:lpwstr>
  </property>
</Properties>
</file>