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0" r:id="rId2"/>
  </p:sldMasterIdLst>
  <p:notesMasterIdLst>
    <p:notesMasterId r:id="rId17"/>
  </p:notesMasterIdLst>
  <p:sldIdLst>
    <p:sldId id="268" r:id="rId3"/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9" r:id="rId16"/>
  </p:sldIdLst>
  <p:sldSz cx="12192000" cy="6858000"/>
  <p:notesSz cx="6858000" cy="9144000"/>
  <p:defaultTextStyle>
    <a:defPPr>
      <a:defRPr lang="de-DE"/>
    </a:defPPr>
    <a:lvl1pPr marL="0" algn="l" defTabSz="91440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8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>
          <p15:clr>
            <a:srgbClr val="A4A3A4"/>
          </p15:clr>
        </p15:guide>
        <p15:guide id="2" orient="horz" pos="107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696" y="96"/>
      </p:cViewPr>
      <p:guideLst>
        <p:guide pos="3840"/>
        <p:guide orient="horz" pos="107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AD1FC442-79DA-4C9F-836F-0CB1972FE134}" type="datetimeFigureOut">
              <a:rPr lang="de-DE"/>
              <a:t>15.09.2025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 bwMode="auto"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008EC0F0-6FEC-4115-A888-5C6E15144039}" type="slidenum">
              <a:rPr lang="de-DE"/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>
      <a:defRPr sz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Diese Folie ist ausgeblendet und sollte es auch bleiben. 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Sie ist nur für die Lehrkräfte gedacht, die den medienpädagogischen Elternabend  zum Thema „Chancen von KI-Anwendungen in der Schule“ durchführen.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Auf dieser Folie finden Sie Tipps, Hinweise und Hintergrundinformationen, die Ihnen die erfolgreiche Gestaltung dieses Elternabends erleichtern. 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</a:t>
            </a:fld>
            <a:endParaRPr 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/>
              <a:t>Ziel: Eltern kennen verlässliche </a:t>
            </a:r>
            <a:r>
              <a:rPr lang="de-DE" sz="1100" b="1"/>
              <a:t>Beratungsstellen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Schule des Kindes</a:t>
            </a:r>
            <a:r>
              <a:rPr lang="de-DE" sz="1100"/>
              <a:t> als erste Anlaufstelle – Tel/Mail einblenden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Beratungslehrkraft</a:t>
            </a:r>
            <a:r>
              <a:rPr lang="de-DE" sz="1100"/>
              <a:t> nennen – Name einsetzen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 digitale Bildung</a:t>
            </a:r>
            <a:r>
              <a:rPr lang="de-DE" sz="1100"/>
              <a:t> im mebis Magazin – zuständigen </a:t>
            </a:r>
            <a:r>
              <a:rPr lang="de-DE" sz="1100" b="1"/>
              <a:t>BdB</a:t>
            </a:r>
            <a:r>
              <a:rPr lang="de-DE" sz="1100"/>
              <a:t> finden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Staatliche Schulberatung in Bayern</a:t>
            </a:r>
            <a:r>
              <a:rPr lang="de-DE" sz="1100"/>
              <a:t>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kurz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teilen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bei Bedarf um </a:t>
            </a:r>
            <a:r>
              <a:rPr lang="de-DE" sz="1100" b="1"/>
              <a:t>eigene schulische/kommunale Angebote</a:t>
            </a:r>
            <a:r>
              <a:rPr lang="de-DE" sz="1100"/>
              <a:t> erweitern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10</a:t>
            </a:fld>
            <a:endParaRPr lang="de-DE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Ziel der Folie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Schulregeln zu KI </a:t>
            </a:r>
            <a:r>
              <a:rPr lang="de-DE" b="1"/>
              <a:t>gemeinsam tragen</a:t>
            </a:r>
            <a:r>
              <a:rPr lang="de-DE"/>
              <a:t> und </a:t>
            </a:r>
            <a:r>
              <a:rPr lang="de-DE" b="1"/>
              <a:t>sichtbar machen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zeigen, wie sie das zu Hause </a:t>
            </a:r>
            <a:r>
              <a:rPr lang="de-DE" b="1"/>
              <a:t>übernehmen</a:t>
            </a:r>
            <a:r>
              <a:rPr lang="de-DE"/>
              <a:t> können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r>
              <a:rPr lang="de-DE" b="1"/>
              <a:t>Kernregeln kurz bündeln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</a:t>
            </a:r>
            <a:r>
              <a:rPr lang="de-DE" b="1"/>
              <a:t>nur bei Bedarf</a:t>
            </a:r>
            <a:r>
              <a:rPr lang="de-DE"/>
              <a:t> und </a:t>
            </a:r>
            <a:r>
              <a:rPr lang="de-DE" b="1"/>
              <a:t>als Unterstützung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Nur von der Lehrkraft freigegebene</a:t>
            </a:r>
            <a:r>
              <a:rPr lang="de-DE"/>
              <a:t> Tools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</a:t>
            </a:r>
            <a:r>
              <a:rPr lang="de-DE" b="1"/>
              <a:t>kritisch prüfen</a:t>
            </a:r>
            <a:r>
              <a:rPr lang="de-DE"/>
              <a:t> – Sachbücher, Recherche, Lexika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Keine persönlichen Daten</a:t>
            </a:r>
            <a:r>
              <a:rPr lang="de-DE"/>
              <a:t> eingeben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KI-Hilfe </a:t>
            </a:r>
            <a:r>
              <a:rPr lang="de-DE" b="1"/>
              <a:t>kennzeichnen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Problemen reden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Regelverstoß → kein KI-Einsatz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11</a:t>
            </a:fld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Schulregeln in </a:t>
            </a:r>
            <a:r>
              <a:rPr lang="de-DE" sz="1100" b="1"/>
              <a:t>Hausregeln</a:t>
            </a:r>
            <a:r>
              <a:rPr lang="de-DE" sz="1100"/>
              <a:t> übertragen und sichtbar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Regeln der Schule</a:t>
            </a:r>
            <a:r>
              <a:rPr lang="de-DE" sz="1100"/>
              <a:t> zu Hause anwenden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Gemeinsam formulieren</a:t>
            </a:r>
            <a:r>
              <a:rPr lang="de-DE" sz="1100"/>
              <a:t> – bei Bedarf gleich </a:t>
            </a:r>
            <a:r>
              <a:rPr lang="de-DE" sz="1100" b="1"/>
              <a:t>Konsequenzen</a:t>
            </a:r>
            <a:r>
              <a:rPr lang="de-DE" sz="1100"/>
              <a:t> festlegen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Regeln </a:t>
            </a:r>
            <a:r>
              <a:rPr lang="de-DE" sz="1100" b="1"/>
              <a:t>sichtbar aufhängen</a:t>
            </a:r>
            <a:r>
              <a:rPr lang="de-DE" sz="1100"/>
              <a:t> am Lernplatz/Familienboard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Vorbild sein</a:t>
            </a:r>
            <a:r>
              <a:rPr lang="de-DE" sz="1100"/>
              <a:t>: Eltern und Kinder halten die Regeln ein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Beispiele aus der Grafik: </a:t>
            </a:r>
            <a:r>
              <a:rPr lang="de-DE" sz="1100" b="1"/>
              <a:t>Mikrofon aus</a:t>
            </a:r>
            <a:r>
              <a:rPr lang="de-DE" sz="1100"/>
              <a:t>, </a:t>
            </a:r>
            <a:r>
              <a:rPr lang="de-DE" sz="1100" b="1"/>
              <a:t>Quellen vergleichen</a:t>
            </a:r>
            <a:r>
              <a:rPr lang="de-DE" sz="1100"/>
              <a:t>, </a:t>
            </a:r>
            <a:r>
              <a:rPr lang="de-DE" sz="1100" b="1"/>
              <a:t>Autoplay aus</a:t>
            </a:r>
            <a:r>
              <a:rPr lang="de-DE" sz="1100"/>
              <a:t>, </a:t>
            </a:r>
            <a:r>
              <a:rPr lang="de-DE" sz="1100" b="1"/>
              <a:t>über Bilder sprechen</a:t>
            </a:r>
            <a:r>
              <a:rPr lang="de-DE" sz="1100"/>
              <a:t>, </a:t>
            </a:r>
            <a:r>
              <a:rPr lang="de-DE" sz="1100" b="1"/>
              <a:t>Profil privat</a:t>
            </a:r>
            <a:r>
              <a:rPr lang="de-DE" sz="1100"/>
              <a:t>, </a:t>
            </a:r>
            <a:r>
              <a:rPr lang="de-DE" sz="1100" b="1"/>
              <a:t>Spielezeit planen</a:t>
            </a:r>
            <a:endParaRPr lang="de-DE" sz="1100" b="1">
              <a:latin typeface="Arial"/>
              <a:cs typeface="Arial"/>
            </a:endParaRPr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>
                <a:latin typeface="Arial"/>
                <a:cs typeface="Arial"/>
              </a:rPr>
              <a:t>Von Zeit zu Zeit aktualisieren!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12</a:t>
            </a:fld>
            <a:endParaRPr lang="de-DE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Positiven Abschluss setzen: Chancen sehen, ruhig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als </a:t>
            </a:r>
            <a:r>
              <a:rPr lang="de-DE" sz="1100" b="1"/>
              <a:t>Coach</a:t>
            </a:r>
            <a:r>
              <a:rPr lang="de-DE" sz="1100"/>
              <a:t>: begleiten, nicht abnehmen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Eigenleistung</a:t>
            </a:r>
            <a:r>
              <a:rPr lang="de-DE" sz="1100"/>
              <a:t> bleibt Maßstab – KI nur als Hilfe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Im Dialog bleiben</a:t>
            </a:r>
            <a:r>
              <a:rPr lang="de-DE" sz="1100"/>
              <a:t>: kurz nachfragen,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Verantwortung schrittweise </a:t>
            </a:r>
            <a:r>
              <a:rPr lang="de-DE" sz="1100" b="1"/>
              <a:t>übergeben</a:t>
            </a:r>
            <a:r>
              <a:rPr lang="de-DE" sz="1100"/>
              <a:t> – Kind arbeitet möglichst selbstständig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Kleine Routine zu Hause: Plan → eigener Versuch → KI als Coach → Quellencheck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Erfolge würdigen</a:t>
            </a:r>
            <a:r>
              <a:rPr lang="de-DE" sz="1100"/>
              <a:t>, gute Beispiele sammeln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Unsicherheit kurz Rückkopplung mit der </a:t>
            </a:r>
            <a:r>
              <a:rPr lang="de-DE" sz="1100" b="1"/>
              <a:t>Schule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13</a:t>
            </a:fld>
            <a:endParaRPr lang="de-DE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AF4AC3F3-92E0-B354-E8F4-AAE046D193BA}" type="slidenum">
              <a:rPr/>
              <a:t>14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auf Ansicht  Master  Folienmaster gehen oder Folienmaster im Suchfeld anklicken.</a:t>
            </a:r>
            <a:endParaRPr/>
          </a:p>
          <a:p>
            <a:pPr>
              <a:defRPr/>
            </a:pPr>
            <a:endParaRPr lang="de-DE" sz="1100">
              <a:latin typeface="Arial"/>
              <a:cs typeface="Arial"/>
            </a:endParaRPr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 heute: Wie Eltern </a:t>
            </a:r>
            <a:r>
              <a:rPr lang="de-DE" b="1"/>
              <a:t>zu Hause</a:t>
            </a:r>
            <a:r>
              <a:rPr lang="de-DE"/>
              <a:t> KI-Nutzung </a:t>
            </a:r>
            <a:r>
              <a:rPr lang="de-DE" b="1"/>
              <a:t>sinnvoll begleiten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Grundsatz: KI ist </a:t>
            </a:r>
            <a:r>
              <a:rPr lang="de-DE" b="1"/>
              <a:t>Werkzeug</a:t>
            </a:r>
            <a:r>
              <a:rPr lang="de-DE"/>
              <a:t>, Lernen bleibt </a:t>
            </a:r>
            <a:r>
              <a:rPr lang="de-DE" b="1"/>
              <a:t>Eigenleistung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Wir orientieren uns an den </a:t>
            </a:r>
            <a:r>
              <a:rPr lang="de-DE" b="1"/>
              <a:t>Schulregeln</a:t>
            </a:r>
            <a:r>
              <a:rPr lang="de-DE"/>
              <a:t> zu Datenschutz, Transparenz und Kennzeichnung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Worum geht’s konkret: </a:t>
            </a:r>
            <a:r>
              <a:rPr lang="de-DE" b="1"/>
              <a:t>Wann</a:t>
            </a:r>
            <a:r>
              <a:rPr lang="de-DE"/>
              <a:t> KI passt, </a:t>
            </a:r>
            <a:r>
              <a:rPr lang="de-DE" b="1"/>
              <a:t>wie</a:t>
            </a:r>
            <a:r>
              <a:rPr lang="de-DE"/>
              <a:t> sicher einsetzen, </a:t>
            </a:r>
            <a:r>
              <a:rPr lang="de-DE" b="1"/>
              <a:t>was</a:t>
            </a:r>
            <a:r>
              <a:rPr lang="de-DE"/>
              <a:t> tabu ist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Rolle der Eltern: </a:t>
            </a:r>
            <a:r>
              <a:rPr lang="de-DE" b="1"/>
              <a:t>Coach</a:t>
            </a:r>
            <a:r>
              <a:rPr lang="de-DE"/>
              <a:t> statt Lösungsmaschine, Fragen stellen, Ergebnisse gemeinsam prüfen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</a:t>
            </a:fld>
            <a:endParaRPr lang="de-D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Kurz sagen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wurden vorab über den KI-Einsatz informiert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Heute sammeln wir Fragen und geben klare Antworten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Einstieg mit Zitat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arbeiten jetzt mit KI in der Schule“ vorlesen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Handzeichen: Wer hat das zu Hause schon gehört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Typische Fragen – Kurzantworten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kann ich mein Kind unterstützen</a:t>
            </a:r>
            <a:r>
              <a:rPr lang="de-DE"/>
              <a:t> → Coach sein, nach dem Weg fragen, Ergebnis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Hausaufgaben nur noch mit KI</a:t>
            </a:r>
            <a:r>
              <a:rPr lang="de-DE"/>
              <a:t> → nein, nur wenn die Aufgabe es vorsieht, sonst nicht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Lernt das Kind noch selbstständig</a:t>
            </a:r>
            <a:r>
              <a:rPr lang="de-DE"/>
              <a:t> → ja, Eigenleistung bleibt Pflicht, KI hilft nur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Anwendungen verwenden</a:t>
            </a:r>
            <a:r>
              <a:rPr lang="de-DE"/>
              <a:t> → ausschließlich von der Schule freigegebene Tools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Gibt es Regeln</a:t>
            </a:r>
            <a:r>
              <a:rPr lang="de-DE"/>
              <a:t> → Kennzeichnung, Quellen, Datenschutz, keine personenbezogenen Daten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Für zu Hause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Absprechen: Was darf KI bei Hausaufgaben, wie kennzeichnen, Zeitfenster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Mini-Check: Quelle öffnen, Datum prüfen, Erklärung in eigenen 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Hinweis für Sie als Lehrkraft: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Argumentationshilfe für kritische Eltern</a:t>
            </a:r>
            <a:r>
              <a:rPr lang="de-DE"/>
              <a:t> </a:t>
            </a:r>
            <a:r>
              <a:rPr lang="de-DE">
                <a:solidFill>
                  <a:srgbClr val="FF0000"/>
                </a:solidFill>
              </a:rPr>
              <a:t>[Link einfügen]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ED3DF856-822C-63C5-E1E1-1F6280C051EB}" type="slidenum">
              <a:rPr/>
              <a:t>3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b="1"/>
              <a:t>Interesse zeigen &amp; im Gespräch bleiben</a:t>
            </a:r>
            <a:r>
              <a:rPr lang="de-DE"/>
              <a:t> – sich zeigen lassen, was das Kind mit KI 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Selbst informieren</a:t>
            </a:r>
            <a:r>
              <a:rPr lang="de-DE"/>
              <a:t> – Schulinfos/Links nutzen, kurz gegenprüfen, was Tools können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Bedarf Unterstützung holen</a:t>
            </a:r>
            <a:r>
              <a:rPr lang="de-DE"/>
              <a:t> – Rücksprache mit Lehrkraft, Berater digitale Bildung (BdB), andere Erziehungsberechtigte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Gemeinsame Regeln festlegen &amp; sichtbar machen</a:t>
            </a:r>
            <a:r>
              <a:rPr lang="de-DE"/>
              <a:t> – was erlaubt ist, Kennzeichnung, Zeiten/Orte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Begleiten und vertrauen</a:t>
            </a:r>
            <a:r>
              <a:rPr lang="de-DE"/>
              <a:t> – Risiken benennen, Eigenleistung betonen, zu kreativer Nutzung ermutigen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Überleitung</a:t>
            </a:r>
            <a:r>
              <a:rPr lang="de-DE"/>
              <a:t>: Diese fünf Punkte schauen wir gleich nacheinander genauer an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4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 b="1"/>
              <a:t>Kernidee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Neugier fördern und im Gespräch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Kind als </a:t>
            </a:r>
            <a:r>
              <a:rPr lang="de-DE" sz="1100" b="1"/>
              <a:t>Experte</a:t>
            </a:r>
            <a:r>
              <a:rPr lang="de-DE" sz="1100"/>
              <a:t> zu Wort kommen lassen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Hilfreiche Fragen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Wie habt ihr das in der Schule gemacht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Welche KI-Anwendungen habt ihr genutzt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Was habt ihr damit ausprobiert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Wollen wir uns das gemeinsam noch mal ansehen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Varianten je Alter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Jünger:</a:t>
            </a:r>
            <a:r>
              <a:rPr lang="de-DE" sz="1100"/>
              <a:t> Zeig mir mal, wie das geht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Älter:</a:t>
            </a:r>
            <a:r>
              <a:rPr lang="de-DE" sz="1100"/>
              <a:t> Welche Schritte hast du gemacht und warum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Wenn die Schule ein Tool 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Kurz vorstellen: </a:t>
            </a:r>
            <a:r>
              <a:rPr lang="de-DE" sz="1100" b="1"/>
              <a:t>Tool – wofür – welche Regeln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Mini-Demo in 2 Minuten, dann Rückfragen sammeln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5</a:t>
            </a:fld>
            <a:endParaRPr lang="de-DE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/>
              <a:t>KI steckt in vielen Alltagsfunktionen – oft unbewusst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raten lassen, </a:t>
            </a:r>
            <a:r>
              <a:rPr lang="de-DE" b="1"/>
              <a:t>wo</a:t>
            </a:r>
            <a:r>
              <a:rPr lang="de-DE"/>
              <a:t> ihre Kinder KI heute schon begegnen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Beispiele knapp erklärt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Musik- &amp; Videoempfehlungen</a:t>
            </a:r>
            <a:r>
              <a:rPr lang="de-DE"/>
              <a:t> → Vorschläge nach Hör-/Sehverhalten, Abspieldauer, Überspringen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Social-Media-Feeds</a:t>
            </a:r>
            <a:r>
              <a:rPr lang="de-DE"/>
              <a:t> → Sortierung nach Interaktionen und Verweildauer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Spiele-Apps</a:t>
            </a:r>
            <a:r>
              <a:rPr lang="de-DE"/>
              <a:t> → Gegner-KI und </a:t>
            </a:r>
            <a:r>
              <a:rPr lang="de-DE" b="1"/>
              <a:t>dynamischer Schwierigkeitsgrad</a:t>
            </a:r>
            <a:r>
              <a:rPr lang="de-DE"/>
              <a:t> je Leistung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Chats &amp; Übersetzungen</a:t>
            </a:r>
            <a:r>
              <a:rPr lang="de-DE"/>
              <a:t> → maschinelle Übersetzung, Chatbot als Gegenüber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Sprachassistenten</a:t>
            </a:r>
            <a:r>
              <a:rPr lang="de-DE"/>
              <a:t> → Sprache erkennen und in natürlich gesprochene Antworten umwandeln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Kamera &amp; Fotos</a:t>
            </a:r>
            <a:r>
              <a:rPr lang="de-DE"/>
              <a:t> → Szenenerkennung, HDR, Rauschreduktion, Portraitmodus, Objekte entfernen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Suchfunktionen</a:t>
            </a:r>
            <a:r>
              <a:rPr lang="de-DE"/>
              <a:t> → Autovervollständigung, Suchvorschläge, teils kurze KI-Zusammenfassungen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FAZIT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Algorithmen + Nutzungsdaten → persönliche Vorschläge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 zu Hause: </a:t>
            </a:r>
            <a:r>
              <a:rPr lang="de-DE" b="1"/>
              <a:t>neugierig nachfragen, gemeinsam einordnen</a:t>
            </a:r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8FF51B5E-5353-28FD-1323-35447FCB28C9}" type="slidenum">
              <a:rPr/>
              <a:t>6</a:t>
            </a:fld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sind erste Ansprechperson → </a:t>
            </a:r>
            <a:r>
              <a:rPr lang="de-DE" sz="1100" b="1"/>
              <a:t>Grundwissen</a:t>
            </a:r>
            <a:r>
              <a:rPr lang="de-DE" sz="1100"/>
              <a:t> hilft beim Begleiten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QR-Code führt zum </a:t>
            </a:r>
            <a:r>
              <a:rPr lang="de-DE" sz="1100" b="1"/>
              <a:t>KI-Campus Podcast „KI kapiert“</a:t>
            </a:r>
            <a:r>
              <a:rPr lang="de-DE" sz="1100"/>
              <a:t> als leichter Einstieg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So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QR-Code scannen</a:t>
            </a:r>
            <a:r>
              <a:rPr lang="de-DE" sz="1100"/>
              <a:t> und kurz anhören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Bedarf auf </a:t>
            </a:r>
            <a:r>
              <a:rPr lang="de-DE" sz="1100" b="1"/>
              <a:t>KI-Campus</a:t>
            </a:r>
            <a:r>
              <a:rPr lang="de-DE" sz="1100"/>
              <a:t> weiterstöbern: Grundlagen, kurze Erklärvideos, Glossar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Verlässliche Quellen nennen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KI-Campus</a:t>
            </a:r>
            <a:r>
              <a:rPr lang="de-DE" sz="1100"/>
              <a:t>, </a:t>
            </a:r>
            <a:r>
              <a:rPr lang="de-DE" sz="1100" b="1"/>
              <a:t>klicksafe</a:t>
            </a:r>
            <a:r>
              <a:rPr lang="de-DE" sz="1100"/>
              <a:t>, Hinweise der </a:t>
            </a:r>
            <a:r>
              <a:rPr lang="de-DE" sz="1100" b="1"/>
              <a:t>Schule/StMUK</a:t>
            </a:r>
            <a:endParaRPr lang="de-DE" sz="1100"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Mini-Check beim Informieren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Datum</a:t>
            </a:r>
            <a:r>
              <a:rPr lang="de-DE" sz="1100"/>
              <a:t>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Herausgeber</a:t>
            </a:r>
            <a:r>
              <a:rPr lang="de-DE" sz="1100"/>
              <a:t> und </a:t>
            </a:r>
            <a:r>
              <a:rPr lang="de-DE" sz="1100" b="1"/>
              <a:t>Quellen</a:t>
            </a:r>
            <a:r>
              <a:rPr lang="de-DE" sz="1100"/>
              <a:t> checken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Praxisbezug Schule</a:t>
            </a:r>
            <a:r>
              <a:rPr lang="de-DE" sz="1100"/>
              <a:t> und </a:t>
            </a:r>
            <a:r>
              <a:rPr lang="de-DE" sz="1100" b="1"/>
              <a:t>Datenschutzhinweise</a:t>
            </a:r>
            <a:r>
              <a:rPr lang="de-DE" sz="1100"/>
              <a:t> beachten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Gesprächsimpuls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Zu Hause kurz </a:t>
            </a:r>
            <a:r>
              <a:rPr lang="de-DE" sz="1100" b="1"/>
              <a:t>gemeinsam reinhören</a:t>
            </a:r>
            <a:r>
              <a:rPr lang="de-DE" sz="1100"/>
              <a:t> und gemeinsam darüber </a:t>
            </a:r>
            <a:r>
              <a:rPr lang="de-DE" sz="1100" b="1"/>
              <a:t>reden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7</a:t>
            </a:fld>
            <a:endParaRPr lang="de-DE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hilft, aber liefert </a:t>
            </a:r>
            <a:r>
              <a:rPr lang="de-DE" b="1"/>
              <a:t>nicht automatisch Wahrheit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Bias</a:t>
            </a:r>
            <a:r>
              <a:rPr lang="de-DE"/>
              <a:t> möglich, weil aus einseitigen Daten gelernt wird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Haltung: </a:t>
            </a:r>
            <a:r>
              <a:rPr lang="de-DE" b="1"/>
              <a:t>prüfen statt Panik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So erklärt man Verzerrungen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Einseitige Trainingsdaten → Klischees in Text oder Bild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Modelle klingen sicher, können </a:t>
            </a:r>
            <a:r>
              <a:rPr lang="de-DE" b="1"/>
              <a:t>erfinden</a:t>
            </a:r>
            <a:r>
              <a:rPr lang="de-DE"/>
              <a:t> oder Quellen falsch zuordnen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Familien-Check in 30 Sekunden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Quelle öffnen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Datum prüfen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Zweite Quelle</a:t>
            </a:r>
            <a:r>
              <a:rPr lang="de-DE"/>
              <a:t> suchen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 in </a:t>
            </a:r>
            <a:r>
              <a:rPr lang="de-DE" b="1"/>
              <a:t>eigenen Worten</a:t>
            </a:r>
            <a:r>
              <a:rPr lang="de-DE"/>
              <a:t> erklären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Fragen an die KI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Quellen</a:t>
            </a:r>
            <a:r>
              <a:rPr lang="de-DE"/>
              <a:t> hast du genutzt?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sicher</a:t>
            </a:r>
            <a:r>
              <a:rPr lang="de-DE"/>
              <a:t> bist du und was spricht dagegen?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Zeig mir Gegenargumente</a:t>
            </a:r>
            <a:r>
              <a:rPr lang="de-DE"/>
              <a:t> oder eine andere Sicht?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Tonlage für die Eltern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nutzen KI gern – </a:t>
            </a:r>
            <a:r>
              <a:rPr lang="de-DE" b="1"/>
              <a:t>wenn wir prüfen</a:t>
            </a:r>
            <a:r>
              <a:rPr lang="de-DE"/>
              <a:t>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</a:t>
            </a:r>
            <a:r>
              <a:rPr lang="de-DE" b="1"/>
              <a:t>sachliche Aufmerksamkeit</a:t>
            </a:r>
            <a:r>
              <a:rPr lang="de-DE"/>
              <a:t>, kein Misstrauen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6AA95C0-A15D-9D8D-F723-62822BB30C26}" type="slidenum">
              <a:rPr/>
              <a:t>8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externe Anlaufstellen für </a:t>
            </a:r>
            <a:r>
              <a:rPr lang="de-DE" sz="1100" b="1"/>
              <a:t>Information</a:t>
            </a:r>
            <a:r>
              <a:rPr lang="de-DE" sz="1100"/>
              <a:t> und </a:t>
            </a:r>
            <a:r>
              <a:rPr lang="de-DE" sz="1100" b="1"/>
              <a:t>Beratung</a:t>
            </a:r>
            <a:r>
              <a:rPr lang="de-DE" sz="1100"/>
              <a:t> zeigen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Info-Portale nennen: </a:t>
            </a:r>
            <a:r>
              <a:rPr lang="de-DE" sz="1100" b="1"/>
              <a:t>weitklick</a:t>
            </a:r>
            <a:r>
              <a:rPr lang="de-DE" sz="1100"/>
              <a:t>, </a:t>
            </a:r>
            <a:r>
              <a:rPr lang="de-DE" sz="1100" b="1"/>
              <a:t>schau-hin</a:t>
            </a:r>
            <a:r>
              <a:rPr lang="de-DE" sz="1100"/>
              <a:t>, </a:t>
            </a:r>
            <a:r>
              <a:rPr lang="de-DE" sz="1100" b="1"/>
              <a:t>fragzebra</a:t>
            </a:r>
            <a:r>
              <a:rPr lang="de-DE" sz="1100"/>
              <a:t>, </a:t>
            </a:r>
            <a:r>
              <a:rPr lang="de-DE" sz="1100" b="1"/>
              <a:t>klicksafe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Beratung in Bayern: </a:t>
            </a:r>
            <a:r>
              <a:rPr lang="de-DE" sz="1100" b="1"/>
              <a:t>Beratung digitale Bildung</a:t>
            </a:r>
            <a:r>
              <a:rPr lang="de-DE" sz="1100"/>
              <a:t> beim StMUK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Schulansprechpartner angeben: </a:t>
            </a:r>
            <a:r>
              <a:rPr lang="de-DE" sz="1100" b="1"/>
              <a:t>Name, Mail, Telefon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zugänglich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kann um </a:t>
            </a:r>
            <a:r>
              <a:rPr lang="de-DE" sz="1100" b="1"/>
              <a:t>eigene schulische/kommunale Quellen</a:t>
            </a:r>
            <a:r>
              <a:rPr lang="de-DE" sz="1100"/>
              <a:t> erweitert werden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9</a:t>
            </a:fld>
            <a:endParaRPr 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ver 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9" name="Textplatzhalter 18"/>
          <p:cNvSpPr>
            <a:spLocks noGrp="1"/>
          </p:cNvSpPr>
          <p:nvPr>
            <p:ph type="body" sz="quarter" idx="11" hasCustomPrompt="1"/>
          </p:nvPr>
        </p:nvSpPr>
        <p:spPr bwMode="auto">
          <a:xfrm>
            <a:off x="550861" y="5124852"/>
            <a:ext cx="5545135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sit, consetetur </a:t>
            </a:r>
            <a:br>
              <a:rPr lang="de-DE"/>
            </a:br>
            <a:r>
              <a:rPr lang="de-DE"/>
              <a:t>sadipscing elitr, sed nonumy dolor </a:t>
            </a:r>
            <a:br>
              <a:rPr lang="de-DE"/>
            </a:br>
            <a:r>
              <a:rPr lang="de-DE"/>
              <a:t>eirmod tempor invidunt ut labore. </a:t>
            </a:r>
            <a:endParaRPr/>
          </a:p>
        </p:txBody>
      </p:sp>
      <p:sp>
        <p:nvSpPr>
          <p:cNvPr id="16" name="Textplatzhalter 15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0862" y="902151"/>
            <a:ext cx="6732885" cy="147732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sz="4800" b="1" i="0" cap="all" spc="100">
                <a:solidFill>
                  <a:srgbClr val="FFFCDC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 des Themenbereichs</a:t>
            </a:r>
            <a:endParaRPr/>
          </a:p>
        </p:txBody>
      </p:sp>
      <p:sp>
        <p:nvSpPr>
          <p:cNvPr id="2" name="Textfeld 1"/>
          <p:cNvSpPr txBox="1"/>
          <p:nvPr userDrawn="1"/>
        </p:nvSpPr>
        <p:spPr bwMode="auto">
          <a:xfrm>
            <a:off x="7793182" y="112221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15" name="Textplatzhalter 14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0861" y="4259555"/>
            <a:ext cx="6732885" cy="43793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24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ERGÄNZUNG ODER UNTERÜBERSCHRIFT</a:t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3" name="Textplatzhalter 10"/>
          <p:cNvSpPr>
            <a:spLocks noGrp="1"/>
          </p:cNvSpPr>
          <p:nvPr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4" name="Textplatzhalter 11"/>
          <p:cNvSpPr>
            <a:spLocks noGrp="1"/>
          </p:cNvSpPr>
          <p:nvPr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546629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1" name="Freihandform: Form 20"/>
          <p:cNvSpPr/>
          <p:nvPr/>
        </p:nvSpPr>
        <p:spPr bwMode="auto">
          <a:xfrm>
            <a:off x="6127731" y="5994990"/>
            <a:ext cx="585985" cy="863010"/>
          </a:xfrm>
          <a:custGeom>
            <a:avLst/>
            <a:gdLst>
              <a:gd name="connsiteX0" fmla="*/ 0 w 585985"/>
              <a:gd name="connsiteY0" fmla="*/ 0 h 863010"/>
              <a:gd name="connsiteX1" fmla="*/ 430018 w 585985"/>
              <a:gd name="connsiteY1" fmla="*/ 0 h 863010"/>
              <a:gd name="connsiteX2" fmla="*/ 436292 w 585985"/>
              <a:gd name="connsiteY2" fmla="*/ 0 h 863010"/>
              <a:gd name="connsiteX3" fmla="*/ 445615 w 585985"/>
              <a:gd name="connsiteY3" fmla="*/ 0 h 863010"/>
              <a:gd name="connsiteX4" fmla="*/ 451889 w 585985"/>
              <a:gd name="connsiteY4" fmla="*/ 0 h 863010"/>
              <a:gd name="connsiteX5" fmla="*/ 461211 w 585985"/>
              <a:gd name="connsiteY5" fmla="*/ 3168 h 863010"/>
              <a:gd name="connsiteX6" fmla="*/ 467486 w 585985"/>
              <a:gd name="connsiteY6" fmla="*/ 3168 h 863010"/>
              <a:gd name="connsiteX7" fmla="*/ 476808 w 585985"/>
              <a:gd name="connsiteY7" fmla="*/ 6275 h 863010"/>
              <a:gd name="connsiteX8" fmla="*/ 483083 w 585985"/>
              <a:gd name="connsiteY8" fmla="*/ 9382 h 863010"/>
              <a:gd name="connsiteX9" fmla="*/ 489297 w 585985"/>
              <a:gd name="connsiteY9" fmla="*/ 9382 h 863010"/>
              <a:gd name="connsiteX10" fmla="*/ 498679 w 585985"/>
              <a:gd name="connsiteY10" fmla="*/ 12490 h 863010"/>
              <a:gd name="connsiteX11" fmla="*/ 504894 w 585985"/>
              <a:gd name="connsiteY11" fmla="*/ 15597 h 863010"/>
              <a:gd name="connsiteX12" fmla="*/ 511109 w 585985"/>
              <a:gd name="connsiteY12" fmla="*/ 21871 h 863010"/>
              <a:gd name="connsiteX13" fmla="*/ 517384 w 585985"/>
              <a:gd name="connsiteY13" fmla="*/ 24979 h 863010"/>
              <a:gd name="connsiteX14" fmla="*/ 523598 w 585985"/>
              <a:gd name="connsiteY14" fmla="*/ 28087 h 863010"/>
              <a:gd name="connsiteX15" fmla="*/ 529873 w 585985"/>
              <a:gd name="connsiteY15" fmla="*/ 31194 h 863010"/>
              <a:gd name="connsiteX16" fmla="*/ 536087 w 585985"/>
              <a:gd name="connsiteY16" fmla="*/ 37468 h 863010"/>
              <a:gd name="connsiteX17" fmla="*/ 539195 w 585985"/>
              <a:gd name="connsiteY17" fmla="*/ 40576 h 863010"/>
              <a:gd name="connsiteX18" fmla="*/ 545469 w 585985"/>
              <a:gd name="connsiteY18" fmla="*/ 46790 h 863010"/>
              <a:gd name="connsiteX19" fmla="*/ 551684 w 585985"/>
              <a:gd name="connsiteY19" fmla="*/ 53065 h 863010"/>
              <a:gd name="connsiteX20" fmla="*/ 554792 w 585985"/>
              <a:gd name="connsiteY20" fmla="*/ 56173 h 863010"/>
              <a:gd name="connsiteX21" fmla="*/ 561066 w 585985"/>
              <a:gd name="connsiteY21" fmla="*/ 62387 h 863010"/>
              <a:gd name="connsiteX22" fmla="*/ 564174 w 585985"/>
              <a:gd name="connsiteY22" fmla="*/ 68662 h 863010"/>
              <a:gd name="connsiteX23" fmla="*/ 567281 w 585985"/>
              <a:gd name="connsiteY23" fmla="*/ 74877 h 863010"/>
              <a:gd name="connsiteX24" fmla="*/ 570388 w 585985"/>
              <a:gd name="connsiteY24" fmla="*/ 81092 h 863010"/>
              <a:gd name="connsiteX25" fmla="*/ 573556 w 585985"/>
              <a:gd name="connsiteY25" fmla="*/ 87366 h 863010"/>
              <a:gd name="connsiteX26" fmla="*/ 576663 w 585985"/>
              <a:gd name="connsiteY26" fmla="*/ 93582 h 863010"/>
              <a:gd name="connsiteX27" fmla="*/ 579771 w 585985"/>
              <a:gd name="connsiteY27" fmla="*/ 99796 h 863010"/>
              <a:gd name="connsiteX28" fmla="*/ 582877 w 585985"/>
              <a:gd name="connsiteY28" fmla="*/ 109178 h 863010"/>
              <a:gd name="connsiteX29" fmla="*/ 582877 w 585985"/>
              <a:gd name="connsiteY29" fmla="*/ 115393 h 863010"/>
              <a:gd name="connsiteX30" fmla="*/ 585985 w 585985"/>
              <a:gd name="connsiteY30" fmla="*/ 121667 h 863010"/>
              <a:gd name="connsiteX31" fmla="*/ 585985 w 585985"/>
              <a:gd name="connsiteY31" fmla="*/ 127882 h 863010"/>
              <a:gd name="connsiteX32" fmla="*/ 585985 w 585985"/>
              <a:gd name="connsiteY32" fmla="*/ 137264 h 863010"/>
              <a:gd name="connsiteX33" fmla="*/ 585985 w 585985"/>
              <a:gd name="connsiteY33" fmla="*/ 143479 h 863010"/>
              <a:gd name="connsiteX34" fmla="*/ 585985 w 585985"/>
              <a:gd name="connsiteY34" fmla="*/ 863010 h 863010"/>
              <a:gd name="connsiteX35" fmla="*/ 4157 w 585985"/>
              <a:gd name="connsiteY35" fmla="*/ 863010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985" h="863010" extrusionOk="0">
                <a:moveTo>
                  <a:pt x="0" y="0"/>
                </a:moveTo>
                <a:lnTo>
                  <a:pt x="430018" y="0"/>
                </a:lnTo>
                <a:lnTo>
                  <a:pt x="436292" y="0"/>
                </a:lnTo>
                <a:lnTo>
                  <a:pt x="445615" y="0"/>
                </a:lnTo>
                <a:lnTo>
                  <a:pt x="451889" y="0"/>
                </a:lnTo>
                <a:lnTo>
                  <a:pt x="461211" y="3168"/>
                </a:lnTo>
                <a:lnTo>
                  <a:pt x="467486" y="3168"/>
                </a:lnTo>
                <a:lnTo>
                  <a:pt x="476808" y="6275"/>
                </a:lnTo>
                <a:lnTo>
                  <a:pt x="483083" y="9382"/>
                </a:lnTo>
                <a:lnTo>
                  <a:pt x="489297" y="9382"/>
                </a:lnTo>
                <a:lnTo>
                  <a:pt x="498679" y="12490"/>
                </a:lnTo>
                <a:lnTo>
                  <a:pt x="504894" y="15597"/>
                </a:lnTo>
                <a:lnTo>
                  <a:pt x="511109" y="21871"/>
                </a:lnTo>
                <a:lnTo>
                  <a:pt x="517384" y="24979"/>
                </a:lnTo>
                <a:lnTo>
                  <a:pt x="523598" y="28087"/>
                </a:lnTo>
                <a:lnTo>
                  <a:pt x="529873" y="31194"/>
                </a:lnTo>
                <a:lnTo>
                  <a:pt x="536087" y="37468"/>
                </a:lnTo>
                <a:lnTo>
                  <a:pt x="539195" y="40576"/>
                </a:lnTo>
                <a:lnTo>
                  <a:pt x="545469" y="46790"/>
                </a:lnTo>
                <a:lnTo>
                  <a:pt x="551684" y="53065"/>
                </a:lnTo>
                <a:lnTo>
                  <a:pt x="554792" y="56173"/>
                </a:lnTo>
                <a:lnTo>
                  <a:pt x="561066" y="62387"/>
                </a:lnTo>
                <a:lnTo>
                  <a:pt x="564174" y="68662"/>
                </a:lnTo>
                <a:lnTo>
                  <a:pt x="567281" y="74877"/>
                </a:lnTo>
                <a:lnTo>
                  <a:pt x="570388" y="81092"/>
                </a:lnTo>
                <a:lnTo>
                  <a:pt x="573556" y="87366"/>
                </a:lnTo>
                <a:lnTo>
                  <a:pt x="576663" y="93582"/>
                </a:lnTo>
                <a:lnTo>
                  <a:pt x="579771" y="99796"/>
                </a:lnTo>
                <a:lnTo>
                  <a:pt x="582877" y="109178"/>
                </a:lnTo>
                <a:lnTo>
                  <a:pt x="582877" y="115393"/>
                </a:lnTo>
                <a:lnTo>
                  <a:pt x="585985" y="121667"/>
                </a:lnTo>
                <a:lnTo>
                  <a:pt x="585985" y="127882"/>
                </a:lnTo>
                <a:lnTo>
                  <a:pt x="585985" y="137264"/>
                </a:lnTo>
                <a:lnTo>
                  <a:pt x="585985" y="143479"/>
                </a:lnTo>
                <a:lnTo>
                  <a:pt x="585985" y="863010"/>
                </a:lnTo>
                <a:lnTo>
                  <a:pt x="4157" y="8630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29" name="Freihandform: Form 28"/>
          <p:cNvSpPr/>
          <p:nvPr/>
        </p:nvSpPr>
        <p:spPr bwMode="auto">
          <a:xfrm>
            <a:off x="5478283" y="5994990"/>
            <a:ext cx="654766" cy="863010"/>
          </a:xfrm>
          <a:custGeom>
            <a:avLst/>
            <a:gdLst>
              <a:gd name="connsiteX0" fmla="*/ 134156 w 654766"/>
              <a:gd name="connsiteY0" fmla="*/ 0 h 863010"/>
              <a:gd name="connsiteX1" fmla="*/ 140431 w 654766"/>
              <a:gd name="connsiteY1" fmla="*/ 0 h 863010"/>
              <a:gd name="connsiteX2" fmla="*/ 149753 w 654766"/>
              <a:gd name="connsiteY2" fmla="*/ 0 h 863010"/>
              <a:gd name="connsiteX3" fmla="*/ 156029 w 654766"/>
              <a:gd name="connsiteY3" fmla="*/ 0 h 863010"/>
              <a:gd name="connsiteX4" fmla="*/ 649449 w 654766"/>
              <a:gd name="connsiteY4" fmla="*/ 0 h 863010"/>
              <a:gd name="connsiteX5" fmla="*/ 654766 w 654766"/>
              <a:gd name="connsiteY5" fmla="*/ 863010 h 863010"/>
              <a:gd name="connsiteX6" fmla="*/ 0 w 654766"/>
              <a:gd name="connsiteY6" fmla="*/ 863010 h 863010"/>
              <a:gd name="connsiteX7" fmla="*/ 0 w 654766"/>
              <a:gd name="connsiteY7" fmla="*/ 143479 h 863010"/>
              <a:gd name="connsiteX8" fmla="*/ 0 w 654766"/>
              <a:gd name="connsiteY8" fmla="*/ 137264 h 863010"/>
              <a:gd name="connsiteX9" fmla="*/ 0 w 654766"/>
              <a:gd name="connsiteY9" fmla="*/ 127882 h 863010"/>
              <a:gd name="connsiteX10" fmla="*/ 0 w 654766"/>
              <a:gd name="connsiteY10" fmla="*/ 121667 h 863010"/>
              <a:gd name="connsiteX11" fmla="*/ 3168 w 654766"/>
              <a:gd name="connsiteY11" fmla="*/ 115393 h 863010"/>
              <a:gd name="connsiteX12" fmla="*/ 3168 w 654766"/>
              <a:gd name="connsiteY12" fmla="*/ 109178 h 863010"/>
              <a:gd name="connsiteX13" fmla="*/ 6275 w 654766"/>
              <a:gd name="connsiteY13" fmla="*/ 99796 h 863010"/>
              <a:gd name="connsiteX14" fmla="*/ 9382 w 654766"/>
              <a:gd name="connsiteY14" fmla="*/ 93582 h 863010"/>
              <a:gd name="connsiteX15" fmla="*/ 12489 w 654766"/>
              <a:gd name="connsiteY15" fmla="*/ 87366 h 863010"/>
              <a:gd name="connsiteX16" fmla="*/ 15597 w 654766"/>
              <a:gd name="connsiteY16" fmla="*/ 81092 h 863010"/>
              <a:gd name="connsiteX17" fmla="*/ 18765 w 654766"/>
              <a:gd name="connsiteY17" fmla="*/ 74877 h 863010"/>
              <a:gd name="connsiteX18" fmla="*/ 21871 w 654766"/>
              <a:gd name="connsiteY18" fmla="*/ 68662 h 863010"/>
              <a:gd name="connsiteX19" fmla="*/ 28086 w 654766"/>
              <a:gd name="connsiteY19" fmla="*/ 62387 h 863010"/>
              <a:gd name="connsiteX20" fmla="*/ 31194 w 654766"/>
              <a:gd name="connsiteY20" fmla="*/ 56173 h 863010"/>
              <a:gd name="connsiteX21" fmla="*/ 34361 w 654766"/>
              <a:gd name="connsiteY21" fmla="*/ 53065 h 863010"/>
              <a:gd name="connsiteX22" fmla="*/ 40576 w 654766"/>
              <a:gd name="connsiteY22" fmla="*/ 46790 h 863010"/>
              <a:gd name="connsiteX23" fmla="*/ 46790 w 654766"/>
              <a:gd name="connsiteY23" fmla="*/ 40576 h 863010"/>
              <a:gd name="connsiteX24" fmla="*/ 49958 w 654766"/>
              <a:gd name="connsiteY24" fmla="*/ 37468 h 863010"/>
              <a:gd name="connsiteX25" fmla="*/ 56173 w 654766"/>
              <a:gd name="connsiteY25" fmla="*/ 31194 h 863010"/>
              <a:gd name="connsiteX26" fmla="*/ 62387 w 654766"/>
              <a:gd name="connsiteY26" fmla="*/ 28087 h 863010"/>
              <a:gd name="connsiteX27" fmla="*/ 68662 w 654766"/>
              <a:gd name="connsiteY27" fmla="*/ 24979 h 863010"/>
              <a:gd name="connsiteX28" fmla="*/ 74877 w 654766"/>
              <a:gd name="connsiteY28" fmla="*/ 21871 h 863010"/>
              <a:gd name="connsiteX29" fmla="*/ 81152 w 654766"/>
              <a:gd name="connsiteY29" fmla="*/ 15597 h 863010"/>
              <a:gd name="connsiteX30" fmla="*/ 90474 w 654766"/>
              <a:gd name="connsiteY30" fmla="*/ 12490 h 863010"/>
              <a:gd name="connsiteX31" fmla="*/ 96748 w 654766"/>
              <a:gd name="connsiteY31" fmla="*/ 9382 h 863010"/>
              <a:gd name="connsiteX32" fmla="*/ 102963 w 654766"/>
              <a:gd name="connsiteY32" fmla="*/ 9382 h 863010"/>
              <a:gd name="connsiteX33" fmla="*/ 109237 w 654766"/>
              <a:gd name="connsiteY33" fmla="*/ 6275 h 863010"/>
              <a:gd name="connsiteX34" fmla="*/ 118560 w 654766"/>
              <a:gd name="connsiteY34" fmla="*/ 3168 h 863010"/>
              <a:gd name="connsiteX35" fmla="*/ 124834 w 654766"/>
              <a:gd name="connsiteY35" fmla="*/ 3168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4766" h="863010" extrusionOk="0">
                <a:moveTo>
                  <a:pt x="134156" y="0"/>
                </a:moveTo>
                <a:lnTo>
                  <a:pt x="140431" y="0"/>
                </a:lnTo>
                <a:lnTo>
                  <a:pt x="149753" y="0"/>
                </a:lnTo>
                <a:lnTo>
                  <a:pt x="156029" y="0"/>
                </a:lnTo>
                <a:lnTo>
                  <a:pt x="649449" y="0"/>
                </a:lnTo>
                <a:lnTo>
                  <a:pt x="654766" y="863010"/>
                </a:lnTo>
                <a:lnTo>
                  <a:pt x="0" y="863010"/>
                </a:lnTo>
                <a:lnTo>
                  <a:pt x="0" y="143479"/>
                </a:lnTo>
                <a:lnTo>
                  <a:pt x="0" y="137264"/>
                </a:lnTo>
                <a:lnTo>
                  <a:pt x="0" y="127882"/>
                </a:lnTo>
                <a:lnTo>
                  <a:pt x="0" y="121667"/>
                </a:lnTo>
                <a:lnTo>
                  <a:pt x="3168" y="115393"/>
                </a:lnTo>
                <a:lnTo>
                  <a:pt x="3168" y="109178"/>
                </a:lnTo>
                <a:lnTo>
                  <a:pt x="6275" y="99796"/>
                </a:lnTo>
                <a:lnTo>
                  <a:pt x="9382" y="93582"/>
                </a:lnTo>
                <a:lnTo>
                  <a:pt x="12489" y="87366"/>
                </a:lnTo>
                <a:lnTo>
                  <a:pt x="15597" y="81092"/>
                </a:lnTo>
                <a:lnTo>
                  <a:pt x="18765" y="74877"/>
                </a:lnTo>
                <a:lnTo>
                  <a:pt x="21871" y="68662"/>
                </a:lnTo>
                <a:lnTo>
                  <a:pt x="28086" y="62387"/>
                </a:lnTo>
                <a:lnTo>
                  <a:pt x="31194" y="56173"/>
                </a:lnTo>
                <a:lnTo>
                  <a:pt x="34361" y="53065"/>
                </a:lnTo>
                <a:lnTo>
                  <a:pt x="40576" y="46790"/>
                </a:lnTo>
                <a:lnTo>
                  <a:pt x="46790" y="40576"/>
                </a:lnTo>
                <a:lnTo>
                  <a:pt x="49958" y="37468"/>
                </a:lnTo>
                <a:lnTo>
                  <a:pt x="56173" y="31194"/>
                </a:lnTo>
                <a:lnTo>
                  <a:pt x="62387" y="28087"/>
                </a:lnTo>
                <a:lnTo>
                  <a:pt x="68662" y="24979"/>
                </a:lnTo>
                <a:lnTo>
                  <a:pt x="74877" y="21871"/>
                </a:lnTo>
                <a:lnTo>
                  <a:pt x="81152" y="15597"/>
                </a:lnTo>
                <a:lnTo>
                  <a:pt x="90474" y="12490"/>
                </a:lnTo>
                <a:lnTo>
                  <a:pt x="96748" y="9382"/>
                </a:lnTo>
                <a:lnTo>
                  <a:pt x="102963" y="9382"/>
                </a:lnTo>
                <a:lnTo>
                  <a:pt x="109237" y="6275"/>
                </a:lnTo>
                <a:lnTo>
                  <a:pt x="118560" y="3168"/>
                </a:lnTo>
                <a:lnTo>
                  <a:pt x="124834" y="3168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/>
        </p:nvSpPr>
        <p:spPr bwMode="auto">
          <a:xfrm>
            <a:off x="4628995" y="2420077"/>
            <a:ext cx="2934010" cy="3581552"/>
          </a:xfrm>
          <a:custGeom>
            <a:avLst/>
            <a:gdLst>
              <a:gd name="connsiteX0" fmla="*/ 1145091 w 2743499"/>
              <a:gd name="connsiteY0" fmla="*/ 13427 h 3348995"/>
              <a:gd name="connsiteX1" fmla="*/ 16698 w 2743499"/>
              <a:gd name="connsiteY1" fmla="*/ 1466806 h 3348995"/>
              <a:gd name="connsiteX2" fmla="*/ 589779 w 2743499"/>
              <a:gd name="connsiteY2" fmla="*/ 2506578 h 3348995"/>
              <a:gd name="connsiteX3" fmla="*/ 743387 w 2743499"/>
              <a:gd name="connsiteY3" fmla="*/ 2949688 h 3348995"/>
              <a:gd name="connsiteX4" fmla="*/ 820219 w 2743499"/>
              <a:gd name="connsiteY4" fmla="*/ 3286463 h 3348995"/>
              <a:gd name="connsiteX5" fmla="*/ 1408946 w 2743499"/>
              <a:gd name="connsiteY5" fmla="*/ 3345582 h 3348995"/>
              <a:gd name="connsiteX6" fmla="*/ 1978171 w 2743499"/>
              <a:gd name="connsiteY6" fmla="*/ 3221477 h 3348995"/>
              <a:gd name="connsiteX7" fmla="*/ 2007730 w 2743499"/>
              <a:gd name="connsiteY7" fmla="*/ 2896548 h 3348995"/>
              <a:gd name="connsiteX8" fmla="*/ 2716650 w 2743499"/>
              <a:gd name="connsiteY8" fmla="*/ 1514078 h 3348995"/>
              <a:gd name="connsiteX9" fmla="*/ 1145091 w 2743499"/>
              <a:gd name="connsiteY9" fmla="*/ 13427 h 334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499" h="3348995" extrusionOk="0">
                <a:moveTo>
                  <a:pt x="1145091" y="13427"/>
                </a:moveTo>
                <a:cubicBezTo>
                  <a:pt x="453326" y="96126"/>
                  <a:pt x="-104780" y="765764"/>
                  <a:pt x="16698" y="1466806"/>
                </a:cubicBezTo>
                <a:cubicBezTo>
                  <a:pt x="102303" y="1838616"/>
                  <a:pt x="391749" y="2190981"/>
                  <a:pt x="589779" y="2506578"/>
                </a:cubicBezTo>
                <a:cubicBezTo>
                  <a:pt x="644148" y="2610175"/>
                  <a:pt x="727630" y="2834133"/>
                  <a:pt x="743387" y="2949688"/>
                </a:cubicBezTo>
                <a:cubicBezTo>
                  <a:pt x="764229" y="3050045"/>
                  <a:pt x="728188" y="3218572"/>
                  <a:pt x="820219" y="3286463"/>
                </a:cubicBezTo>
                <a:cubicBezTo>
                  <a:pt x="864195" y="3386763"/>
                  <a:pt x="1328370" y="3333121"/>
                  <a:pt x="1408946" y="3345582"/>
                </a:cubicBezTo>
                <a:cubicBezTo>
                  <a:pt x="1537744" y="3339212"/>
                  <a:pt x="1913297" y="3378326"/>
                  <a:pt x="1978171" y="3221477"/>
                </a:cubicBezTo>
                <a:cubicBezTo>
                  <a:pt x="2004881" y="3130452"/>
                  <a:pt x="2011307" y="2991485"/>
                  <a:pt x="2007730" y="2896548"/>
                </a:cubicBezTo>
                <a:cubicBezTo>
                  <a:pt x="2124738" y="2416559"/>
                  <a:pt x="2587908" y="1993174"/>
                  <a:pt x="2716650" y="1514078"/>
                </a:cubicBezTo>
                <a:cubicBezTo>
                  <a:pt x="2908254" y="563822"/>
                  <a:pt x="2042151" y="-104196"/>
                  <a:pt x="1145091" y="1342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15875" cap="rnd">
            <a:solidFill>
              <a:schemeClr val="bg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/>
        </p:nvSpPr>
        <p:spPr bwMode="auto">
          <a:xfrm>
            <a:off x="5329564" y="6075174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3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0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3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3"/>
                  <a:pt x="98187" y="155685"/>
                </a:cubicBezTo>
                <a:lnTo>
                  <a:pt x="1305927" y="959"/>
                </a:lnTo>
                <a:cubicBezTo>
                  <a:pt x="1367281" y="-6920"/>
                  <a:pt x="1423102" y="34598"/>
                  <a:pt x="1430702" y="93660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/>
        </p:nvSpPr>
        <p:spPr bwMode="auto">
          <a:xfrm>
            <a:off x="5329564" y="6359921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4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1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4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4"/>
                  <a:pt x="98187" y="155685"/>
                </a:cubicBezTo>
                <a:lnTo>
                  <a:pt x="1305927" y="959"/>
                </a:lnTo>
                <a:cubicBezTo>
                  <a:pt x="1367281" y="-6919"/>
                  <a:pt x="1423102" y="34598"/>
                  <a:pt x="1430702" y="93661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37" name="Freihandform: Form 36"/>
          <p:cNvSpPr/>
          <p:nvPr/>
        </p:nvSpPr>
        <p:spPr bwMode="auto">
          <a:xfrm>
            <a:off x="5353554" y="6644668"/>
            <a:ext cx="1508820" cy="213333"/>
          </a:xfrm>
          <a:custGeom>
            <a:avLst/>
            <a:gdLst>
              <a:gd name="connsiteX0" fmla="*/ 1372622 w 1508820"/>
              <a:gd name="connsiteY0" fmla="*/ 1026 h 213333"/>
              <a:gd name="connsiteX1" fmla="*/ 1506061 w 1508820"/>
              <a:gd name="connsiteY1" fmla="*/ 100165 h 213333"/>
              <a:gd name="connsiteX2" fmla="*/ 1507913 w 1508820"/>
              <a:gd name="connsiteY2" fmla="*/ 114446 h 213333"/>
              <a:gd name="connsiteX3" fmla="*/ 1483472 w 1508820"/>
              <a:gd name="connsiteY3" fmla="*/ 199751 h 213333"/>
              <a:gd name="connsiteX4" fmla="*/ 1467452 w 1508820"/>
              <a:gd name="connsiteY4" fmla="*/ 213333 h 213333"/>
              <a:gd name="connsiteX5" fmla="*/ 0 w 1508820"/>
              <a:gd name="connsiteY5" fmla="*/ 213333 h 213333"/>
              <a:gd name="connsiteX6" fmla="*/ 1359 w 1508820"/>
              <a:gd name="connsiteY6" fmla="*/ 210746 h 213333"/>
              <a:gd name="connsiteX7" fmla="*/ 81015 w 1508820"/>
              <a:gd name="connsiteY7" fmla="*/ 166496 h 21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8820" h="213333" extrusionOk="0">
                <a:moveTo>
                  <a:pt x="1372622" y="1026"/>
                </a:moveTo>
                <a:cubicBezTo>
                  <a:pt x="1438236" y="-7400"/>
                  <a:pt x="1497933" y="37001"/>
                  <a:pt x="1506061" y="100165"/>
                </a:cubicBezTo>
                <a:lnTo>
                  <a:pt x="1507913" y="114446"/>
                </a:lnTo>
                <a:cubicBezTo>
                  <a:pt x="1511947" y="146029"/>
                  <a:pt x="1502311" y="176311"/>
                  <a:pt x="1483472" y="199751"/>
                </a:cubicBezTo>
                <a:lnTo>
                  <a:pt x="1467452" y="213333"/>
                </a:lnTo>
                <a:lnTo>
                  <a:pt x="0" y="213333"/>
                </a:lnTo>
                <a:lnTo>
                  <a:pt x="1359" y="210746"/>
                </a:lnTo>
                <a:cubicBezTo>
                  <a:pt x="20197" y="187306"/>
                  <a:pt x="48239" y="170709"/>
                  <a:pt x="81015" y="1664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2" name="Textplatzhalter 71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4296000" y="1601496"/>
            <a:ext cx="36000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set 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8262815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5" name="Textplatzhalter 71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262815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636205" y="5243899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7" name="Textplatzhalter 71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550862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5243899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eine Spalte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11081494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6284782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4354790" y="1606811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2" name="Textplatzhalter 2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149936" y="1606811"/>
            <a:ext cx="3482420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+ 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6276000" y="1671122"/>
            <a:ext cx="5365138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Diagrammplatzhalter 4"/>
          <p:cNvSpPr>
            <a:spLocks noGrp="1"/>
          </p:cNvSpPr>
          <p:nvPr>
            <p:ph type="chart" sz="quarter" idx="14" hasCustomPrompt="1"/>
          </p:nvPr>
        </p:nvSpPr>
        <p:spPr bwMode="auto">
          <a:xfrm>
            <a:off x="556180" y="1665288"/>
            <a:ext cx="5359820" cy="4643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6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/>
              <a:t>Diagramm hier einfügen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723259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 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Bild + IPa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80" name="Grafik 479"/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/>
        </p:blipFill>
        <p:spPr bwMode="auto">
          <a:xfrm flipH="1">
            <a:off x="544964" y="1665287"/>
            <a:ext cx="9541308" cy="4643437"/>
          </a:xfrm>
          <a:prstGeom prst="rect">
            <a:avLst/>
          </a:prstGeom>
        </p:spPr>
      </p:pic>
      <p:pic>
        <p:nvPicPr>
          <p:cNvPr id="21" name="Picture 22" descr="Shape, square&#10;&#10;Description automatically generated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 rot="16199998">
            <a:off x="1578359" y="610519"/>
            <a:ext cx="4675968" cy="6742760"/>
          </a:xfrm>
          <a:prstGeom prst="rect">
            <a:avLst/>
          </a:prstGeom>
        </p:spPr>
      </p:pic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726562" y="1863144"/>
            <a:ext cx="6368400" cy="4276800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3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4" name="Textplatzhalter 19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 noRot="1" noMove="1" noResize="1" noEditPoints="1" noAdjustHandles="1" noChangeArrowheads="1" noChangeShapeType="1"/>
          </p:cNvSpPr>
          <p:nvPr userDrawn="1"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12" name="Textplatzhalter 11"/>
          <p:cNvSpPr>
            <a:spLocks noGrp="1" noRot="1" noChangeAspect="1" noMove="1" noResize="1" noEditPoints="1" noAdjustHandles="1" noChangeArrowheads="1" noChangeShapeType="1"/>
          </p:cNvSpPr>
          <p:nvPr userDrawn="1"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oleObject" Target="../embeddings/oleObject1.bin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reihandform: Form 2"/>
          <p:cNvSpPr/>
          <p:nvPr userDrawn="1"/>
        </p:nvSpPr>
        <p:spPr bwMode="auto">
          <a:xfrm>
            <a:off x="213350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 userDrawn="1"/>
        </p:nvSpPr>
        <p:spPr bwMode="auto">
          <a:xfrm>
            <a:off x="369376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 userDrawn="1"/>
        </p:nvSpPr>
        <p:spPr bwMode="auto">
          <a:xfrm>
            <a:off x="2652810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 userDrawn="1"/>
        </p:nvSpPr>
        <p:spPr bwMode="auto">
          <a:xfrm>
            <a:off x="1614194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8" name="Freihandform: Form 7"/>
          <p:cNvSpPr/>
          <p:nvPr userDrawn="1"/>
        </p:nvSpPr>
        <p:spPr bwMode="auto">
          <a:xfrm>
            <a:off x="3168146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9" name="Freihandform: Form 8"/>
          <p:cNvSpPr/>
          <p:nvPr userDrawn="1"/>
        </p:nvSpPr>
        <p:spPr bwMode="auto">
          <a:xfrm>
            <a:off x="1094886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4" name="Freihandform: Form 4"/>
          <p:cNvSpPr/>
          <p:nvPr userDrawn="1"/>
        </p:nvSpPr>
        <p:spPr bwMode="auto">
          <a:xfrm>
            <a:off x="575578" y="6480332"/>
            <a:ext cx="180000" cy="180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grpSp>
        <p:nvGrpSpPr>
          <p:cNvPr id="49" name="Gruppieren 48"/>
          <p:cNvGrpSpPr/>
          <p:nvPr userDrawn="1"/>
        </p:nvGrpSpPr>
        <p:grpSpPr bwMode="auto">
          <a:xfrm>
            <a:off x="0" y="-141789"/>
            <a:ext cx="7948338" cy="4202173"/>
            <a:chOff x="0" y="-141789"/>
            <a:chExt cx="7948338" cy="4202173"/>
          </a:xfrm>
        </p:grpSpPr>
        <p:sp>
          <p:nvSpPr>
            <p:cNvPr id="43" name="Freihandform 42"/>
            <p:cNvSpPr/>
            <p:nvPr userDrawn="1"/>
          </p:nvSpPr>
          <p:spPr bwMode="auto">
            <a:xfrm rot="13735889">
              <a:off x="2308096" y="351702"/>
              <a:ext cx="4202173" cy="3215192"/>
            </a:xfrm>
            <a:custGeom>
              <a:avLst/>
              <a:gdLst>
                <a:gd name="connsiteX0" fmla="*/ 4201782 w 4202173"/>
                <a:gd name="connsiteY0" fmla="*/ 2179218 h 3215192"/>
                <a:gd name="connsiteX1" fmla="*/ 3332553 w 4202173"/>
                <a:gd name="connsiteY1" fmla="*/ 3176739 h 3215192"/>
                <a:gd name="connsiteX2" fmla="*/ 3213375 w 4202173"/>
                <a:gd name="connsiteY2" fmla="*/ 3196508 h 3215192"/>
                <a:gd name="connsiteX3" fmla="*/ 2220165 w 4202173"/>
                <a:gd name="connsiteY3" fmla="*/ 3150484 h 3215192"/>
                <a:gd name="connsiteX4" fmla="*/ 88068 w 4202173"/>
                <a:gd name="connsiteY4" fmla="*/ 1265960 h 3215192"/>
                <a:gd name="connsiteX5" fmla="*/ 3011345 w 4202173"/>
                <a:gd name="connsiteY5" fmla="*/ 11538 h 3215192"/>
                <a:gd name="connsiteX6" fmla="*/ 4202173 w 4202173"/>
                <a:gd name="connsiteY6" fmla="*/ 2044941 h 321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173" h="3215192" extrusionOk="0">
                  <a:moveTo>
                    <a:pt x="4201782" y="2179218"/>
                  </a:moveTo>
                  <a:lnTo>
                    <a:pt x="3332553" y="3176739"/>
                  </a:lnTo>
                  <a:lnTo>
                    <a:pt x="3213375" y="3196508"/>
                  </a:lnTo>
                  <a:cubicBezTo>
                    <a:pt x="2893715" y="3236628"/>
                    <a:pt x="2539471" y="3207914"/>
                    <a:pt x="2220165" y="3150484"/>
                  </a:cubicBezTo>
                  <a:cubicBezTo>
                    <a:pt x="1376361" y="2997170"/>
                    <a:pt x="-416724" y="2378467"/>
                    <a:pt x="88068" y="1265960"/>
                  </a:cubicBezTo>
                  <a:cubicBezTo>
                    <a:pt x="592860" y="153452"/>
                    <a:pt x="2190126" y="-56526"/>
                    <a:pt x="3011345" y="11538"/>
                  </a:cubicBezTo>
                  <a:cubicBezTo>
                    <a:pt x="3774038" y="80772"/>
                    <a:pt x="4179417" y="1082780"/>
                    <a:pt x="4202173" y="2044941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5" name="Freihandform 44"/>
            <p:cNvSpPr/>
            <p:nvPr userDrawn="1"/>
          </p:nvSpPr>
          <p:spPr bwMode="auto">
            <a:xfrm>
              <a:off x="4243774" y="0"/>
              <a:ext cx="3704564" cy="3289426"/>
            </a:xfrm>
            <a:custGeom>
              <a:avLst/>
              <a:gdLst>
                <a:gd name="connsiteX0" fmla="*/ 2119791 w 3704564"/>
                <a:gd name="connsiteY0" fmla="*/ 0 h 3289426"/>
                <a:gd name="connsiteX1" fmla="*/ 2697650 w 3704564"/>
                <a:gd name="connsiteY1" fmla="*/ 0 h 3289426"/>
                <a:gd name="connsiteX2" fmla="*/ 2785686 w 3704564"/>
                <a:gd name="connsiteY2" fmla="*/ 29039 h 3289426"/>
                <a:gd name="connsiteX3" fmla="*/ 3703591 w 3704564"/>
                <a:gd name="connsiteY3" fmla="*/ 1953641 h 3289426"/>
                <a:gd name="connsiteX4" fmla="*/ 1451079 w 3704564"/>
                <a:gd name="connsiteY4" fmla="*/ 3255494 h 3289426"/>
                <a:gd name="connsiteX5" fmla="*/ 23745 w 3704564"/>
                <a:gd name="connsiteY5" fmla="*/ 1274993 h 3289426"/>
                <a:gd name="connsiteX6" fmla="*/ 2055769 w 3704564"/>
                <a:gd name="connsiteY6" fmla="*/ 12473 h 328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564" h="3289426" extrusionOk="0">
                  <a:moveTo>
                    <a:pt x="2119791" y="0"/>
                  </a:moveTo>
                  <a:lnTo>
                    <a:pt x="2697650" y="0"/>
                  </a:lnTo>
                  <a:lnTo>
                    <a:pt x="2785686" y="29039"/>
                  </a:lnTo>
                  <a:cubicBezTo>
                    <a:pt x="3348473" y="258001"/>
                    <a:pt x="3726330" y="1025209"/>
                    <a:pt x="3703591" y="1953641"/>
                  </a:cubicBezTo>
                  <a:cubicBezTo>
                    <a:pt x="3677799" y="3014706"/>
                    <a:pt x="2182200" y="3415426"/>
                    <a:pt x="1451079" y="3255494"/>
                  </a:cubicBezTo>
                  <a:cubicBezTo>
                    <a:pt x="726552" y="3095383"/>
                    <a:pt x="-156612" y="1823384"/>
                    <a:pt x="23745" y="1274993"/>
                  </a:cubicBezTo>
                  <a:cubicBezTo>
                    <a:pt x="170284" y="829424"/>
                    <a:pt x="1270226" y="196157"/>
                    <a:pt x="2055769" y="12473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0" name="Freihandform 39"/>
            <p:cNvSpPr/>
            <p:nvPr userDrawn="1"/>
          </p:nvSpPr>
          <p:spPr bwMode="auto">
            <a:xfrm>
              <a:off x="0" y="0"/>
              <a:ext cx="3759048" cy="3427376"/>
            </a:xfrm>
            <a:custGeom>
              <a:avLst/>
              <a:gdLst>
                <a:gd name="connsiteX0" fmla="*/ 1533802 w 3759048"/>
                <a:gd name="connsiteY0" fmla="*/ 0 h 3427376"/>
                <a:gd name="connsiteX1" fmla="*/ 2608111 w 3759048"/>
                <a:gd name="connsiteY1" fmla="*/ 0 h 3427376"/>
                <a:gd name="connsiteX2" fmla="*/ 2620438 w 3759048"/>
                <a:gd name="connsiteY2" fmla="*/ 1407 h 3427376"/>
                <a:gd name="connsiteX3" fmla="*/ 2781319 w 3759048"/>
                <a:gd name="connsiteY3" fmla="*/ 27924 h 3427376"/>
                <a:gd name="connsiteX4" fmla="*/ 3724377 w 3759048"/>
                <a:gd name="connsiteY4" fmla="*/ 2509186 h 3427376"/>
                <a:gd name="connsiteX5" fmla="*/ 1652306 w 3759048"/>
                <a:gd name="connsiteY5" fmla="*/ 3276202 h 3427376"/>
                <a:gd name="connsiteX6" fmla="*/ 150832 w 3759048"/>
                <a:gd name="connsiteY6" fmla="*/ 2497914 h 3427376"/>
                <a:gd name="connsiteX7" fmla="*/ 0 w 3759048"/>
                <a:gd name="connsiteY7" fmla="*/ 2359105 h 3427376"/>
                <a:gd name="connsiteX8" fmla="*/ 0 w 3759048"/>
                <a:gd name="connsiteY8" fmla="*/ 698508 h 3427376"/>
                <a:gd name="connsiteX9" fmla="*/ 11267 w 3759048"/>
                <a:gd name="connsiteY9" fmla="*/ 685208 h 3427376"/>
                <a:gd name="connsiteX10" fmla="*/ 1516571 w 3759048"/>
                <a:gd name="connsiteY10" fmla="*/ 1754 h 342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59048" h="3427376" extrusionOk="0">
                  <a:moveTo>
                    <a:pt x="1533802" y="0"/>
                  </a:moveTo>
                  <a:lnTo>
                    <a:pt x="2608111" y="0"/>
                  </a:lnTo>
                  <a:lnTo>
                    <a:pt x="2620438" y="1407"/>
                  </a:lnTo>
                  <a:cubicBezTo>
                    <a:pt x="2676910" y="9265"/>
                    <a:pt x="2730683" y="18173"/>
                    <a:pt x="2781319" y="27924"/>
                  </a:cubicBezTo>
                  <a:cubicBezTo>
                    <a:pt x="3583231" y="189290"/>
                    <a:pt x="3864992" y="1434718"/>
                    <a:pt x="3724377" y="2509186"/>
                  </a:cubicBezTo>
                  <a:cubicBezTo>
                    <a:pt x="3583988" y="3583677"/>
                    <a:pt x="2483372" y="3525538"/>
                    <a:pt x="1652306" y="3276202"/>
                  </a:cubicBezTo>
                  <a:cubicBezTo>
                    <a:pt x="1240605" y="3151836"/>
                    <a:pt x="605285" y="2879851"/>
                    <a:pt x="150832" y="2497914"/>
                  </a:cubicBezTo>
                  <a:lnTo>
                    <a:pt x="0" y="2359105"/>
                  </a:lnTo>
                  <a:lnTo>
                    <a:pt x="0" y="698508"/>
                  </a:lnTo>
                  <a:lnTo>
                    <a:pt x="11267" y="685208"/>
                  </a:lnTo>
                  <a:cubicBezTo>
                    <a:pt x="406379" y="275284"/>
                    <a:pt x="969683" y="76753"/>
                    <a:pt x="1516571" y="1754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de-DE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4" r:id="rId2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1587" y="1587"/>
          <a:ext cx="122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oleObj" r:id="rId15" imgW="7772400" imgH="10058400" progId="TCLayout.ActiveDocument.1">
                  <p:embed/>
                </p:oleObj>
              </mc:Choice>
              <mc:Fallback>
                <p:oleObj name="oleObj" r:id="rId15" imgW="7772400" imgH="10058400" progId="TCLayout.ActiveDocument.1">
                  <p:embed/>
                  <p:pic>
                    <p:nvPicPr>
                      <p:cNvPr id="2" name="Objekt 1"/>
                      <p:cNvPicPr/>
                      <p:nvPr/>
                    </p:nvPicPr>
                    <p:blipFill>
                      <a:blip r:embed="rId16"/>
                      <a:stretch/>
                    </p:blipFill>
                    <p:spPr bwMode="auto">
                      <a:xfrm>
                        <a:off x="1587" y="1587"/>
                        <a:ext cx="122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Gerader Verbinder 14"/>
          <p:cNvCxnSpPr>
            <a:cxnSpLocks/>
          </p:cNvCxnSpPr>
          <p:nvPr userDrawn="1"/>
        </p:nvCxnSpPr>
        <p:spPr bwMode="auto">
          <a:xfrm>
            <a:off x="560515" y="6484664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 b="0" i="0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5" name="Freihandform: Form 2"/>
          <p:cNvSpPr/>
          <p:nvPr userDrawn="1"/>
        </p:nvSpPr>
        <p:spPr bwMode="auto">
          <a:xfrm>
            <a:off x="211225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4"/>
          <p:cNvSpPr/>
          <p:nvPr userDrawn="1"/>
        </p:nvSpPr>
        <p:spPr bwMode="auto">
          <a:xfrm>
            <a:off x="367251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2" name="Freihandform: Form 5"/>
          <p:cNvSpPr/>
          <p:nvPr userDrawn="1"/>
        </p:nvSpPr>
        <p:spPr bwMode="auto">
          <a:xfrm>
            <a:off x="2631559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3" name="Freihandform: Form 6"/>
          <p:cNvSpPr/>
          <p:nvPr userDrawn="1"/>
        </p:nvSpPr>
        <p:spPr bwMode="auto">
          <a:xfrm>
            <a:off x="1592943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6" name="Freihandform: Form 7"/>
          <p:cNvSpPr/>
          <p:nvPr userDrawn="1"/>
        </p:nvSpPr>
        <p:spPr bwMode="auto">
          <a:xfrm>
            <a:off x="3146894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8" name="Freihandform: Form 8"/>
          <p:cNvSpPr/>
          <p:nvPr userDrawn="1"/>
        </p:nvSpPr>
        <p:spPr bwMode="auto">
          <a:xfrm>
            <a:off x="1073635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9" name="Freihandform: Form 4"/>
          <p:cNvSpPr/>
          <p:nvPr userDrawn="1"/>
        </p:nvSpPr>
        <p:spPr bwMode="auto">
          <a:xfrm>
            <a:off x="554327" y="188501"/>
            <a:ext cx="108000" cy="108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22" name="Freihandform 21"/>
          <p:cNvSpPr/>
          <p:nvPr userDrawn="1"/>
        </p:nvSpPr>
        <p:spPr bwMode="auto">
          <a:xfrm rot="21289040">
            <a:off x="10722570" y="200240"/>
            <a:ext cx="1472723" cy="1020433"/>
          </a:xfrm>
          <a:custGeom>
            <a:avLst/>
            <a:gdLst>
              <a:gd name="connsiteX0" fmla="*/ 1012272 w 1559302"/>
              <a:gd name="connsiteY0" fmla="*/ 1420 h 1083206"/>
              <a:gd name="connsiteX1" fmla="*/ 1508010 w 1559302"/>
              <a:gd name="connsiteY1" fmla="*/ 389121 h 1083206"/>
              <a:gd name="connsiteX2" fmla="*/ 1559302 w 1559302"/>
              <a:gd name="connsiteY2" fmla="*/ 505984 h 1083206"/>
              <a:gd name="connsiteX3" fmla="*/ 1517685 w 1559302"/>
              <a:gd name="connsiteY3" fmla="*/ 964814 h 1083206"/>
              <a:gd name="connsiteX4" fmla="*/ 1441103 w 1559302"/>
              <a:gd name="connsiteY4" fmla="*/ 1018179 h 1083206"/>
              <a:gd name="connsiteX5" fmla="*/ 821443 w 1559302"/>
              <a:gd name="connsiteY5" fmla="*/ 1062436 h 1083206"/>
              <a:gd name="connsiteX6" fmla="*/ 5658 w 1559302"/>
              <a:gd name="connsiteY6" fmla="*/ 460105 h 1083206"/>
              <a:gd name="connsiteX7" fmla="*/ 1012272 w 1559302"/>
              <a:gd name="connsiteY7" fmla="*/ 1420 h 1083206"/>
              <a:gd name="connsiteX0" fmla="*/ 1028712 w 1575742"/>
              <a:gd name="connsiteY0" fmla="*/ 2514 h 1084300"/>
              <a:gd name="connsiteX1" fmla="*/ 1524450 w 1575742"/>
              <a:gd name="connsiteY1" fmla="*/ 390215 h 1084300"/>
              <a:gd name="connsiteX2" fmla="*/ 1575742 w 1575742"/>
              <a:gd name="connsiteY2" fmla="*/ 507078 h 1084300"/>
              <a:gd name="connsiteX3" fmla="*/ 1534125 w 1575742"/>
              <a:gd name="connsiteY3" fmla="*/ 965908 h 1084300"/>
              <a:gd name="connsiteX4" fmla="*/ 1457543 w 1575742"/>
              <a:gd name="connsiteY4" fmla="*/ 1019273 h 1084300"/>
              <a:gd name="connsiteX5" fmla="*/ 837883 w 1575742"/>
              <a:gd name="connsiteY5" fmla="*/ 1063530 h 1084300"/>
              <a:gd name="connsiteX6" fmla="*/ 22098 w 1575742"/>
              <a:gd name="connsiteY6" fmla="*/ 461199 h 1084300"/>
              <a:gd name="connsiteX7" fmla="*/ 1028712 w 1575742"/>
              <a:gd name="connsiteY7" fmla="*/ 2514 h 108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5742" h="1084300" extrusionOk="0">
                <a:moveTo>
                  <a:pt x="1028712" y="2514"/>
                </a:moveTo>
                <a:cubicBezTo>
                  <a:pt x="1229932" y="17329"/>
                  <a:pt x="1416068" y="186100"/>
                  <a:pt x="1524450" y="390215"/>
                </a:cubicBezTo>
                <a:lnTo>
                  <a:pt x="1575742" y="507078"/>
                </a:lnTo>
                <a:lnTo>
                  <a:pt x="1534125" y="965908"/>
                </a:lnTo>
                <a:lnTo>
                  <a:pt x="1457543" y="1019273"/>
                </a:lnTo>
                <a:cubicBezTo>
                  <a:pt x="1297498" y="1099373"/>
                  <a:pt x="1048487" y="1094253"/>
                  <a:pt x="837883" y="1063530"/>
                </a:cubicBezTo>
                <a:cubicBezTo>
                  <a:pt x="404650" y="1019453"/>
                  <a:pt x="-113874" y="791618"/>
                  <a:pt x="22098" y="461199"/>
                </a:cubicBezTo>
                <a:cubicBezTo>
                  <a:pt x="158070" y="130780"/>
                  <a:pt x="520310" y="-21846"/>
                  <a:pt x="1028712" y="2514"/>
                </a:cubicBezTo>
                <a:close/>
              </a:path>
            </a:pathLst>
          </a:custGeom>
          <a:solidFill>
            <a:srgbClr val="DEC6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  <a:defRPr/>
            </a:pPr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https://mebis.bycs.de/beitrag/ki-in-der-schule" TargetMode="External"/><Relationship Id="rId3" Type="http://schemas.openxmlformats.org/officeDocument/2006/relationships/image" Target="../media/image5.jpg"/><Relationship Id="rId7" Type="http://schemas.openxmlformats.org/officeDocument/2006/relationships/hyperlink" Target="https://mebis.bycs.de/kategorien/medienerziehung/medienpaedagogische-elternarbeit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mebis.bycs.de/kategorien/medienerziehung/themen-im-fokus-me/kuenstliche-intelligenz" TargetMode="External"/><Relationship Id="rId5" Type="http://schemas.openxmlformats.org/officeDocument/2006/relationships/hyperlink" Target="https://www.km.bayern.de/gestalten/digitalisierung/kuenstliche-intelligenz" TargetMode="External"/><Relationship Id="rId4" Type="http://schemas.openxmlformats.org/officeDocument/2006/relationships/hyperlink" Target="https://fibs.alp.dillingen.de/lehrgangssuche?container_id=410953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mebis.bycs.de/bdb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5.jpg"/><Relationship Id="rId4" Type="http://schemas.openxmlformats.org/officeDocument/2006/relationships/hyperlink" Target="https://www.schulberatung.bayern.de/" TargetMode="Externa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3.png"/><Relationship Id="rId4" Type="http://schemas.openxmlformats.org/officeDocument/2006/relationships/hyperlink" Target="https://ki-campus.org/podcasts/kikapiert?locale=de" TargetMode="Externa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g"/><Relationship Id="rId3" Type="http://schemas.openxmlformats.org/officeDocument/2006/relationships/hyperlink" Target="http://www.weitklick.de/" TargetMode="External"/><Relationship Id="rId7" Type="http://schemas.openxmlformats.org/officeDocument/2006/relationships/hyperlink" Target="https://www.km.bayern.de/gestalten/digitalisierung/unterrichten-in-der-digitalen-welt/beratung-digitale-bildung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Relationship Id="rId6" Type="http://schemas.openxmlformats.org/officeDocument/2006/relationships/hyperlink" Target="http://www.klicksafe.de/" TargetMode="External"/><Relationship Id="rId5" Type="http://schemas.openxmlformats.org/officeDocument/2006/relationships/hyperlink" Target="http://www.fragzebra.de/" TargetMode="External"/><Relationship Id="rId4" Type="http://schemas.openxmlformats.org/officeDocument/2006/relationships/hyperlink" Target="http://www.schau-hin.info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endParaRPr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</a:t>
            </a:fld>
            <a:endParaRPr lang="de-DE"/>
          </a:p>
        </p:txBody>
      </p:sp>
      <p:pic>
        <p:nvPicPr>
          <p:cNvPr id="6" name="Grafik 5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550863" y="1779342"/>
            <a:ext cx="1029384" cy="1029384"/>
          </a:xfrm>
          <a:prstGeom prst="rect">
            <a:avLst/>
          </a:prstGeom>
        </p:spPr>
      </p:pic>
      <p:sp>
        <p:nvSpPr>
          <p:cNvPr id="7" name="Textplatzhalter 1"/>
          <p:cNvSpPr txBox="1"/>
          <p:nvPr/>
        </p:nvSpPr>
        <p:spPr bwMode="auto">
          <a:xfrm>
            <a:off x="1580247" y="1687988"/>
            <a:ext cx="9877426" cy="5004895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>
            <a:normAutofit fontScale="92500"/>
          </a:bodyPr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/>
              <a:t>… noch einige wichtige Hinweise: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Informieren Sie sich über die Grundlagen der Arbeit mit KI-Anwendungen, indem Sie den entsprechenden </a:t>
            </a:r>
            <a:r>
              <a:rPr lang="de-DE" u="sng">
                <a:hlinkClick r:id="rId4" tooltip="https://fibs.alp.dillingen.de/lehrgangssuche?container_id=410953"/>
              </a:rPr>
              <a:t>Selbstlernkurs</a:t>
            </a:r>
            <a:r>
              <a:rPr lang="de-DE"/>
              <a:t> der ALP Dillingen bearbeiten.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Beachten Sie die Hinweise des </a:t>
            </a:r>
            <a:r>
              <a:rPr lang="de-DE" u="sng">
                <a:hlinkClick r:id="rId5" tooltip="https://www.km.bayern.de/gestalten/digitalisierung/kuenstliche-intelligenz"/>
              </a:rPr>
              <a:t>StMUK</a:t>
            </a:r>
            <a:r>
              <a:rPr lang="de-DE"/>
              <a:t> zu Künstlicher Intelligenz in Schule und Unterricht.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Weitere Hinweise zum Thema „Künstliche Intelligenz“ finden Sie auch im </a:t>
            </a:r>
            <a:r>
              <a:rPr lang="de-DE" u="sng">
                <a:hlinkClick r:id="rId6" tooltip="https://mebis.bycs.de/kategorien/medienerziehung/themen-im-fokus-me/kuenstliche-intelligenz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Holen Sie sich Tipps zur Durchführung eines medienpädagogischen Elternabends ebenfalls im </a:t>
            </a:r>
            <a:r>
              <a:rPr lang="de-DE" u="sng">
                <a:hlinkClick r:id="rId7" tooltip="https://mebis.bycs.de/kategorien/medienerziehung/medienpaedagogische-elternarbeit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Eine Sammlung mit Argumentationshilfen bei kritischen Elternfragen finden Sie </a:t>
            </a:r>
            <a:r>
              <a:rPr lang="de-DE" u="sng">
                <a:hlinkClick r:id="rId8" tooltip="https://mebis.bycs.de/beitrag/ki-in-der-schule"/>
              </a:rPr>
              <a:t>hier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endParaRPr lang="de-DE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A1D8C996-0090-73D0-3547-2836F9AD998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de-DE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309548" y="1747760"/>
            <a:ext cx="5051834" cy="4477547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solidFill>
                  <a:schemeClr val="tx1"/>
                </a:solidFill>
              </a:rPr>
              <a:t>Beratungsangebote:</a:t>
            </a:r>
            <a:endParaRPr lang="de-DE">
              <a:solidFill>
                <a:schemeClr val="tx1"/>
              </a:solidFill>
            </a:endParaRPr>
          </a:p>
          <a:p>
            <a:pPr>
              <a:defRPr/>
            </a:pPr>
            <a:r>
              <a:rPr lang="de-DE"/>
              <a:t>Wenden Sie sich an die Schule Ihres Kindes: </a:t>
            </a:r>
            <a:r>
              <a:rPr lang="de-DE" sz="1400"/>
              <a:t>(Schule Telefonnummer/ Mailadresse)</a:t>
            </a:r>
            <a:endParaRPr/>
          </a:p>
          <a:p>
            <a:pPr>
              <a:defRPr/>
            </a:pPr>
            <a:r>
              <a:rPr lang="de-DE"/>
              <a:t>Beratungslehrer: </a:t>
            </a:r>
            <a:r>
              <a:rPr lang="de-DE" sz="1400"/>
              <a:t>(Schule Name einfügen)</a:t>
            </a:r>
            <a:endParaRPr/>
          </a:p>
          <a:p>
            <a:pPr>
              <a:defRPr/>
            </a:pPr>
            <a:r>
              <a:rPr lang="de-DE" u="sng">
                <a:hlinkClick r:id="rId3" tooltip="https://mebis.bycs.de/bdb"/>
              </a:rPr>
              <a:t>Beratung digitale Bildung | mebis Magazin</a:t>
            </a:r>
            <a:r>
              <a:rPr lang="de-DE"/>
              <a:t> (Hier kann der zuständige BdB gesucht werden)</a:t>
            </a:r>
            <a:endParaRPr/>
          </a:p>
          <a:p>
            <a:pPr>
              <a:defRPr/>
            </a:pPr>
            <a:r>
              <a:rPr lang="de-DE" u="sng">
                <a:hlinkClick r:id="rId4" tooltip="https://www.schulberatung.bayern.de/"/>
              </a:rPr>
              <a:t>Staatliche Schulberatung in Bayern</a:t>
            </a: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10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AutoShape 2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155575" y="-3889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8" name="AutoShape 4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307975" y="-2365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23" name="Grafik 22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8293386" y="2149077"/>
            <a:ext cx="2944923" cy="2944923"/>
          </a:xfrm>
          <a:prstGeom prst="rect">
            <a:avLst/>
          </a:prstGeom>
        </p:spPr>
      </p:pic>
      <p:sp>
        <p:nvSpPr>
          <p:cNvPr id="25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947703" cy="861774"/>
          </a:xfrm>
        </p:spPr>
        <p:txBody>
          <a:bodyPr/>
          <a:lstStyle/>
          <a:p>
            <a:pPr>
              <a:defRPr/>
            </a:pPr>
            <a:r>
              <a:rPr lang="de-DE"/>
              <a:t>4. Gemeinsam Regeln festlegen &amp; visualisieren: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buNone/>
              <a:defRPr/>
            </a:pPr>
            <a:r>
              <a:rPr lang="de-DE" u="sng"/>
              <a:t>Exemplarische Schulregeln:</a:t>
            </a:r>
            <a:endParaRPr/>
          </a:p>
          <a:p>
            <a:pPr>
              <a:defRPr/>
            </a:pPr>
            <a:r>
              <a:rPr lang="de-DE"/>
              <a:t>Wir nutzen KI-Anwendungen nur, wenn es nötig ist!</a:t>
            </a:r>
            <a:endParaRPr/>
          </a:p>
          <a:p>
            <a:pPr>
              <a:defRPr/>
            </a:pPr>
            <a:r>
              <a:rPr lang="de-DE"/>
              <a:t>Wir benutzen KI-Anwendungen nur zur Unterstützung! – Das Denken übernehmen wir selbst!</a:t>
            </a:r>
            <a:endParaRPr/>
          </a:p>
          <a:p>
            <a:pPr>
              <a:defRPr/>
            </a:pPr>
            <a:r>
              <a:rPr lang="de-DE"/>
              <a:t>Wir nutzen nur KI-Anwendungen, die von der Lehrkraft freigegeben wurden. </a:t>
            </a:r>
            <a:endParaRPr/>
          </a:p>
          <a:p>
            <a:pPr>
              <a:defRPr/>
            </a:pPr>
            <a:r>
              <a:rPr lang="de-DE"/>
              <a:t>KI-Anwendungen sind nicht perfekt! – Wir überprüfen die Ergebnisse immer genau! (z.B. Mit Sachbüchern, google-Recherche, Lexika...)</a:t>
            </a:r>
            <a:endParaRPr/>
          </a:p>
          <a:p>
            <a:pPr>
              <a:defRPr/>
            </a:pPr>
            <a:r>
              <a:rPr lang="de-DE"/>
              <a:t>Wir geben keine persönliche Daten in ein KI-Anwendungen ein!</a:t>
            </a:r>
            <a:endParaRPr/>
          </a:p>
          <a:p>
            <a:pPr>
              <a:defRPr/>
            </a:pPr>
            <a:r>
              <a:rPr lang="de-DE"/>
              <a:t>Wir kennzeichnen, wenn wir für eine Arbeit die Hilfe einer KI-Anwendung genutzt haben!</a:t>
            </a:r>
            <a:endParaRPr/>
          </a:p>
          <a:p>
            <a:pPr>
              <a:defRPr/>
            </a:pPr>
            <a:r>
              <a:rPr lang="de-DE"/>
              <a:t>Bei Problemen sprechen wir miteinander darüber!</a:t>
            </a:r>
            <a:endParaRPr/>
          </a:p>
          <a:p>
            <a:pPr>
              <a:defRPr/>
            </a:pPr>
            <a:r>
              <a:rPr lang="de-DE"/>
              <a:t>Halte ich die Regeln nicht ein, darf ich nicht mit KI-Anwendungen arbeiten!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11</a:t>
            </a:fld>
            <a:endParaRPr lang="de-DE"/>
          </a:p>
        </p:txBody>
      </p:sp>
      <p:cxnSp>
        <p:nvCxnSpPr>
          <p:cNvPr id="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9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1413677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4. Gemeinsam Regeln festlegen &amp; Visualisieren: 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3" y="1505528"/>
            <a:ext cx="5960359" cy="4803198"/>
          </a:xfrm>
        </p:spPr>
        <p:txBody>
          <a:bodyPr/>
          <a:lstStyle/>
          <a:p>
            <a:pPr>
              <a:buFont typeface="Wingdings"/>
              <a:buChar char="þ"/>
              <a:defRPr/>
            </a:pPr>
            <a:r>
              <a:rPr lang="de-DE"/>
              <a:t>Regeln der Schule auch zu Hause anwenden 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Zusammen die Regeln für zu Hause formulieren (ggf. auch gleich Konsequenzen festlegen)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Regeln sichtbar im Haus (z.B. am Schreibtisch) aufhängen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Selbst Vorbild sein: Eltern und Kinder halten die Regeln ein</a:t>
            </a:r>
            <a:endParaRPr/>
          </a:p>
          <a:p>
            <a:pPr>
              <a:buFont typeface="Wingdings"/>
              <a:buChar char="þ"/>
              <a:defRPr/>
            </a:pP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12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990163" y="2291653"/>
            <a:ext cx="4438749" cy="2959166"/>
          </a:xfrm>
          <a:prstGeom prst="rect">
            <a:avLst/>
          </a:prstGeom>
        </p:spPr>
      </p:pic>
      <p:grpSp>
        <p:nvGrpSpPr>
          <p:cNvPr id="14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23" name="Foliennummernplatzhalter 5"/>
          <p:cNvSpPr txBox="1"/>
          <p:nvPr/>
        </p:nvSpPr>
        <p:spPr bwMode="auto">
          <a:xfrm>
            <a:off x="9709743" y="5330119"/>
            <a:ext cx="1596591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28.4.2025 mit ChatGPT4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5. Begleiten, aber auch vertrauen!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 algn="ctr">
              <a:buNone/>
              <a:defRPr/>
            </a:pPr>
            <a:r>
              <a:rPr lang="de-DE" sz="4000" dirty="0"/>
              <a:t>Unterstützen Sie ihr Kind, wo nötig, aber lassen Sie es auch eigenständig handeln, wo möglich!</a:t>
            </a:r>
            <a:endParaRPr dirty="0"/>
          </a:p>
          <a:p>
            <a:pPr marL="0" indent="0">
              <a:buNone/>
              <a:defRPr/>
            </a:pPr>
            <a:endParaRPr lang="de-DE" dirty="0"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398460" y="5932421"/>
            <a:ext cx="3239213" cy="542912"/>
            <a:chOff x="8398460" y="5932421"/>
            <a:chExt cx="3239213" cy="542912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398460" y="5932421"/>
              <a:ext cx="1715213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Erstellet am 28.4.2025 mit ChatGPT4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7457868" y="1587978"/>
            <a:ext cx="2829130" cy="4243697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88441690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4" y="515520"/>
            <a:ext cx="9220972" cy="213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299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 sz="1400" b="0" i="0" u="none" strike="noStrike" cap="none" spc="299">
                <a:solidFill>
                  <a:schemeClr val="bg1">
                    <a:lumMod val="75000"/>
                  </a:schemeClr>
                </a:solidFill>
                <a:latin typeface="Aptos"/>
                <a:ea typeface="Aptos"/>
                <a:cs typeface="Aptos"/>
              </a:rPr>
              <a:t>Künstliche Intelligenz – eine Einführung</a:t>
            </a:r>
            <a:endParaRPr/>
          </a:p>
        </p:txBody>
      </p:sp>
      <p:sp>
        <p:nvSpPr>
          <p:cNvPr id="724725953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7"/>
            <a:ext cx="9218812" cy="4270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99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r>
              <a:t>Quellenangaben:</a:t>
            </a:r>
          </a:p>
        </p:txBody>
      </p:sp>
      <p:sp>
        <p:nvSpPr>
          <p:cNvPr id="977105629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6" y="6552906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33499573-600D-A13C-4129-D899F7DF7906}" type="slidenum">
              <a:rPr lang="de-DE"/>
              <a:t>14</a:t>
            </a:fld>
            <a:endParaRPr lang="de-DE"/>
          </a:p>
        </p:txBody>
      </p:sp>
      <p:sp>
        <p:nvSpPr>
          <p:cNvPr id="964512437" name="Textfeld 964512436"/>
          <p:cNvSpPr txBox="1"/>
          <p:nvPr/>
        </p:nvSpPr>
        <p:spPr bwMode="auto">
          <a:xfrm>
            <a:off x="498333" y="1379992"/>
            <a:ext cx="8410764" cy="971933"/>
          </a:xfrm>
          <a:prstGeom prst="rect">
            <a:avLst/>
          </a:prstGeom>
          <a:noFill/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spAutoFit/>
          </a:bodyPr>
          <a:lstStyle/>
          <a:p>
            <a:pPr marL="0" indent="0" algn="l">
              <a:buNone/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Soweit nicht anders gekennzeichnet</a:t>
            </a:r>
            <a:endParaRPr/>
          </a:p>
          <a:p>
            <a:pPr algn="l"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BLM Stiftung Medienpädagogik Bayern, CC-BY-NC-4.0</a:t>
            </a:r>
            <a:endParaRPr/>
          </a:p>
          <a:p>
            <a:pPr algn="l"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Bilder KI-generiert</a:t>
            </a:r>
            <a:endParaRPr lang="de-DE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>
          <a:xfrm>
            <a:off x="550861" y="4108094"/>
            <a:ext cx="7395710" cy="442134"/>
          </a:xfrm>
        </p:spPr>
        <p:txBody>
          <a:bodyPr/>
          <a:lstStyle/>
          <a:p>
            <a:pPr>
              <a:defRPr/>
            </a:pPr>
            <a:r>
              <a:rPr lang="de-DE"/>
              <a:t>... bei der Nutzung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pic>
        <p:nvPicPr>
          <p:cNvPr id="14" name="Grafik 13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987987" y="2166169"/>
            <a:ext cx="4126244" cy="4126244"/>
          </a:xfrm>
          <a:prstGeom prst="rect">
            <a:avLst/>
          </a:prstGeom>
        </p:spPr>
      </p:pic>
      <p:grpSp>
        <p:nvGrpSpPr>
          <p:cNvPr id="15" name="Gruppieren 14"/>
          <p:cNvGrpSpPr/>
          <p:nvPr/>
        </p:nvGrpSpPr>
        <p:grpSpPr bwMode="auto">
          <a:xfrm>
            <a:off x="10097187" y="6475333"/>
            <a:ext cx="1540486" cy="200685"/>
            <a:chOff x="10097187" y="6475333"/>
            <a:chExt cx="1540486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10097187" y="6552907"/>
              <a:ext cx="1540486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/>
                <a:t>Erstellt am 5.6.2025 mit ChatGPT4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902151"/>
            <a:ext cx="6732885" cy="2098010"/>
          </a:xfrm>
        </p:spPr>
        <p:txBody>
          <a:bodyPr/>
          <a:lstStyle/>
          <a:p>
            <a:pPr>
              <a:defRPr/>
            </a:pPr>
            <a:r>
              <a:rPr lang="de-DE" sz="4000" dirty="0"/>
              <a:t>Unterstützung im häuslichen Bereich ...</a:t>
            </a:r>
            <a:endParaRPr dirty="0"/>
          </a:p>
          <a:p>
            <a:pPr>
              <a:defRPr/>
            </a:pPr>
            <a:endParaRPr lang="de-DE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034" y="780608"/>
            <a:ext cx="9572704" cy="369332"/>
          </a:xfrm>
        </p:spPr>
        <p:txBody>
          <a:bodyPr/>
          <a:lstStyle/>
          <a:p>
            <a:pPr>
              <a:defRPr/>
            </a:pPr>
            <a:r>
              <a:rPr lang="de-DE" sz="2400" dirty="0"/>
              <a:t>Wichtige fragen zum Umgang mit </a:t>
            </a:r>
            <a:r>
              <a:rPr lang="de-DE" sz="2400" dirty="0" err="1"/>
              <a:t>ki</a:t>
            </a:r>
            <a:r>
              <a:rPr lang="de-DE" sz="2400" dirty="0"/>
              <a:t>-Anwendungen zu hause</a:t>
            </a:r>
            <a:endParaRPr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480494" y="1708047"/>
            <a:ext cx="5535486" cy="4906415"/>
          </a:xfrm>
        </p:spPr>
        <p:txBody>
          <a:bodyPr/>
          <a:lstStyle/>
          <a:p>
            <a:pPr>
              <a:defRPr/>
            </a:pPr>
            <a:r>
              <a:rPr lang="de-DE" dirty="0"/>
              <a:t>Wie kann ich mein Kind unterstützen?</a:t>
            </a:r>
            <a:endParaRPr dirty="0"/>
          </a:p>
          <a:p>
            <a:pPr>
              <a:defRPr/>
            </a:pPr>
            <a:r>
              <a:rPr lang="de-DE" dirty="0"/>
              <a:t>Macht mein Kind seine Hausaufgaben jetzt nur noch mit KI-Anwendungen? </a:t>
            </a:r>
            <a:endParaRPr dirty="0"/>
          </a:p>
          <a:p>
            <a:pPr>
              <a:defRPr/>
            </a:pPr>
            <a:r>
              <a:rPr lang="de-DE" dirty="0"/>
              <a:t>Lernt mein Kind dann überhaupt noch etwas eigenständig?</a:t>
            </a:r>
            <a:endParaRPr dirty="0"/>
          </a:p>
          <a:p>
            <a:pPr>
              <a:defRPr/>
            </a:pPr>
            <a:r>
              <a:rPr lang="de-DE" dirty="0"/>
              <a:t>Welche KI-Anwendungen sollen wir verwenden?</a:t>
            </a:r>
            <a:endParaRPr dirty="0"/>
          </a:p>
          <a:p>
            <a:pPr>
              <a:defRPr/>
            </a:pPr>
            <a:r>
              <a:rPr lang="de-DE" dirty="0"/>
              <a:t>Gibt es bestimmte Regeln?</a:t>
            </a:r>
            <a:endParaRPr dirty="0"/>
          </a:p>
          <a:p>
            <a:pPr marL="0" indent="0">
              <a:buNone/>
              <a:defRPr/>
            </a:pPr>
            <a:r>
              <a:rPr lang="de-DE" b="1"/>
              <a:t>Vielleicht haben Sie genau diese oder noch weitere Fragen…?</a:t>
            </a:r>
            <a:endParaRPr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4"/>
          </p:nvPr>
        </p:nvSpPr>
        <p:spPr bwMode="auto">
          <a:xfrm>
            <a:off x="5286681" y="4636662"/>
            <a:ext cx="439674" cy="982271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5"/>
          </p:nvPr>
        </p:nvSpPr>
        <p:spPr bwMode="auto">
          <a:xfrm>
            <a:off x="5524961" y="5371980"/>
            <a:ext cx="381024" cy="806400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3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 flipH="1">
            <a:off x="9359432" y="3277181"/>
            <a:ext cx="2352074" cy="2352074"/>
          </a:xfrm>
          <a:prstGeom prst="rect">
            <a:avLst/>
          </a:prstGeom>
        </p:spPr>
      </p:pic>
      <p:cxnSp>
        <p:nvCxnSpPr>
          <p:cNvPr id="12" name="Gerader Verbinder 14"/>
          <p:cNvCxnSpPr>
            <a:cxnSpLocks/>
          </p:cNvCxnSpPr>
          <p:nvPr/>
        </p:nvCxnSpPr>
        <p:spPr bwMode="auto">
          <a:xfrm>
            <a:off x="11457673" y="6475333"/>
            <a:ext cx="35251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" name="Gruppieren 7"/>
          <p:cNvGrpSpPr/>
          <p:nvPr/>
        </p:nvGrpSpPr>
        <p:grpSpPr bwMode="auto">
          <a:xfrm>
            <a:off x="6363839" y="2532669"/>
            <a:ext cx="2995594" cy="1437010"/>
            <a:chOff x="6631678" y="1841440"/>
            <a:chExt cx="2995594" cy="1437010"/>
          </a:xfrm>
        </p:grpSpPr>
        <p:sp>
          <p:nvSpPr>
            <p:cNvPr id="13" name="Abgerundete rechteckige Legende 12"/>
            <p:cNvSpPr/>
            <p:nvPr/>
          </p:nvSpPr>
          <p:spPr bwMode="auto">
            <a:xfrm>
              <a:off x="6631678" y="1841440"/>
              <a:ext cx="2995594" cy="1437010"/>
            </a:xfrm>
            <a:prstGeom prst="wedgeRoundRectCallout">
              <a:avLst>
                <a:gd name="adj1" fmla="val 61044"/>
                <a:gd name="adj2" fmla="val -6622"/>
                <a:gd name="adj3" fmla="val 16667"/>
              </a:avLst>
            </a:prstGeom>
            <a:solidFill>
              <a:srgbClr val="FFFF99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/>
            </a:p>
          </p:txBody>
        </p:sp>
        <p:sp>
          <p:nvSpPr>
            <p:cNvPr id="14" name="Textfeld 13"/>
            <p:cNvSpPr txBox="1"/>
            <p:nvPr/>
          </p:nvSpPr>
          <p:spPr bwMode="auto">
            <a:xfrm>
              <a:off x="6798899" y="1893455"/>
              <a:ext cx="266115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de-DE" sz="2800" b="1">
                  <a:latin typeface="Ink Free"/>
                </a:rPr>
                <a:t>,,Wir arbeiten jetzt mit KI in der Schule!“</a:t>
              </a:r>
              <a:endParaRPr/>
            </a:p>
          </p:txBody>
        </p:sp>
      </p:grpSp>
      <p:pic>
        <p:nvPicPr>
          <p:cNvPr id="15" name="Grafik 14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17" name="Foliennummernplatzhalter 5"/>
          <p:cNvSpPr txBox="1"/>
          <p:nvPr/>
        </p:nvSpPr>
        <p:spPr bwMode="auto">
          <a:xfrm>
            <a:off x="10398297" y="5869416"/>
            <a:ext cx="1540486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5.6.2025 mit ChatGPT4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5 Tipps für sie als erziehungsberechtigte: 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1. Interesse zeigen / Neugier fördern und im Gespräch bleiben 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2. Selbst informieren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3. Ggf. externe Hilfe suchen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4. Gemeinsam Regeln aufstellen &amp; visualisieren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5. Begleiten – aber auch vertrauen (Bewusst machen der Risiken &amp;  zu kreativem und kompetentem Gebrauch ermutigen)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4</a:t>
            </a:fld>
            <a:endParaRPr lang="de-DE"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71122"/>
            <a:ext cx="5786498" cy="4637603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sz="2400" b="1"/>
              <a:t>Diese Fragen können helfen:</a:t>
            </a:r>
            <a:endParaRPr lang="de-DE" sz="2400"/>
          </a:p>
          <a:p>
            <a:pPr>
              <a:defRPr/>
            </a:pPr>
            <a:r>
              <a:rPr lang="de-DE"/>
              <a:t>Wie habt ihr das in der Schule gemacht?</a:t>
            </a:r>
            <a:endParaRPr/>
          </a:p>
          <a:p>
            <a:pPr>
              <a:defRPr/>
            </a:pPr>
            <a:r>
              <a:rPr lang="de-DE"/>
              <a:t>Welche KI-Anwendungen habt ihr verwendet?</a:t>
            </a:r>
            <a:endParaRPr/>
          </a:p>
          <a:p>
            <a:pPr>
              <a:defRPr/>
            </a:pPr>
            <a:r>
              <a:rPr lang="de-DE"/>
              <a:t>Was habt ihr damit ausprobiert?</a:t>
            </a:r>
            <a:endParaRPr/>
          </a:p>
          <a:p>
            <a:pPr>
              <a:defRPr/>
            </a:pPr>
            <a:r>
              <a:rPr lang="de-DE"/>
              <a:t>Schauen wir es uns zusammen noch einmal an?</a:t>
            </a:r>
            <a:endParaRPr/>
          </a:p>
          <a:p>
            <a:pPr marL="0" indent="0">
              <a:buNone/>
              <a:defRPr/>
            </a:pPr>
            <a:r>
              <a:rPr lang="de-DE" b="1"/>
              <a:t>Wir informieren uns gemeinsam als Familie!</a:t>
            </a:r>
            <a:endParaRPr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5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pic>
        <p:nvPicPr>
          <p:cNvPr id="9" name="Grafik 8" descr="Ein Bild, das Animierter Cartoon, Animation, Darstellung, Cartoon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771708" y="2372139"/>
            <a:ext cx="4697679" cy="3131786"/>
          </a:xfrm>
          <a:prstGeom prst="rect">
            <a:avLst/>
          </a:prstGeom>
        </p:spPr>
      </p:pic>
      <p:grpSp>
        <p:nvGrpSpPr>
          <p:cNvPr id="15" name="Gruppieren 14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7" name="Textplatzhalter 16"/>
          <p:cNvSpPr>
            <a:spLocks noGrp="1"/>
          </p:cNvSpPr>
          <p:nvPr>
            <p:ph type="body" sz="quarter" idx="11"/>
          </p:nvPr>
        </p:nvSpPr>
        <p:spPr bwMode="auto">
          <a:xfrm>
            <a:off x="568018" y="53875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6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8"/>
          </p:nvPr>
        </p:nvSpPr>
        <p:spPr bwMode="auto">
          <a:xfrm>
            <a:off x="546629" y="2906464"/>
            <a:ext cx="3378323" cy="615553"/>
          </a:xfrm>
        </p:spPr>
        <p:txBody>
          <a:bodyPr/>
          <a:lstStyle/>
          <a:p>
            <a:pPr>
              <a:defRPr/>
            </a:pPr>
            <a:r>
              <a:rPr lang="de-DE"/>
              <a:t>Suchfunktionen / Auto-Vervollständigungen</a:t>
            </a:r>
            <a:endParaRPr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7"/>
          </p:nvPr>
        </p:nvSpPr>
        <p:spPr bwMode="auto">
          <a:xfrm>
            <a:off x="550862" y="4075181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Kamera &amp; Fotos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9"/>
          </p:nvPr>
        </p:nvSpPr>
        <p:spPr bwMode="auto">
          <a:xfrm>
            <a:off x="554327" y="5243899"/>
            <a:ext cx="4000625" cy="307777"/>
          </a:xfrm>
        </p:spPr>
        <p:txBody>
          <a:bodyPr/>
          <a:lstStyle/>
          <a:p>
            <a:pPr>
              <a:defRPr/>
            </a:pPr>
            <a:r>
              <a:rPr lang="de-DE"/>
              <a:t>Sprachassistenten</a:t>
            </a:r>
            <a:endParaRPr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Musik- &amp; Videoempfehlungen</a:t>
            </a:r>
            <a:endParaRPr/>
          </a:p>
        </p:txBody>
      </p:sp>
      <p:sp>
        <p:nvSpPr>
          <p:cNvPr id="29" name="Textplatzhalter 28"/>
          <p:cNvSpPr>
            <a:spLocks noGrp="1"/>
          </p:cNvSpPr>
          <p:nvPr>
            <p:ph type="body" sz="quarter" idx="14"/>
          </p:nvPr>
        </p:nvSpPr>
        <p:spPr bwMode="auto">
          <a:xfrm>
            <a:off x="8262815" y="2906464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Social Media Feeds</a:t>
            </a:r>
            <a:endParaRPr/>
          </a:p>
        </p:txBody>
      </p:sp>
      <p:sp>
        <p:nvSpPr>
          <p:cNvPr id="30" name="Textplatzhalter 29"/>
          <p:cNvSpPr>
            <a:spLocks noGrp="1"/>
          </p:cNvSpPr>
          <p:nvPr>
            <p:ph type="body" sz="quarter" idx="15"/>
          </p:nvPr>
        </p:nvSpPr>
        <p:spPr bwMode="auto">
          <a:xfrm>
            <a:off x="8262814" y="4075180"/>
            <a:ext cx="3379042" cy="305159"/>
          </a:xfrm>
        </p:spPr>
        <p:txBody>
          <a:bodyPr/>
          <a:lstStyle/>
          <a:p>
            <a:pPr>
              <a:defRPr/>
            </a:pPr>
            <a:r>
              <a:rPr lang="de-DE"/>
              <a:t>Spiele-Apps</a:t>
            </a:r>
            <a:endParaRPr/>
          </a:p>
        </p:txBody>
      </p:sp>
      <p:sp>
        <p:nvSpPr>
          <p:cNvPr id="37" name="Textplatzhalter 36"/>
          <p:cNvSpPr>
            <a:spLocks noGrp="1"/>
          </p:cNvSpPr>
          <p:nvPr>
            <p:ph type="body" sz="quarter" idx="16"/>
          </p:nvPr>
        </p:nvSpPr>
        <p:spPr bwMode="auto">
          <a:xfrm>
            <a:off x="7636205" y="5243899"/>
            <a:ext cx="4004933" cy="307777"/>
          </a:xfrm>
        </p:spPr>
        <p:txBody>
          <a:bodyPr/>
          <a:lstStyle/>
          <a:p>
            <a:pPr>
              <a:defRPr/>
            </a:pPr>
            <a:r>
              <a:rPr lang="de-DE"/>
              <a:t>Chats &amp; Übersetzungsfunktionen</a:t>
            </a:r>
            <a:endParaRPr/>
          </a:p>
        </p:txBody>
      </p:sp>
      <p:grpSp>
        <p:nvGrpSpPr>
          <p:cNvPr id="18" name="Gruppieren 17"/>
          <p:cNvGrpSpPr/>
          <p:nvPr/>
        </p:nvGrpSpPr>
        <p:grpSpPr bwMode="auto">
          <a:xfrm>
            <a:off x="4324708" y="2867688"/>
            <a:ext cx="900000" cy="900000"/>
            <a:chOff x="4289185" y="3182473"/>
            <a:chExt cx="900000" cy="900000"/>
          </a:xfrm>
        </p:grpSpPr>
        <p:sp>
          <p:nvSpPr>
            <p:cNvPr id="19" name="Ellipse 13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Ellipse 14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21" name="Gruppieren 20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22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23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24" name="Gruppieren 23"/>
          <p:cNvGrpSpPr/>
          <p:nvPr/>
        </p:nvGrpSpPr>
        <p:grpSpPr bwMode="auto">
          <a:xfrm>
            <a:off x="6963059" y="2867688"/>
            <a:ext cx="900000" cy="900000"/>
            <a:chOff x="4289185" y="3182473"/>
            <a:chExt cx="900000" cy="900000"/>
          </a:xfrm>
        </p:grpSpPr>
        <p:sp>
          <p:nvSpPr>
            <p:cNvPr id="38" name="Ellipse 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39" name="Ellipse 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46" name="Gruppieren 4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47" name="Freihandform: Form 26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54" name="Freihandform: Form 27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55" name="Gruppieren 54"/>
          <p:cNvGrpSpPr/>
          <p:nvPr/>
        </p:nvGrpSpPr>
        <p:grpSpPr bwMode="auto">
          <a:xfrm>
            <a:off x="4362925" y="4028925"/>
            <a:ext cx="900000" cy="900000"/>
            <a:chOff x="4289185" y="3182473"/>
            <a:chExt cx="900000" cy="900000"/>
          </a:xfrm>
        </p:grpSpPr>
        <p:sp>
          <p:nvSpPr>
            <p:cNvPr id="62" name="Ellipse 3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4" name="Ellipse 32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0" name="Gruppieren 69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1" name="Freihandform: Form 34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2" name="Freihandform: Form 35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3" name="Gruppieren 72"/>
          <p:cNvGrpSpPr/>
          <p:nvPr/>
        </p:nvGrpSpPr>
        <p:grpSpPr bwMode="auto">
          <a:xfrm>
            <a:off x="6914327" y="4028925"/>
            <a:ext cx="900000" cy="900000"/>
            <a:chOff x="4289185" y="3182473"/>
            <a:chExt cx="900000" cy="900000"/>
          </a:xfrm>
        </p:grpSpPr>
        <p:sp>
          <p:nvSpPr>
            <p:cNvPr id="74" name="Ellipse 40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75" name="Ellipse 41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6" name="Gruppieren 7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7" name="Freihandform: Form 4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8" name="Freihandform: Form 4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9" name="Gruppieren 78"/>
          <p:cNvGrpSpPr/>
          <p:nvPr/>
        </p:nvGrpSpPr>
        <p:grpSpPr bwMode="auto">
          <a:xfrm>
            <a:off x="6372481" y="5101675"/>
            <a:ext cx="900000" cy="900000"/>
            <a:chOff x="4289185" y="3182473"/>
            <a:chExt cx="900000" cy="900000"/>
          </a:xfrm>
        </p:grpSpPr>
        <p:sp>
          <p:nvSpPr>
            <p:cNvPr id="80" name="Ellipse 48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1" name="Ellipse 49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2" name="Gruppieren 81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3" name="Freihandform: Form 51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84" name="Freihandform: Form 52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85" name="Gruppieren 84"/>
          <p:cNvGrpSpPr/>
          <p:nvPr/>
        </p:nvGrpSpPr>
        <p:grpSpPr bwMode="auto">
          <a:xfrm>
            <a:off x="4919519" y="5101675"/>
            <a:ext cx="900000" cy="900000"/>
            <a:chOff x="4289185" y="3182473"/>
            <a:chExt cx="900000" cy="900000"/>
          </a:xfrm>
        </p:grpSpPr>
        <p:sp>
          <p:nvSpPr>
            <p:cNvPr id="86" name="Ellipse 5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7" name="Ellipse 5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8" name="Gruppieren 87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9" name="Freihandform: Form 59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0" name="Freihandform: Form 60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1" name="Gruppieren 90"/>
          <p:cNvGrpSpPr/>
          <p:nvPr/>
        </p:nvGrpSpPr>
        <p:grpSpPr bwMode="auto">
          <a:xfrm>
            <a:off x="5562481" y="2011620"/>
            <a:ext cx="900000" cy="900000"/>
            <a:chOff x="4289185" y="3182473"/>
            <a:chExt cx="900000" cy="900000"/>
          </a:xfrm>
        </p:grpSpPr>
        <p:sp>
          <p:nvSpPr>
            <p:cNvPr id="92" name="Ellipse 6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93" name="Ellipse 63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94" name="Gruppieren 93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95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6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8" name="Gruppieren 9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99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00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764611" y="997858"/>
            <a:ext cx="9868809" cy="366120"/>
          </a:xfrm>
        </p:spPr>
        <p:txBody>
          <a:bodyPr/>
          <a:lstStyle/>
          <a:p>
            <a:pPr>
              <a:defRPr/>
            </a:pPr>
            <a:r>
              <a:rPr lang="de-DE" sz="2400" b="1"/>
              <a:t>Hier begegnen uns KI-Anwendungen  bereits im Alltag</a:t>
            </a:r>
            <a:endParaRPr/>
          </a:p>
        </p:txBody>
      </p:sp>
      <p:grpSp>
        <p:nvGrpSpPr>
          <p:cNvPr id="5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5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1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3" name="Inhaltsplatzhalter 2"/>
          <p:cNvPicPr>
            <a:picLocks noGrp="1" noChangeAspect="1"/>
          </p:cNvPicPr>
          <p:nvPr>
            <p:ph sz="quarter" idx="11"/>
          </p:nvPr>
        </p:nvPicPr>
        <p:blipFill>
          <a:blip r:embed="rId3"/>
          <a:stretch/>
        </p:blipFill>
        <p:spPr bwMode="auto">
          <a:xfrm>
            <a:off x="8612945" y="2993283"/>
            <a:ext cx="2475687" cy="2541182"/>
          </a:xfrm>
        </p:spPr>
      </p:pic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7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4" name="Textfeld 13"/>
          <p:cNvSpPr txBox="1"/>
          <p:nvPr/>
        </p:nvSpPr>
        <p:spPr bwMode="auto">
          <a:xfrm>
            <a:off x="406545" y="2065309"/>
            <a:ext cx="795236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de-DE" sz="2800"/>
              <a:t>Informieren Sie sich selbst, so gut es geht. Sie sind für Ihr Kind immer der erste Ansprechpartner bei Fragen und Problemen</a:t>
            </a:r>
            <a:endParaRPr/>
          </a:p>
          <a:p>
            <a:pPr>
              <a:defRPr/>
            </a:pPr>
            <a:r>
              <a:rPr lang="de-DE" sz="2800"/>
              <a:t> —&gt; Seien Sie bereit für diesen Fall!</a:t>
            </a:r>
            <a:endParaRPr/>
          </a:p>
        </p:txBody>
      </p:sp>
      <p:sp>
        <p:nvSpPr>
          <p:cNvPr id="7" name="Rechteck 6"/>
          <p:cNvSpPr/>
          <p:nvPr/>
        </p:nvSpPr>
        <p:spPr bwMode="auto">
          <a:xfrm>
            <a:off x="8506691" y="5534466"/>
            <a:ext cx="30563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de-DE" u="sng">
                <a:hlinkClick r:id="rId4" tooltip="https://ki-campus.org/podcasts/kikapiert?locale=de"/>
              </a:rPr>
              <a:t>KI kapiert | KI-Campus</a:t>
            </a:r>
            <a:endParaRPr lang="de-DE"/>
          </a:p>
        </p:txBody>
      </p:sp>
      <p:pic>
        <p:nvPicPr>
          <p:cNvPr id="18" name="Grafik 17"/>
          <p:cNvPicPr>
            <a:picLocks noChangeAspect="1"/>
          </p:cNvPicPr>
          <p:nvPr/>
        </p:nvPicPr>
        <p:blipFill>
          <a:blip r:embed="rId5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320673" cy="1723549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 - </a:t>
            </a:r>
            <a:r>
              <a:rPr lang="de-DE"/>
              <a:t>Auch KI-Systeme können fehlerhaft und vorurteilsbehaftet sein!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/>
          </p:nvPr>
        </p:nvSpPr>
        <p:spPr bwMode="auto">
          <a:xfrm>
            <a:off x="554327" y="2456557"/>
            <a:ext cx="11081494" cy="4701913"/>
          </a:xfrm>
        </p:spPr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2800"/>
              <a:t> KI-Anwendungen können sich irren und Vorurteile übernehmen.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KI-generierte Ergebnisse müssen selbst geprüft, reflektiert und hinterfragt werden.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Alle Ausgaben kritisch hinterfragen und gemeinsam einordnen.</a:t>
            </a:r>
            <a:endParaRPr/>
          </a:p>
          <a:p>
            <a:pPr marL="0" indent="0">
              <a:lnSpc>
                <a:spcPct val="110000"/>
              </a:lnSpc>
              <a:spcBef>
                <a:spcPts val="1000"/>
              </a:spcBef>
              <a:buNone/>
              <a:defRPr/>
            </a:pP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8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5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205182" y="1616840"/>
            <a:ext cx="5292436" cy="4804582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hlinkClick r:id="rId3" tooltip="http://www.weitklick.de"/>
              </a:rPr>
              <a:t>Weitere Informationen für Eltern: </a:t>
            </a:r>
            <a:endParaRPr/>
          </a:p>
          <a:p>
            <a:pPr>
              <a:defRPr/>
            </a:pPr>
            <a:r>
              <a:rPr lang="de-DE" u="sng">
                <a:hlinkClick r:id="rId3" tooltip="http://www.weitklick.de"/>
              </a:rPr>
              <a:t>www.weitklick.de</a:t>
            </a:r>
            <a:endParaRPr lang="de-DE"/>
          </a:p>
          <a:p>
            <a:pPr>
              <a:defRPr/>
            </a:pPr>
            <a:r>
              <a:rPr lang="de-DE" u="sng">
                <a:hlinkClick r:id="rId4" tooltip="http://www.schu"/>
              </a:rPr>
              <a:t>www.schau-hin.info</a:t>
            </a:r>
            <a:r>
              <a:rPr lang="de-DE"/>
              <a:t> </a:t>
            </a:r>
            <a:endParaRPr/>
          </a:p>
          <a:p>
            <a:pPr>
              <a:defRPr/>
            </a:pPr>
            <a:r>
              <a:rPr lang="de-DE" u="sng">
                <a:hlinkClick r:id="rId5" tooltip="http://www.fragzebra.de"/>
              </a:rPr>
              <a:t>www.fragzebra.de</a:t>
            </a:r>
            <a:endParaRPr lang="de-DE"/>
          </a:p>
          <a:p>
            <a:pPr>
              <a:defRPr/>
            </a:pPr>
            <a:r>
              <a:rPr lang="de-DE" u="sng">
                <a:hlinkClick r:id="rId6" tooltip="http://www.klicksafe.de"/>
              </a:rPr>
              <a:t>www.klicksafe.de</a:t>
            </a:r>
            <a:endParaRPr lang="de-DE" u="sng"/>
          </a:p>
          <a:p>
            <a:pPr>
              <a:defRPr/>
            </a:pPr>
            <a:r>
              <a:rPr lang="de-DE" u="sng">
                <a:hlinkClick r:id="rId7" tooltip="https://www.km.bayern.de/gestalten/digitalisierung/unterrichten-in-der-digitalen-welt/beratung-digitale-bildung"/>
              </a:rPr>
              <a:t>Beratung digitale Bildung in Bayern | Unterrichten in der digitalen Welt | Digitalisierung | Bayerisches Staatsministerium für Unterricht und Kultus</a:t>
            </a:r>
            <a:endParaRPr lang="de-DE" u="sng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9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pic>
        <p:nvPicPr>
          <p:cNvPr id="23" name="Grafik 22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 rot="2361590">
            <a:off x="8039804" y="2047372"/>
            <a:ext cx="3132416" cy="3132416"/>
          </a:xfrm>
          <a:prstGeom prst="rect">
            <a:avLst/>
          </a:prstGeom>
        </p:spPr>
      </p:pic>
      <p:sp>
        <p:nvSpPr>
          <p:cNvPr id="24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over 01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Inhalt 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/>
        <a:ea typeface="Arial"/>
        <a:cs typeface="Arial"/>
      </a:majorFont>
      <a:minorFont>
        <a:latin typeface="Aptos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1901</Words>
  <Application>Microsoft Office PowerPoint</Application>
  <DocSecurity>0</DocSecurity>
  <PresentationFormat>Breitbild</PresentationFormat>
  <Paragraphs>278</Paragraphs>
  <Slides>14</Slides>
  <Notes>14</Notes>
  <HiddenSlides>1</HiddenSlides>
  <MMClips>0</MMClips>
  <ScaleCrop>false</ScaleCrop>
  <HeadingPairs>
    <vt:vector size="8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2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14</vt:i4>
      </vt:variant>
    </vt:vector>
  </HeadingPairs>
  <TitlesOfParts>
    <vt:vector size="24" baseType="lpstr">
      <vt:lpstr>Aptos</vt:lpstr>
      <vt:lpstr>Arial</vt:lpstr>
      <vt:lpstr>Calibri</vt:lpstr>
      <vt:lpstr>Helvetica</vt:lpstr>
      <vt:lpstr>Ink Free</vt:lpstr>
      <vt:lpstr>Segoe UI</vt:lpstr>
      <vt:lpstr>Wingdings</vt:lpstr>
      <vt:lpstr>Cover 01</vt:lpstr>
      <vt:lpstr>Inhalt </vt:lpstr>
      <vt:lpstr>oleObj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subject/>
  <dc:creator>AK Medienerziehung, ISB</dc:creator>
  <cp:keywords/>
  <dc:description/>
  <cp:lastModifiedBy>Teubner, Markus</cp:lastModifiedBy>
  <cp:revision>150</cp:revision>
  <dcterms:created xsi:type="dcterms:W3CDTF">2024-05-08T06:34:22Z</dcterms:created>
  <dcterms:modified xsi:type="dcterms:W3CDTF">2025-09-15T14:02:44Z</dcterms:modified>
  <cp:category/>
  <dc:identifier/>
  <cp:contentStatus/>
  <dc:language/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0x010100369674CF57E09B4787B28BA164A64369</vt:lpwstr>
  </property>
</Properties>
</file>